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mp" ContentType="image/png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heme/themeOverride1.xml" ContentType="application/vnd.openxmlformats-officedocument.themeOverride+xml"/>
  <Override PartName="/ppt/drawings/drawing1.xml" ContentType="application/vnd.openxmlformats-officedocument.drawingml.chartshapes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theme/themeOverride2.xml" ContentType="application/vnd.openxmlformats-officedocument.themeOverride+xml"/>
  <Override PartName="/ppt/drawings/drawing2.xml" ContentType="application/vnd.openxmlformats-officedocument.drawingml.chartshapes+xml"/>
  <Override PartName="/ppt/notesSlides/notesSlide43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theme/themeOverride3.xml" ContentType="application/vnd.openxmlformats-officedocument.themeOverride+xml"/>
  <Override PartName="/ppt/drawings/drawing3.xml" ContentType="application/vnd.openxmlformats-officedocument.drawingml.chartshapes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theme/themeOverride4.xml" ContentType="application/vnd.openxmlformats-officedocument.themeOverride+xml"/>
  <Override PartName="/ppt/drawings/drawing4.xml" ContentType="application/vnd.openxmlformats-officedocument.drawingml.chartshapes+xml"/>
  <Override PartName="/ppt/notesSlides/notesSlide44.xml" ContentType="application/vnd.openxmlformats-officedocument.presentationml.notesSlid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theme/themeOverride5.xml" ContentType="application/vnd.openxmlformats-officedocument.themeOverride+xml"/>
  <Override PartName="/ppt/drawings/drawing5.xml" ContentType="application/vnd.openxmlformats-officedocument.drawingml.chartshapes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theme/themeOverride6.xml" ContentType="application/vnd.openxmlformats-officedocument.themeOverride+xml"/>
  <Override PartName="/ppt/drawings/drawing6.xml" ContentType="application/vnd.openxmlformats-officedocument.drawingml.chartshapes+xml"/>
  <Override PartName="/ppt/notesSlides/notesSlide45.xml" ContentType="application/vnd.openxmlformats-officedocument.presentationml.notesSlide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theme/themeOverride7.xml" ContentType="application/vnd.openxmlformats-officedocument.themeOverride+xml"/>
  <Override PartName="/ppt/drawings/drawing7.xml" ContentType="application/vnd.openxmlformats-officedocument.drawingml.chartshapes+xml"/>
  <Override PartName="/ppt/charts/chart8.xml" ContentType="application/vnd.openxmlformats-officedocument.drawingml.chart+xml"/>
  <Override PartName="/ppt/charts/style8.xml" ContentType="application/vnd.ms-office.chartstyle+xml"/>
  <Override PartName="/ppt/charts/colors8.xml" ContentType="application/vnd.ms-office.chartcolorstyle+xml"/>
  <Override PartName="/ppt/theme/themeOverride8.xml" ContentType="application/vnd.openxmlformats-officedocument.themeOverride+xml"/>
  <Override PartName="/ppt/drawings/drawing8.xml" ContentType="application/vnd.openxmlformats-officedocument.drawingml.chartshapes+xml"/>
  <Override PartName="/ppt/notesSlides/notesSlide46.xml" ContentType="application/vnd.openxmlformats-officedocument.presentationml.notesSlide+xml"/>
  <Override PartName="/ppt/charts/chart9.xml" ContentType="application/vnd.openxmlformats-officedocument.drawingml.chart+xml"/>
  <Override PartName="/ppt/charts/style9.xml" ContentType="application/vnd.ms-office.chartstyle+xml"/>
  <Override PartName="/ppt/charts/colors9.xml" ContentType="application/vnd.ms-office.chartcolorstyle+xml"/>
  <Override PartName="/ppt/theme/themeOverride9.xml" ContentType="application/vnd.openxmlformats-officedocument.themeOverride+xml"/>
  <Override PartName="/ppt/drawings/drawing9.xml" ContentType="application/vnd.openxmlformats-officedocument.drawingml.chartshapes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  <p:sldMasterId id="2147483686" r:id="rId3"/>
  </p:sldMasterIdLst>
  <p:notesMasterIdLst>
    <p:notesMasterId r:id="rId131"/>
  </p:notesMasterIdLst>
  <p:sldIdLst>
    <p:sldId id="266" r:id="rId4"/>
    <p:sldId id="448" r:id="rId5"/>
    <p:sldId id="3514" r:id="rId6"/>
    <p:sldId id="411" r:id="rId7"/>
    <p:sldId id="3500" r:id="rId8"/>
    <p:sldId id="269" r:id="rId9"/>
    <p:sldId id="3501" r:id="rId10"/>
    <p:sldId id="271" r:id="rId11"/>
    <p:sldId id="3499" r:id="rId12"/>
    <p:sldId id="553" r:id="rId13"/>
    <p:sldId id="345" r:id="rId14"/>
    <p:sldId id="288" r:id="rId15"/>
    <p:sldId id="264" r:id="rId16"/>
    <p:sldId id="270" r:id="rId17"/>
    <p:sldId id="329" r:id="rId18"/>
    <p:sldId id="268" r:id="rId19"/>
    <p:sldId id="3364" r:id="rId20"/>
    <p:sldId id="276" r:id="rId21"/>
    <p:sldId id="3373" r:id="rId22"/>
    <p:sldId id="3374" r:id="rId23"/>
    <p:sldId id="273" r:id="rId24"/>
    <p:sldId id="281" r:id="rId25"/>
    <p:sldId id="3376" r:id="rId26"/>
    <p:sldId id="3377" r:id="rId27"/>
    <p:sldId id="282" r:id="rId28"/>
    <p:sldId id="274" r:id="rId29"/>
    <p:sldId id="283" r:id="rId30"/>
    <p:sldId id="284" r:id="rId31"/>
    <p:sldId id="330" r:id="rId32"/>
    <p:sldId id="317" r:id="rId33"/>
    <p:sldId id="287" r:id="rId34"/>
    <p:sldId id="557" r:id="rId35"/>
    <p:sldId id="561" r:id="rId36"/>
    <p:sldId id="289" r:id="rId37"/>
    <p:sldId id="290" r:id="rId38"/>
    <p:sldId id="293" r:id="rId39"/>
    <p:sldId id="295" r:id="rId40"/>
    <p:sldId id="3372" r:id="rId41"/>
    <p:sldId id="286" r:id="rId42"/>
    <p:sldId id="412" r:id="rId43"/>
    <p:sldId id="450" r:id="rId44"/>
    <p:sldId id="477" r:id="rId45"/>
    <p:sldId id="507" r:id="rId46"/>
    <p:sldId id="3401" r:id="rId47"/>
    <p:sldId id="506" r:id="rId48"/>
    <p:sldId id="3402" r:id="rId49"/>
    <p:sldId id="499" r:id="rId50"/>
    <p:sldId id="479" r:id="rId51"/>
    <p:sldId id="3398" r:id="rId52"/>
    <p:sldId id="501" r:id="rId53"/>
    <p:sldId id="418" r:id="rId54"/>
    <p:sldId id="502" r:id="rId55"/>
    <p:sldId id="503" r:id="rId56"/>
    <p:sldId id="504" r:id="rId57"/>
    <p:sldId id="505" r:id="rId58"/>
    <p:sldId id="3399" r:id="rId59"/>
    <p:sldId id="481" r:id="rId60"/>
    <p:sldId id="3404" r:id="rId61"/>
    <p:sldId id="482" r:id="rId62"/>
    <p:sldId id="3458" r:id="rId63"/>
    <p:sldId id="3459" r:id="rId64"/>
    <p:sldId id="3460" r:id="rId65"/>
    <p:sldId id="3463" r:id="rId66"/>
    <p:sldId id="3464" r:id="rId67"/>
    <p:sldId id="3465" r:id="rId68"/>
    <p:sldId id="3467" r:id="rId69"/>
    <p:sldId id="3468" r:id="rId70"/>
    <p:sldId id="3470" r:id="rId71"/>
    <p:sldId id="3484" r:id="rId72"/>
    <p:sldId id="3485" r:id="rId73"/>
    <p:sldId id="3486" r:id="rId74"/>
    <p:sldId id="3475" r:id="rId75"/>
    <p:sldId id="3476" r:id="rId76"/>
    <p:sldId id="3477" r:id="rId77"/>
    <p:sldId id="3480" r:id="rId78"/>
    <p:sldId id="3481" r:id="rId79"/>
    <p:sldId id="3478" r:id="rId80"/>
    <p:sldId id="3479" r:id="rId81"/>
    <p:sldId id="570" r:id="rId82"/>
    <p:sldId id="485" r:id="rId83"/>
    <p:sldId id="3405" r:id="rId84"/>
    <p:sldId id="486" r:id="rId85"/>
    <p:sldId id="3406" r:id="rId86"/>
    <p:sldId id="487" r:id="rId87"/>
    <p:sldId id="3407" r:id="rId88"/>
    <p:sldId id="3370" r:id="rId89"/>
    <p:sldId id="3507" r:id="rId90"/>
    <p:sldId id="3510" r:id="rId91"/>
    <p:sldId id="3512" r:id="rId92"/>
    <p:sldId id="3513" r:id="rId93"/>
    <p:sldId id="3426" r:id="rId94"/>
    <p:sldId id="3427" r:id="rId95"/>
    <p:sldId id="489" r:id="rId96"/>
    <p:sldId id="3504" r:id="rId97"/>
    <p:sldId id="490" r:id="rId98"/>
    <p:sldId id="3505" r:id="rId99"/>
    <p:sldId id="491" r:id="rId100"/>
    <p:sldId id="492" r:id="rId101"/>
    <p:sldId id="493" r:id="rId102"/>
    <p:sldId id="3389" r:id="rId103"/>
    <p:sldId id="571" r:id="rId104"/>
    <p:sldId id="495" r:id="rId105"/>
    <p:sldId id="3392" r:id="rId106"/>
    <p:sldId id="496" r:id="rId107"/>
    <p:sldId id="3394" r:id="rId108"/>
    <p:sldId id="256" r:id="rId109"/>
    <p:sldId id="260" r:id="rId110"/>
    <p:sldId id="265" r:id="rId111"/>
    <p:sldId id="263" r:id="rId112"/>
    <p:sldId id="331" r:id="rId113"/>
    <p:sldId id="536" r:id="rId114"/>
    <p:sldId id="425" r:id="rId115"/>
    <p:sldId id="3122" r:id="rId116"/>
    <p:sldId id="3123" r:id="rId117"/>
    <p:sldId id="538" r:id="rId118"/>
    <p:sldId id="559" r:id="rId119"/>
    <p:sldId id="3124" r:id="rId120"/>
    <p:sldId id="3125" r:id="rId121"/>
    <p:sldId id="428" r:id="rId122"/>
    <p:sldId id="272" r:id="rId123"/>
    <p:sldId id="429" r:id="rId124"/>
    <p:sldId id="3487" r:id="rId125"/>
    <p:sldId id="3488" r:id="rId126"/>
    <p:sldId id="3495" r:id="rId127"/>
    <p:sldId id="3496" r:id="rId128"/>
    <p:sldId id="3497" r:id="rId129"/>
    <p:sldId id="3498" r:id="rId130"/>
  </p:sldIdLst>
  <p:sldSz cx="9144000" cy="6858000" type="screen4x3"/>
  <p:notesSz cx="6807200" cy="99393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akorn_sr@hotmail.com" initials="n" lastIdx="1" clrIdx="0">
    <p:extLst>
      <p:ext uri="{19B8F6BF-5375-455C-9EA6-DF929625EA0E}">
        <p15:presenceInfo xmlns:p15="http://schemas.microsoft.com/office/powerpoint/2012/main" userId="8558c6343012f1a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2060"/>
    <a:srgbClr val="0000FF"/>
    <a:srgbClr val="FFFDAB"/>
    <a:srgbClr val="79D0FB"/>
    <a:srgbClr val="FFFFBD"/>
    <a:srgbClr val="FFFFDD"/>
    <a:srgbClr val="E6C8AC"/>
    <a:srgbClr val="DBAE85"/>
    <a:srgbClr val="F5B413"/>
    <a:srgbClr val="FFFFE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113" autoAdjust="0"/>
    <p:restoredTop sz="96247" autoAdjust="0"/>
  </p:normalViewPr>
  <p:slideViewPr>
    <p:cSldViewPr snapToGrid="0">
      <p:cViewPr varScale="1">
        <p:scale>
          <a:sx n="79" d="100"/>
          <a:sy n="79" d="100"/>
        </p:scale>
        <p:origin x="1243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4.xml"/><Relationship Id="rId21" Type="http://schemas.openxmlformats.org/officeDocument/2006/relationships/slide" Target="slides/slide18.xml"/><Relationship Id="rId42" Type="http://schemas.openxmlformats.org/officeDocument/2006/relationships/slide" Target="slides/slide39.xml"/><Relationship Id="rId63" Type="http://schemas.openxmlformats.org/officeDocument/2006/relationships/slide" Target="slides/slide60.xml"/><Relationship Id="rId84" Type="http://schemas.openxmlformats.org/officeDocument/2006/relationships/slide" Target="slides/slide81.xml"/><Relationship Id="rId16" Type="http://schemas.openxmlformats.org/officeDocument/2006/relationships/slide" Target="slides/slide13.xml"/><Relationship Id="rId107" Type="http://schemas.openxmlformats.org/officeDocument/2006/relationships/slide" Target="slides/slide104.xml"/><Relationship Id="rId11" Type="http://schemas.openxmlformats.org/officeDocument/2006/relationships/slide" Target="slides/slide8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74" Type="http://schemas.openxmlformats.org/officeDocument/2006/relationships/slide" Target="slides/slide71.xml"/><Relationship Id="rId79" Type="http://schemas.openxmlformats.org/officeDocument/2006/relationships/slide" Target="slides/slide76.xml"/><Relationship Id="rId102" Type="http://schemas.openxmlformats.org/officeDocument/2006/relationships/slide" Target="slides/slide99.xml"/><Relationship Id="rId123" Type="http://schemas.openxmlformats.org/officeDocument/2006/relationships/slide" Target="slides/slide120.xml"/><Relationship Id="rId128" Type="http://schemas.openxmlformats.org/officeDocument/2006/relationships/slide" Target="slides/slide125.xml"/><Relationship Id="rId5" Type="http://schemas.openxmlformats.org/officeDocument/2006/relationships/slide" Target="slides/slide2.xml"/><Relationship Id="rId90" Type="http://schemas.openxmlformats.org/officeDocument/2006/relationships/slide" Target="slides/slide87.xml"/><Relationship Id="rId95" Type="http://schemas.openxmlformats.org/officeDocument/2006/relationships/slide" Target="slides/slide92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64" Type="http://schemas.openxmlformats.org/officeDocument/2006/relationships/slide" Target="slides/slide61.xml"/><Relationship Id="rId69" Type="http://schemas.openxmlformats.org/officeDocument/2006/relationships/slide" Target="slides/slide66.xml"/><Relationship Id="rId113" Type="http://schemas.openxmlformats.org/officeDocument/2006/relationships/slide" Target="slides/slide110.xml"/><Relationship Id="rId118" Type="http://schemas.openxmlformats.org/officeDocument/2006/relationships/slide" Target="slides/slide115.xml"/><Relationship Id="rId134" Type="http://schemas.openxmlformats.org/officeDocument/2006/relationships/viewProps" Target="viewProps.xml"/><Relationship Id="rId80" Type="http://schemas.openxmlformats.org/officeDocument/2006/relationships/slide" Target="slides/slide77.xml"/><Relationship Id="rId85" Type="http://schemas.openxmlformats.org/officeDocument/2006/relationships/slide" Target="slides/slide82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59" Type="http://schemas.openxmlformats.org/officeDocument/2006/relationships/slide" Target="slides/slide56.xml"/><Relationship Id="rId103" Type="http://schemas.openxmlformats.org/officeDocument/2006/relationships/slide" Target="slides/slide100.xml"/><Relationship Id="rId108" Type="http://schemas.openxmlformats.org/officeDocument/2006/relationships/slide" Target="slides/slide105.xml"/><Relationship Id="rId124" Type="http://schemas.openxmlformats.org/officeDocument/2006/relationships/slide" Target="slides/slide121.xml"/><Relationship Id="rId129" Type="http://schemas.openxmlformats.org/officeDocument/2006/relationships/slide" Target="slides/slide126.xml"/><Relationship Id="rId54" Type="http://schemas.openxmlformats.org/officeDocument/2006/relationships/slide" Target="slides/slide51.xml"/><Relationship Id="rId70" Type="http://schemas.openxmlformats.org/officeDocument/2006/relationships/slide" Target="slides/slide67.xml"/><Relationship Id="rId75" Type="http://schemas.openxmlformats.org/officeDocument/2006/relationships/slide" Target="slides/slide72.xml"/><Relationship Id="rId91" Type="http://schemas.openxmlformats.org/officeDocument/2006/relationships/slide" Target="slides/slide88.xml"/><Relationship Id="rId96" Type="http://schemas.openxmlformats.org/officeDocument/2006/relationships/slide" Target="slides/slide9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49" Type="http://schemas.openxmlformats.org/officeDocument/2006/relationships/slide" Target="slides/slide46.xml"/><Relationship Id="rId114" Type="http://schemas.openxmlformats.org/officeDocument/2006/relationships/slide" Target="slides/slide111.xml"/><Relationship Id="rId119" Type="http://schemas.openxmlformats.org/officeDocument/2006/relationships/slide" Target="slides/slide116.xml"/><Relationship Id="rId44" Type="http://schemas.openxmlformats.org/officeDocument/2006/relationships/slide" Target="slides/slide41.xml"/><Relationship Id="rId60" Type="http://schemas.openxmlformats.org/officeDocument/2006/relationships/slide" Target="slides/slide57.xml"/><Relationship Id="rId65" Type="http://schemas.openxmlformats.org/officeDocument/2006/relationships/slide" Target="slides/slide62.xml"/><Relationship Id="rId81" Type="http://schemas.openxmlformats.org/officeDocument/2006/relationships/slide" Target="slides/slide78.xml"/><Relationship Id="rId86" Type="http://schemas.openxmlformats.org/officeDocument/2006/relationships/slide" Target="slides/slide83.xml"/><Relationship Id="rId130" Type="http://schemas.openxmlformats.org/officeDocument/2006/relationships/slide" Target="slides/slide127.xml"/><Relationship Id="rId135" Type="http://schemas.openxmlformats.org/officeDocument/2006/relationships/theme" Target="theme/theme1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9" Type="http://schemas.openxmlformats.org/officeDocument/2006/relationships/slide" Target="slides/slide36.xml"/><Relationship Id="rId109" Type="http://schemas.openxmlformats.org/officeDocument/2006/relationships/slide" Target="slides/slide106.xml"/><Relationship Id="rId34" Type="http://schemas.openxmlformats.org/officeDocument/2006/relationships/slide" Target="slides/slide31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76" Type="http://schemas.openxmlformats.org/officeDocument/2006/relationships/slide" Target="slides/slide73.xml"/><Relationship Id="rId97" Type="http://schemas.openxmlformats.org/officeDocument/2006/relationships/slide" Target="slides/slide94.xml"/><Relationship Id="rId104" Type="http://schemas.openxmlformats.org/officeDocument/2006/relationships/slide" Target="slides/slide101.xml"/><Relationship Id="rId120" Type="http://schemas.openxmlformats.org/officeDocument/2006/relationships/slide" Target="slides/slide117.xml"/><Relationship Id="rId125" Type="http://schemas.openxmlformats.org/officeDocument/2006/relationships/slide" Target="slides/slide122.xml"/><Relationship Id="rId7" Type="http://schemas.openxmlformats.org/officeDocument/2006/relationships/slide" Target="slides/slide4.xml"/><Relationship Id="rId71" Type="http://schemas.openxmlformats.org/officeDocument/2006/relationships/slide" Target="slides/slide68.xml"/><Relationship Id="rId92" Type="http://schemas.openxmlformats.org/officeDocument/2006/relationships/slide" Target="slides/slide89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6.xml"/><Relationship Id="rId24" Type="http://schemas.openxmlformats.org/officeDocument/2006/relationships/slide" Target="slides/slide21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66" Type="http://schemas.openxmlformats.org/officeDocument/2006/relationships/slide" Target="slides/slide63.xml"/><Relationship Id="rId87" Type="http://schemas.openxmlformats.org/officeDocument/2006/relationships/slide" Target="slides/slide84.xml"/><Relationship Id="rId110" Type="http://schemas.openxmlformats.org/officeDocument/2006/relationships/slide" Target="slides/slide107.xml"/><Relationship Id="rId115" Type="http://schemas.openxmlformats.org/officeDocument/2006/relationships/slide" Target="slides/slide112.xml"/><Relationship Id="rId131" Type="http://schemas.openxmlformats.org/officeDocument/2006/relationships/notesMaster" Target="notesMasters/notesMaster1.xml"/><Relationship Id="rId136" Type="http://schemas.openxmlformats.org/officeDocument/2006/relationships/tableStyles" Target="tableStyles.xml"/><Relationship Id="rId61" Type="http://schemas.openxmlformats.org/officeDocument/2006/relationships/slide" Target="slides/slide58.xml"/><Relationship Id="rId82" Type="http://schemas.openxmlformats.org/officeDocument/2006/relationships/slide" Target="slides/slide79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56" Type="http://schemas.openxmlformats.org/officeDocument/2006/relationships/slide" Target="slides/slide53.xml"/><Relationship Id="rId77" Type="http://schemas.openxmlformats.org/officeDocument/2006/relationships/slide" Target="slides/slide74.xml"/><Relationship Id="rId100" Type="http://schemas.openxmlformats.org/officeDocument/2006/relationships/slide" Target="slides/slide97.xml"/><Relationship Id="rId105" Type="http://schemas.openxmlformats.org/officeDocument/2006/relationships/slide" Target="slides/slide102.xml"/><Relationship Id="rId126" Type="http://schemas.openxmlformats.org/officeDocument/2006/relationships/slide" Target="slides/slide123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slide" Target="slides/slide69.xml"/><Relationship Id="rId93" Type="http://schemas.openxmlformats.org/officeDocument/2006/relationships/slide" Target="slides/slide90.xml"/><Relationship Id="rId98" Type="http://schemas.openxmlformats.org/officeDocument/2006/relationships/slide" Target="slides/slide95.xml"/><Relationship Id="rId121" Type="http://schemas.openxmlformats.org/officeDocument/2006/relationships/slide" Target="slides/slide118.xml"/><Relationship Id="rId3" Type="http://schemas.openxmlformats.org/officeDocument/2006/relationships/slideMaster" Target="slideMasters/slideMaster3.xml"/><Relationship Id="rId25" Type="http://schemas.openxmlformats.org/officeDocument/2006/relationships/slide" Target="slides/slide22.xml"/><Relationship Id="rId46" Type="http://schemas.openxmlformats.org/officeDocument/2006/relationships/slide" Target="slides/slide43.xml"/><Relationship Id="rId67" Type="http://schemas.openxmlformats.org/officeDocument/2006/relationships/slide" Target="slides/slide64.xml"/><Relationship Id="rId116" Type="http://schemas.openxmlformats.org/officeDocument/2006/relationships/slide" Target="slides/slide113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62" Type="http://schemas.openxmlformats.org/officeDocument/2006/relationships/slide" Target="slides/slide59.xml"/><Relationship Id="rId83" Type="http://schemas.openxmlformats.org/officeDocument/2006/relationships/slide" Target="slides/slide80.xml"/><Relationship Id="rId88" Type="http://schemas.openxmlformats.org/officeDocument/2006/relationships/slide" Target="slides/slide85.xml"/><Relationship Id="rId111" Type="http://schemas.openxmlformats.org/officeDocument/2006/relationships/slide" Target="slides/slide108.xml"/><Relationship Id="rId132" Type="http://schemas.openxmlformats.org/officeDocument/2006/relationships/commentAuthors" Target="commentAuthors.xml"/><Relationship Id="rId15" Type="http://schemas.openxmlformats.org/officeDocument/2006/relationships/slide" Target="slides/slide12.xml"/><Relationship Id="rId36" Type="http://schemas.openxmlformats.org/officeDocument/2006/relationships/slide" Target="slides/slide33.xml"/><Relationship Id="rId57" Type="http://schemas.openxmlformats.org/officeDocument/2006/relationships/slide" Target="slides/slide54.xml"/><Relationship Id="rId106" Type="http://schemas.openxmlformats.org/officeDocument/2006/relationships/slide" Target="slides/slide103.xml"/><Relationship Id="rId127" Type="http://schemas.openxmlformats.org/officeDocument/2006/relationships/slide" Target="slides/slide124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52" Type="http://schemas.openxmlformats.org/officeDocument/2006/relationships/slide" Target="slides/slide49.xml"/><Relationship Id="rId73" Type="http://schemas.openxmlformats.org/officeDocument/2006/relationships/slide" Target="slides/slide70.xml"/><Relationship Id="rId78" Type="http://schemas.openxmlformats.org/officeDocument/2006/relationships/slide" Target="slides/slide75.xml"/><Relationship Id="rId94" Type="http://schemas.openxmlformats.org/officeDocument/2006/relationships/slide" Target="slides/slide91.xml"/><Relationship Id="rId99" Type="http://schemas.openxmlformats.org/officeDocument/2006/relationships/slide" Target="slides/slide96.xml"/><Relationship Id="rId101" Type="http://schemas.openxmlformats.org/officeDocument/2006/relationships/slide" Target="slides/slide98.xml"/><Relationship Id="rId122" Type="http://schemas.openxmlformats.org/officeDocument/2006/relationships/slide" Target="slides/slide119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26" Type="http://schemas.openxmlformats.org/officeDocument/2006/relationships/slide" Target="slides/slide23.xml"/><Relationship Id="rId47" Type="http://schemas.openxmlformats.org/officeDocument/2006/relationships/slide" Target="slides/slide44.xml"/><Relationship Id="rId68" Type="http://schemas.openxmlformats.org/officeDocument/2006/relationships/slide" Target="slides/slide65.xml"/><Relationship Id="rId89" Type="http://schemas.openxmlformats.org/officeDocument/2006/relationships/slide" Target="slides/slide86.xml"/><Relationship Id="rId112" Type="http://schemas.openxmlformats.org/officeDocument/2006/relationships/slide" Target="slides/slide109.xml"/><Relationship Id="rId133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Relationship Id="rId5" Type="http://schemas.openxmlformats.org/officeDocument/2006/relationships/chartUserShapes" Target="../drawings/drawing1.xml"/><Relationship Id="rId4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.xml"/><Relationship Id="rId2" Type="http://schemas.microsoft.com/office/2011/relationships/chartColorStyle" Target="colors2.xml"/><Relationship Id="rId1" Type="http://schemas.microsoft.com/office/2011/relationships/chartStyle" Target="style2.xml"/><Relationship Id="rId5" Type="http://schemas.openxmlformats.org/officeDocument/2006/relationships/chartUserShapes" Target="../drawings/drawing2.xml"/><Relationship Id="rId4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.xml"/><Relationship Id="rId2" Type="http://schemas.microsoft.com/office/2011/relationships/chartColorStyle" Target="colors3.xml"/><Relationship Id="rId1" Type="http://schemas.microsoft.com/office/2011/relationships/chartStyle" Target="style3.xml"/><Relationship Id="rId5" Type="http://schemas.openxmlformats.org/officeDocument/2006/relationships/chartUserShapes" Target="../drawings/drawing3.xml"/><Relationship Id="rId4" Type="http://schemas.openxmlformats.org/officeDocument/2006/relationships/package" Target="../embeddings/Microsoft_Excel_Worksheet2.xlsx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4.xml"/><Relationship Id="rId2" Type="http://schemas.microsoft.com/office/2011/relationships/chartColorStyle" Target="colors4.xml"/><Relationship Id="rId1" Type="http://schemas.microsoft.com/office/2011/relationships/chartStyle" Target="style4.xml"/><Relationship Id="rId5" Type="http://schemas.openxmlformats.org/officeDocument/2006/relationships/chartUserShapes" Target="../drawings/drawing4.xml"/><Relationship Id="rId4" Type="http://schemas.openxmlformats.org/officeDocument/2006/relationships/package" Target="../embeddings/Microsoft_Excel_Worksheet3.xlsx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5.xml"/><Relationship Id="rId2" Type="http://schemas.microsoft.com/office/2011/relationships/chartColorStyle" Target="colors5.xml"/><Relationship Id="rId1" Type="http://schemas.microsoft.com/office/2011/relationships/chartStyle" Target="style5.xml"/><Relationship Id="rId5" Type="http://schemas.openxmlformats.org/officeDocument/2006/relationships/chartUserShapes" Target="../drawings/drawing5.xml"/><Relationship Id="rId4" Type="http://schemas.openxmlformats.org/officeDocument/2006/relationships/package" Target="../embeddings/Microsoft_Excel_Worksheet4.xlsx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6.xml"/><Relationship Id="rId2" Type="http://schemas.microsoft.com/office/2011/relationships/chartColorStyle" Target="colors6.xml"/><Relationship Id="rId1" Type="http://schemas.microsoft.com/office/2011/relationships/chartStyle" Target="style6.xml"/><Relationship Id="rId5" Type="http://schemas.openxmlformats.org/officeDocument/2006/relationships/chartUserShapes" Target="../drawings/drawing6.xml"/><Relationship Id="rId4" Type="http://schemas.openxmlformats.org/officeDocument/2006/relationships/package" Target="../embeddings/Microsoft_Excel_Worksheet5.xlsx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7.xml"/><Relationship Id="rId2" Type="http://schemas.microsoft.com/office/2011/relationships/chartColorStyle" Target="colors7.xml"/><Relationship Id="rId1" Type="http://schemas.microsoft.com/office/2011/relationships/chartStyle" Target="style7.xml"/><Relationship Id="rId5" Type="http://schemas.openxmlformats.org/officeDocument/2006/relationships/chartUserShapes" Target="../drawings/drawing7.xml"/><Relationship Id="rId4" Type="http://schemas.openxmlformats.org/officeDocument/2006/relationships/package" Target="../embeddings/Microsoft_Excel_Worksheet6.xlsx"/></Relationships>
</file>

<file path=ppt/charts/_rels/chart8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8.xml"/><Relationship Id="rId2" Type="http://schemas.microsoft.com/office/2011/relationships/chartColorStyle" Target="colors8.xml"/><Relationship Id="rId1" Type="http://schemas.microsoft.com/office/2011/relationships/chartStyle" Target="style8.xml"/><Relationship Id="rId5" Type="http://schemas.openxmlformats.org/officeDocument/2006/relationships/chartUserShapes" Target="../drawings/drawing8.xml"/><Relationship Id="rId4" Type="http://schemas.openxmlformats.org/officeDocument/2006/relationships/package" Target="../embeddings/Microsoft_Excel_Worksheet7.xlsx"/></Relationships>
</file>

<file path=ppt/charts/_rels/chart9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9.xml"/><Relationship Id="rId2" Type="http://schemas.microsoft.com/office/2011/relationships/chartColorStyle" Target="colors9.xml"/><Relationship Id="rId1" Type="http://schemas.microsoft.com/office/2011/relationships/chartStyle" Target="style9.xml"/><Relationship Id="rId5" Type="http://schemas.openxmlformats.org/officeDocument/2006/relationships/chartUserShapes" Target="../drawings/drawing9.xml"/><Relationship Id="rId4" Type="http://schemas.openxmlformats.org/officeDocument/2006/relationships/package" Target="../embeddings/Microsoft_Excel_Worksheet8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6.6906698169121426E-2"/>
          <c:y val="5.8885632643832071E-2"/>
          <c:w val="0.86360216592815986"/>
          <c:h val="0.80225238805672372"/>
        </c:manualLayout>
      </c:layout>
      <c:pie3D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1-A805-408F-AA00-7B59C103CC2C}"/>
              </c:ext>
            </c:extLst>
          </c:dPt>
          <c:dLbls>
            <c:dLbl>
              <c:idx val="0"/>
              <c:layout>
                <c:manualLayout>
                  <c:x val="0.31850755776681999"/>
                  <c:y val="-2.6233937268509058E-2"/>
                </c:manualLayout>
              </c:layout>
              <c:numFmt formatCode="0.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400" b="1" i="0" u="none" strike="noStrike" kern="1200" spc="0" baseline="0">
                      <a:solidFill>
                        <a:schemeClr val="accent1"/>
                      </a:solidFill>
                      <a:latin typeface="TH SarabunPSK" panose="020B0500040200020003" pitchFamily="34" charset="-34"/>
                      <a:ea typeface="+mn-ea"/>
                      <a:cs typeface="TH SarabunPSK" panose="020B0500040200020003" pitchFamily="34" charset="-34"/>
                    </a:defRPr>
                  </a:pPr>
                  <a:endParaRPr lang="th-TH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805-408F-AA00-7B59C103CC2C}"/>
                </c:ext>
              </c:extLst>
            </c:dLbl>
            <c:numFmt formatCode="0.0%" sourceLinked="0"/>
            <c:spPr>
              <a:noFill/>
              <a:ln>
                <a:noFill/>
              </a:ln>
              <a:effectLst/>
            </c:sp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Sheet1!$A$1</c:f>
              <c:strCache>
                <c:ptCount val="1"/>
                <c:pt idx="0">
                  <c:v>เห็นด้วย</c:v>
                </c:pt>
              </c:strCache>
            </c:strRef>
          </c:cat>
          <c:val>
            <c:numRef>
              <c:f>Sheet1!$B$1</c:f>
              <c:numCache>
                <c:formatCode>General</c:formatCode>
                <c:ptCount val="1"/>
                <c:pt idx="0">
                  <c:v>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A805-408F-AA00-7B59C103CC2C}"/>
            </c:ext>
          </c:extLst>
        </c:ser>
        <c:dLbls>
          <c:dLblPos val="outEnd"/>
          <c:showLegendKey val="0"/>
          <c:showVal val="0"/>
          <c:showCatName val="1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sz="1400">
          <a:latin typeface="TH SarabunPSK" panose="020B0500040200020003" pitchFamily="34" charset="-34"/>
          <a:cs typeface="TH SarabunPSK" panose="020B0500040200020003" pitchFamily="34" charset="-34"/>
        </a:defRPr>
      </a:pPr>
      <a:endParaRPr lang="th-TH"/>
    </a:p>
  </c:txPr>
  <c:externalData r:id="rId4">
    <c:autoUpdate val="0"/>
  </c:externalData>
  <c:userShapes r:id="rId5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6.6906698169121426E-2"/>
          <c:y val="5.8885632643832071E-2"/>
          <c:w val="0.86360216592815986"/>
          <c:h val="0.80225238805672372"/>
        </c:manualLayout>
      </c:layout>
      <c:pie3D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1-DAF5-4BEC-AF2E-6B742B7FFF40}"/>
              </c:ext>
            </c:extLst>
          </c:dPt>
          <c:dLbls>
            <c:dLbl>
              <c:idx val="0"/>
              <c:layout>
                <c:manualLayout>
                  <c:x val="0.31850755776681999"/>
                  <c:y val="-2.6233937268509058E-2"/>
                </c:manualLayout>
              </c:layout>
              <c:numFmt formatCode="0.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400" b="1" i="0" u="none" strike="noStrike" kern="1200" spc="0" baseline="0">
                      <a:solidFill>
                        <a:schemeClr val="accent1"/>
                      </a:solidFill>
                      <a:latin typeface="TH SarabunPSK" panose="020B0500040200020003" pitchFamily="34" charset="-34"/>
                      <a:ea typeface="+mn-ea"/>
                      <a:cs typeface="TH SarabunPSK" panose="020B0500040200020003" pitchFamily="34" charset="-34"/>
                    </a:defRPr>
                  </a:pPr>
                  <a:endParaRPr lang="th-TH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AF5-4BEC-AF2E-6B742B7FFF40}"/>
                </c:ext>
              </c:extLst>
            </c:dLbl>
            <c:numFmt formatCode="0.0%" sourceLinked="0"/>
            <c:spPr>
              <a:noFill/>
              <a:ln>
                <a:noFill/>
              </a:ln>
              <a:effectLst/>
            </c:sp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Sheet1!$A$1</c:f>
              <c:strCache>
                <c:ptCount val="1"/>
                <c:pt idx="0">
                  <c:v>เห็นด้วย</c:v>
                </c:pt>
              </c:strCache>
            </c:strRef>
          </c:cat>
          <c:val>
            <c:numRef>
              <c:f>Sheet1!$B$1</c:f>
              <c:numCache>
                <c:formatCode>General</c:formatCode>
                <c:ptCount val="1"/>
                <c:pt idx="0">
                  <c:v>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DAF5-4BEC-AF2E-6B742B7FFF40}"/>
            </c:ext>
          </c:extLst>
        </c:ser>
        <c:dLbls>
          <c:dLblPos val="outEnd"/>
          <c:showLegendKey val="0"/>
          <c:showVal val="0"/>
          <c:showCatName val="1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sz="1400">
          <a:latin typeface="TH SarabunPSK" panose="020B0500040200020003" pitchFamily="34" charset="-34"/>
          <a:cs typeface="TH SarabunPSK" panose="020B0500040200020003" pitchFamily="34" charset="-34"/>
        </a:defRPr>
      </a:pPr>
      <a:endParaRPr lang="th-TH"/>
    </a:p>
  </c:txPr>
  <c:externalData r:id="rId4">
    <c:autoUpdate val="0"/>
  </c:externalData>
  <c:userShapes r:id="rId5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6.6906698169121426E-2"/>
          <c:y val="5.8885632643832071E-2"/>
          <c:w val="0.86360216592815986"/>
          <c:h val="0.80225238805672372"/>
        </c:manualLayout>
      </c:layout>
      <c:pie3D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1-A805-408F-AA00-7B59C103CC2C}"/>
              </c:ext>
            </c:extLst>
          </c:dPt>
          <c:dLbls>
            <c:dLbl>
              <c:idx val="0"/>
              <c:layout>
                <c:manualLayout>
                  <c:x val="0.31850755776681999"/>
                  <c:y val="-2.6233937268509058E-2"/>
                </c:manualLayout>
              </c:layout>
              <c:numFmt formatCode="0.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400" b="1" i="0" u="none" strike="noStrike" kern="1200" spc="0" baseline="0">
                      <a:solidFill>
                        <a:schemeClr val="accent1"/>
                      </a:solidFill>
                      <a:latin typeface="TH SarabunPSK" panose="020B0500040200020003" pitchFamily="34" charset="-34"/>
                      <a:ea typeface="+mn-ea"/>
                      <a:cs typeface="TH SarabunPSK" panose="020B0500040200020003" pitchFamily="34" charset="-34"/>
                    </a:defRPr>
                  </a:pPr>
                  <a:endParaRPr lang="th-TH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805-408F-AA00-7B59C103CC2C}"/>
                </c:ext>
              </c:extLst>
            </c:dLbl>
            <c:numFmt formatCode="0.0%" sourceLinked="0"/>
            <c:spPr>
              <a:noFill/>
              <a:ln>
                <a:noFill/>
              </a:ln>
              <a:effectLst/>
            </c:sp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Sheet1!$A$1</c:f>
              <c:strCache>
                <c:ptCount val="1"/>
                <c:pt idx="0">
                  <c:v>เห็นด้วย</c:v>
                </c:pt>
              </c:strCache>
            </c:strRef>
          </c:cat>
          <c:val>
            <c:numRef>
              <c:f>Sheet1!$B$1</c:f>
              <c:numCache>
                <c:formatCode>General</c:formatCode>
                <c:ptCount val="1"/>
                <c:pt idx="0">
                  <c:v>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A805-408F-AA00-7B59C103CC2C}"/>
            </c:ext>
          </c:extLst>
        </c:ser>
        <c:dLbls>
          <c:dLblPos val="outEnd"/>
          <c:showLegendKey val="0"/>
          <c:showVal val="0"/>
          <c:showCatName val="1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sz="1400">
          <a:latin typeface="TH SarabunPSK" panose="020B0500040200020003" pitchFamily="34" charset="-34"/>
          <a:cs typeface="TH SarabunPSK" panose="020B0500040200020003" pitchFamily="34" charset="-34"/>
        </a:defRPr>
      </a:pPr>
      <a:endParaRPr lang="th-TH"/>
    </a:p>
  </c:txPr>
  <c:externalData r:id="rId4">
    <c:autoUpdate val="0"/>
  </c:externalData>
  <c:userShapes r:id="rId5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6.6906698169121426E-2"/>
          <c:y val="5.8885632643832071E-2"/>
          <c:w val="0.86360216592815986"/>
          <c:h val="0.80225238805672372"/>
        </c:manualLayout>
      </c:layout>
      <c:pie3D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1-DAF5-4BEC-AF2E-6B742B7FFF40}"/>
              </c:ext>
            </c:extLst>
          </c:dPt>
          <c:dLbls>
            <c:dLbl>
              <c:idx val="0"/>
              <c:layout>
                <c:manualLayout>
                  <c:x val="0.31850755776681999"/>
                  <c:y val="-2.6233937268509058E-2"/>
                </c:manualLayout>
              </c:layout>
              <c:numFmt formatCode="0.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400" b="1" i="0" u="none" strike="noStrike" kern="1200" spc="0" baseline="0">
                      <a:solidFill>
                        <a:schemeClr val="accent1"/>
                      </a:solidFill>
                      <a:latin typeface="TH SarabunPSK" panose="020B0500040200020003" pitchFamily="34" charset="-34"/>
                      <a:ea typeface="+mn-ea"/>
                      <a:cs typeface="TH SarabunPSK" panose="020B0500040200020003" pitchFamily="34" charset="-34"/>
                    </a:defRPr>
                  </a:pPr>
                  <a:endParaRPr lang="th-TH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AF5-4BEC-AF2E-6B742B7FFF40}"/>
                </c:ext>
              </c:extLst>
            </c:dLbl>
            <c:numFmt formatCode="0.0%" sourceLinked="0"/>
            <c:spPr>
              <a:noFill/>
              <a:ln>
                <a:noFill/>
              </a:ln>
              <a:effectLst/>
            </c:sp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Sheet1!$A$1</c:f>
              <c:strCache>
                <c:ptCount val="1"/>
                <c:pt idx="0">
                  <c:v>เห็นด้วย</c:v>
                </c:pt>
              </c:strCache>
            </c:strRef>
          </c:cat>
          <c:val>
            <c:numRef>
              <c:f>Sheet1!$B$1</c:f>
              <c:numCache>
                <c:formatCode>General</c:formatCode>
                <c:ptCount val="1"/>
                <c:pt idx="0">
                  <c:v>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DAF5-4BEC-AF2E-6B742B7FFF40}"/>
            </c:ext>
          </c:extLst>
        </c:ser>
        <c:dLbls>
          <c:dLblPos val="outEnd"/>
          <c:showLegendKey val="0"/>
          <c:showVal val="0"/>
          <c:showCatName val="1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sz="1400">
          <a:latin typeface="TH SarabunPSK" panose="020B0500040200020003" pitchFamily="34" charset="-34"/>
          <a:cs typeface="TH SarabunPSK" panose="020B0500040200020003" pitchFamily="34" charset="-34"/>
        </a:defRPr>
      </a:pPr>
      <a:endParaRPr lang="th-TH"/>
    </a:p>
  </c:txPr>
  <c:externalData r:id="rId4">
    <c:autoUpdate val="0"/>
  </c:externalData>
  <c:userShapes r:id="rId5"/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6.6906698169121426E-2"/>
          <c:y val="5.8885632643832071E-2"/>
          <c:w val="0.86360216592815986"/>
          <c:h val="0.80225238805672372"/>
        </c:manualLayout>
      </c:layout>
      <c:pie3D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1-A805-408F-AA00-7B59C103CC2C}"/>
              </c:ext>
            </c:extLst>
          </c:dPt>
          <c:dLbls>
            <c:dLbl>
              <c:idx val="0"/>
              <c:layout>
                <c:manualLayout>
                  <c:x val="0.31850755776681999"/>
                  <c:y val="-2.6233937268509058E-2"/>
                </c:manualLayout>
              </c:layout>
              <c:numFmt formatCode="0.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400" b="1" i="0" u="none" strike="noStrike" kern="1200" spc="0" baseline="0">
                      <a:solidFill>
                        <a:schemeClr val="accent1"/>
                      </a:solidFill>
                      <a:latin typeface="TH SarabunPSK" panose="020B0500040200020003" pitchFamily="34" charset="-34"/>
                      <a:ea typeface="+mn-ea"/>
                      <a:cs typeface="TH SarabunPSK" panose="020B0500040200020003" pitchFamily="34" charset="-34"/>
                    </a:defRPr>
                  </a:pPr>
                  <a:endParaRPr lang="th-TH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805-408F-AA00-7B59C103CC2C}"/>
                </c:ext>
              </c:extLst>
            </c:dLbl>
            <c:numFmt formatCode="0.0%" sourceLinked="0"/>
            <c:spPr>
              <a:noFill/>
              <a:ln>
                <a:noFill/>
              </a:ln>
              <a:effectLst/>
            </c:sp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Sheet1!$A$1</c:f>
              <c:strCache>
                <c:ptCount val="1"/>
                <c:pt idx="0">
                  <c:v>เห็นด้วย</c:v>
                </c:pt>
              </c:strCache>
            </c:strRef>
          </c:cat>
          <c:val>
            <c:numRef>
              <c:f>Sheet1!$B$1</c:f>
              <c:numCache>
                <c:formatCode>General</c:formatCode>
                <c:ptCount val="1"/>
                <c:pt idx="0">
                  <c:v>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A805-408F-AA00-7B59C103CC2C}"/>
            </c:ext>
          </c:extLst>
        </c:ser>
        <c:dLbls>
          <c:dLblPos val="outEnd"/>
          <c:showLegendKey val="0"/>
          <c:showVal val="0"/>
          <c:showCatName val="1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sz="1400">
          <a:latin typeface="TH SarabunPSK" panose="020B0500040200020003" pitchFamily="34" charset="-34"/>
          <a:cs typeface="TH SarabunPSK" panose="020B0500040200020003" pitchFamily="34" charset="-34"/>
        </a:defRPr>
      </a:pPr>
      <a:endParaRPr lang="th-TH"/>
    </a:p>
  </c:txPr>
  <c:externalData r:id="rId4">
    <c:autoUpdate val="0"/>
  </c:externalData>
  <c:userShapes r:id="rId5"/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6.6906698169121426E-2"/>
          <c:y val="5.8885632643832071E-2"/>
          <c:w val="0.86360216592815986"/>
          <c:h val="0.80225238805672372"/>
        </c:manualLayout>
      </c:layout>
      <c:pie3D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1-DAF5-4BEC-AF2E-6B742B7FFF40}"/>
              </c:ext>
            </c:extLst>
          </c:dPt>
          <c:dLbls>
            <c:dLbl>
              <c:idx val="0"/>
              <c:layout>
                <c:manualLayout>
                  <c:x val="0.31850755776681999"/>
                  <c:y val="-2.6233937268509058E-2"/>
                </c:manualLayout>
              </c:layout>
              <c:numFmt formatCode="0.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400" b="1" i="0" u="none" strike="noStrike" kern="1200" spc="0" baseline="0">
                      <a:solidFill>
                        <a:schemeClr val="accent1"/>
                      </a:solidFill>
                      <a:latin typeface="TH SarabunPSK" panose="020B0500040200020003" pitchFamily="34" charset="-34"/>
                      <a:ea typeface="+mn-ea"/>
                      <a:cs typeface="TH SarabunPSK" panose="020B0500040200020003" pitchFamily="34" charset="-34"/>
                    </a:defRPr>
                  </a:pPr>
                  <a:endParaRPr lang="th-TH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AF5-4BEC-AF2E-6B742B7FFF40}"/>
                </c:ext>
              </c:extLst>
            </c:dLbl>
            <c:numFmt formatCode="0.0%" sourceLinked="0"/>
            <c:spPr>
              <a:noFill/>
              <a:ln>
                <a:noFill/>
              </a:ln>
              <a:effectLst/>
            </c:sp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Sheet1!$A$1</c:f>
              <c:strCache>
                <c:ptCount val="1"/>
                <c:pt idx="0">
                  <c:v>เห็นด้วย</c:v>
                </c:pt>
              </c:strCache>
            </c:strRef>
          </c:cat>
          <c:val>
            <c:numRef>
              <c:f>Sheet1!$B$1</c:f>
              <c:numCache>
                <c:formatCode>General</c:formatCode>
                <c:ptCount val="1"/>
                <c:pt idx="0">
                  <c:v>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DAF5-4BEC-AF2E-6B742B7FFF40}"/>
            </c:ext>
          </c:extLst>
        </c:ser>
        <c:dLbls>
          <c:dLblPos val="outEnd"/>
          <c:showLegendKey val="0"/>
          <c:showVal val="0"/>
          <c:showCatName val="1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sz="1400">
          <a:latin typeface="TH SarabunPSK" panose="020B0500040200020003" pitchFamily="34" charset="-34"/>
          <a:cs typeface="TH SarabunPSK" panose="020B0500040200020003" pitchFamily="34" charset="-34"/>
        </a:defRPr>
      </a:pPr>
      <a:endParaRPr lang="th-TH"/>
    </a:p>
  </c:txPr>
  <c:externalData r:id="rId4">
    <c:autoUpdate val="0"/>
  </c:externalData>
  <c:userShapes r:id="rId5"/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6.6906698169121426E-2"/>
          <c:y val="5.8885632643832071E-2"/>
          <c:w val="0.86360216592815986"/>
          <c:h val="0.80225238805672372"/>
        </c:manualLayout>
      </c:layout>
      <c:pie3D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1-A805-408F-AA00-7B59C103CC2C}"/>
              </c:ext>
            </c:extLst>
          </c:dPt>
          <c:dLbls>
            <c:dLbl>
              <c:idx val="0"/>
              <c:layout>
                <c:manualLayout>
                  <c:x val="0.31850755776681999"/>
                  <c:y val="-2.6233937268509058E-2"/>
                </c:manualLayout>
              </c:layout>
              <c:numFmt formatCode="0.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400" b="1" i="0" u="none" strike="noStrike" kern="1200" spc="0" baseline="0">
                      <a:solidFill>
                        <a:schemeClr val="accent1"/>
                      </a:solidFill>
                      <a:latin typeface="TH SarabunPSK" panose="020B0500040200020003" pitchFamily="34" charset="-34"/>
                      <a:ea typeface="+mn-ea"/>
                      <a:cs typeface="TH SarabunPSK" panose="020B0500040200020003" pitchFamily="34" charset="-34"/>
                    </a:defRPr>
                  </a:pPr>
                  <a:endParaRPr lang="th-TH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805-408F-AA00-7B59C103CC2C}"/>
                </c:ext>
              </c:extLst>
            </c:dLbl>
            <c:numFmt formatCode="0.0%" sourceLinked="0"/>
            <c:spPr>
              <a:noFill/>
              <a:ln>
                <a:noFill/>
              </a:ln>
              <a:effectLst/>
            </c:sp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Sheet1!$A$1</c:f>
              <c:strCache>
                <c:ptCount val="1"/>
                <c:pt idx="0">
                  <c:v>เห็นด้วย</c:v>
                </c:pt>
              </c:strCache>
            </c:strRef>
          </c:cat>
          <c:val>
            <c:numRef>
              <c:f>Sheet1!$B$1</c:f>
              <c:numCache>
                <c:formatCode>General</c:formatCode>
                <c:ptCount val="1"/>
                <c:pt idx="0">
                  <c:v>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A805-408F-AA00-7B59C103CC2C}"/>
            </c:ext>
          </c:extLst>
        </c:ser>
        <c:dLbls>
          <c:dLblPos val="outEnd"/>
          <c:showLegendKey val="0"/>
          <c:showVal val="0"/>
          <c:showCatName val="1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sz="1400">
          <a:latin typeface="TH SarabunPSK" panose="020B0500040200020003" pitchFamily="34" charset="-34"/>
          <a:cs typeface="TH SarabunPSK" panose="020B0500040200020003" pitchFamily="34" charset="-34"/>
        </a:defRPr>
      </a:pPr>
      <a:endParaRPr lang="th-TH"/>
    </a:p>
  </c:txPr>
  <c:externalData r:id="rId4">
    <c:autoUpdate val="0"/>
  </c:externalData>
  <c:userShapes r:id="rId5"/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6.6906698169121426E-2"/>
          <c:y val="5.8885632643832071E-2"/>
          <c:w val="0.86360216592815986"/>
          <c:h val="0.80225238805672372"/>
        </c:manualLayout>
      </c:layout>
      <c:pie3D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1-DAF5-4BEC-AF2E-6B742B7FFF40}"/>
              </c:ext>
            </c:extLst>
          </c:dPt>
          <c:dLbls>
            <c:dLbl>
              <c:idx val="0"/>
              <c:layout>
                <c:manualLayout>
                  <c:x val="0.31850755776681999"/>
                  <c:y val="-2.6233937268509058E-2"/>
                </c:manualLayout>
              </c:layout>
              <c:numFmt formatCode="0.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400" b="1" i="0" u="none" strike="noStrike" kern="1200" spc="0" baseline="0">
                      <a:solidFill>
                        <a:schemeClr val="accent1"/>
                      </a:solidFill>
                      <a:latin typeface="TH SarabunPSK" panose="020B0500040200020003" pitchFamily="34" charset="-34"/>
                      <a:ea typeface="+mn-ea"/>
                      <a:cs typeface="TH SarabunPSK" panose="020B0500040200020003" pitchFamily="34" charset="-34"/>
                    </a:defRPr>
                  </a:pPr>
                  <a:endParaRPr lang="th-TH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AF5-4BEC-AF2E-6B742B7FFF40}"/>
                </c:ext>
              </c:extLst>
            </c:dLbl>
            <c:numFmt formatCode="0.0%" sourceLinked="0"/>
            <c:spPr>
              <a:noFill/>
              <a:ln>
                <a:noFill/>
              </a:ln>
              <a:effectLst/>
            </c:sp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Sheet1!$A$1</c:f>
              <c:strCache>
                <c:ptCount val="1"/>
                <c:pt idx="0">
                  <c:v>เห็นด้วย</c:v>
                </c:pt>
              </c:strCache>
            </c:strRef>
          </c:cat>
          <c:val>
            <c:numRef>
              <c:f>Sheet1!$B$1</c:f>
              <c:numCache>
                <c:formatCode>General</c:formatCode>
                <c:ptCount val="1"/>
                <c:pt idx="0">
                  <c:v>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DAF5-4BEC-AF2E-6B742B7FFF40}"/>
            </c:ext>
          </c:extLst>
        </c:ser>
        <c:dLbls>
          <c:dLblPos val="outEnd"/>
          <c:showLegendKey val="0"/>
          <c:showVal val="0"/>
          <c:showCatName val="1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sz="1400">
          <a:latin typeface="TH SarabunPSK" panose="020B0500040200020003" pitchFamily="34" charset="-34"/>
          <a:cs typeface="TH SarabunPSK" panose="020B0500040200020003" pitchFamily="34" charset="-34"/>
        </a:defRPr>
      </a:pPr>
      <a:endParaRPr lang="th-TH"/>
    </a:p>
  </c:txPr>
  <c:externalData r:id="rId4">
    <c:autoUpdate val="0"/>
  </c:externalData>
  <c:userShapes r:id="rId5"/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3.6183741024017932E-2"/>
          <c:y val="4.0731880940162751E-2"/>
          <c:w val="0.93309330183087857"/>
          <c:h val="0.94111436735616794"/>
        </c:manualLayout>
      </c:layout>
      <c:pie3D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1-F979-49C4-B10F-9CBEC01B5525}"/>
              </c:ext>
            </c:extLst>
          </c:dPt>
          <c:dLbls>
            <c:dLbl>
              <c:idx val="0"/>
              <c:layout>
                <c:manualLayout>
                  <c:x val="0.39360811967707299"/>
                  <c:y val="0"/>
                </c:manualLayout>
              </c:layout>
              <c:numFmt formatCode="0.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400" b="1" i="0" u="none" strike="noStrike" kern="1200" spc="0" baseline="0">
                      <a:solidFill>
                        <a:schemeClr val="accent1"/>
                      </a:solidFill>
                      <a:latin typeface="TH SarabunPSK" panose="020B0500040200020003" pitchFamily="34" charset="-34"/>
                      <a:ea typeface="+mn-ea"/>
                      <a:cs typeface="TH SarabunPSK" panose="020B0500040200020003" pitchFamily="34" charset="-34"/>
                    </a:defRPr>
                  </a:pPr>
                  <a:endParaRPr lang="th-TH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979-49C4-B10F-9CBEC01B5525}"/>
                </c:ext>
              </c:extLst>
            </c:dLbl>
            <c:numFmt formatCode="0.0%" sourceLinked="0"/>
            <c:spPr>
              <a:noFill/>
              <a:ln>
                <a:noFill/>
              </a:ln>
              <a:effectLst/>
            </c:sp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Sheet1!$A$1</c:f>
              <c:strCache>
                <c:ptCount val="1"/>
                <c:pt idx="0">
                  <c:v>เห็นด้วย</c:v>
                </c:pt>
              </c:strCache>
            </c:strRef>
          </c:cat>
          <c:val>
            <c:numRef>
              <c:f>Sheet1!$B$1</c:f>
              <c:numCache>
                <c:formatCode>General</c:formatCode>
                <c:ptCount val="1"/>
                <c:pt idx="0">
                  <c:v>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F979-49C4-B10F-9CBEC01B5525}"/>
            </c:ext>
          </c:extLst>
        </c:ser>
        <c:dLbls>
          <c:dLblPos val="outEnd"/>
          <c:showLegendKey val="0"/>
          <c:showVal val="0"/>
          <c:showCatName val="1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sz="1400">
          <a:latin typeface="TH SarabunPSK" panose="020B0500040200020003" pitchFamily="34" charset="-34"/>
          <a:cs typeface="TH SarabunPSK" panose="020B0500040200020003" pitchFamily="34" charset="-34"/>
        </a:defRPr>
      </a:pPr>
      <a:endParaRPr lang="th-TH"/>
    </a:p>
  </c:txPr>
  <c:externalData r:id="rId4">
    <c:autoUpdate val="0"/>
  </c:externalData>
  <c:userShapes r:id="rId5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cs:styleClr val="auto"/>
    </cs:fontRef>
    <cs:defRPr sz="1000" b="1" i="0" u="none" strike="noStrike" kern="1200" spc="0" baseline="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10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635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10000"/>
          </a:prstClr>
        </a:outerShdw>
      </a:effectLst>
      <a:scene3d>
        <a:camera prst="orthographicFront"/>
        <a:lightRig rig="threePt" dir="t"/>
      </a:scene3d>
      <a:sp3d>
        <a:bevelT w="127000" h="127000"/>
        <a:bevelB w="127000" h="127000"/>
      </a:sp3d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cs:styleClr val="auto"/>
    </cs:fontRef>
    <cs:defRPr sz="1000" b="1" i="0" u="none" strike="noStrike" kern="1200" spc="0" baseline="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10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635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10000"/>
          </a:prstClr>
        </a:outerShdw>
      </a:effectLst>
      <a:scene3d>
        <a:camera prst="orthographicFront"/>
        <a:lightRig rig="threePt" dir="t"/>
      </a:scene3d>
      <a:sp3d>
        <a:bevelT w="127000" h="127000"/>
        <a:bevelB w="127000" h="127000"/>
      </a:sp3d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5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cs:styleClr val="auto"/>
    </cs:fontRef>
    <cs:defRPr sz="1000" b="1" i="0" u="none" strike="noStrike" kern="1200" spc="0" baseline="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10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635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10000"/>
          </a:prstClr>
        </a:outerShdw>
      </a:effectLst>
      <a:scene3d>
        <a:camera prst="orthographicFront"/>
        <a:lightRig rig="threePt" dir="t"/>
      </a:scene3d>
      <a:sp3d>
        <a:bevelT w="127000" h="127000"/>
        <a:bevelB w="127000" h="127000"/>
      </a:sp3d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5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cs:styleClr val="auto"/>
    </cs:fontRef>
    <cs:defRPr sz="1000" b="1" i="0" u="none" strike="noStrike" kern="1200" spc="0" baseline="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10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635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10000"/>
          </a:prstClr>
        </a:outerShdw>
      </a:effectLst>
      <a:scene3d>
        <a:camera prst="orthographicFront"/>
        <a:lightRig rig="threePt" dir="t"/>
      </a:scene3d>
      <a:sp3d>
        <a:bevelT w="127000" h="127000"/>
        <a:bevelB w="127000" h="127000"/>
      </a:sp3d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5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cs:styleClr val="auto"/>
    </cs:fontRef>
    <cs:defRPr sz="1000" b="1" i="0" u="none" strike="noStrike" kern="1200" spc="0" baseline="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10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635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10000"/>
          </a:prstClr>
        </a:outerShdw>
      </a:effectLst>
      <a:scene3d>
        <a:camera prst="orthographicFront"/>
        <a:lightRig rig="threePt" dir="t"/>
      </a:scene3d>
      <a:sp3d>
        <a:bevelT w="127000" h="127000"/>
        <a:bevelB w="127000" h="127000"/>
      </a:sp3d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5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cs:styleClr val="auto"/>
    </cs:fontRef>
    <cs:defRPr sz="1000" b="1" i="0" u="none" strike="noStrike" kern="1200" spc="0" baseline="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10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635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10000"/>
          </a:prstClr>
        </a:outerShdw>
      </a:effectLst>
      <a:scene3d>
        <a:camera prst="orthographicFront"/>
        <a:lightRig rig="threePt" dir="t"/>
      </a:scene3d>
      <a:sp3d>
        <a:bevelT w="127000" h="127000"/>
        <a:bevelB w="127000" h="127000"/>
      </a:sp3d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25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cs:styleClr val="auto"/>
    </cs:fontRef>
    <cs:defRPr sz="1000" b="1" i="0" u="none" strike="noStrike" kern="1200" spc="0" baseline="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10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635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10000"/>
          </a:prstClr>
        </a:outerShdw>
      </a:effectLst>
      <a:scene3d>
        <a:camera prst="orthographicFront"/>
        <a:lightRig rig="threePt" dir="t"/>
      </a:scene3d>
      <a:sp3d>
        <a:bevelT w="127000" h="127000"/>
        <a:bevelB w="127000" h="127000"/>
      </a:sp3d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8.xml><?xml version="1.0" encoding="utf-8"?>
<cs:chartStyle xmlns:cs="http://schemas.microsoft.com/office/drawing/2012/chartStyle" xmlns:a="http://schemas.openxmlformats.org/drawingml/2006/main" id="25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cs:styleClr val="auto"/>
    </cs:fontRef>
    <cs:defRPr sz="1000" b="1" i="0" u="none" strike="noStrike" kern="1200" spc="0" baseline="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10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635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10000"/>
          </a:prstClr>
        </a:outerShdw>
      </a:effectLst>
      <a:scene3d>
        <a:camera prst="orthographicFront"/>
        <a:lightRig rig="threePt" dir="t"/>
      </a:scene3d>
      <a:sp3d>
        <a:bevelT w="127000" h="127000"/>
        <a:bevelB w="127000" h="127000"/>
      </a:sp3d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9.xml><?xml version="1.0" encoding="utf-8"?>
<cs:chartStyle xmlns:cs="http://schemas.microsoft.com/office/drawing/2012/chartStyle" xmlns:a="http://schemas.openxmlformats.org/drawingml/2006/main" id="25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cs:styleClr val="auto"/>
    </cs:fontRef>
    <cs:defRPr sz="1000" b="1" i="0" u="none" strike="noStrike" kern="1200" spc="0" baseline="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10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635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10000"/>
          </a:prstClr>
        </a:outerShdw>
      </a:effectLst>
      <a:scene3d>
        <a:camera prst="orthographicFront"/>
        <a:lightRig rig="threePt" dir="t"/>
      </a:scene3d>
      <a:sp3d>
        <a:bevelT w="127000" h="127000"/>
        <a:bevelB w="127000" h="127000"/>
      </a:sp3d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image" Target="../media/image43.jpe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png"/><Relationship Id="rId1" Type="http://schemas.openxmlformats.org/officeDocument/2006/relationships/image" Target="../media/image45.pn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image" Target="../media/image43.jpe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png"/><Relationship Id="rId1" Type="http://schemas.openxmlformats.org/officeDocument/2006/relationships/image" Target="../media/image4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3DD8F8-0E42-4FE7-A6BA-CB91A85B0965}" type="doc">
      <dgm:prSet loTypeId="urn:microsoft.com/office/officeart/2005/8/layout/arrow6" loCatId="relationship" qsTypeId="urn:microsoft.com/office/officeart/2005/8/quickstyle/simple1" qsCatId="simple" csTypeId="urn:microsoft.com/office/officeart/2005/8/colors/accent2_4" csCatId="accent2" phldr="1"/>
      <dgm:spPr/>
      <dgm:t>
        <a:bodyPr/>
        <a:lstStyle/>
        <a:p>
          <a:endParaRPr lang="en-US"/>
        </a:p>
      </dgm:t>
    </dgm:pt>
    <dgm:pt modelId="{2109F272-6BF2-4534-9975-12A981ADD12E}">
      <dgm:prSet phldrT="[Text]" custT="1"/>
      <dgm:spPr/>
      <dgm:t>
        <a:bodyPr/>
        <a:lstStyle/>
        <a:p>
          <a:pPr algn="l"/>
          <a:r>
            <a:rPr lang="th-TH" sz="2400" b="1" dirty="0">
              <a:latin typeface="TH SarabunPSK" pitchFamily="34" charset="-34"/>
              <a:cs typeface="TH SarabunPSK" pitchFamily="34" charset="-34"/>
            </a:rPr>
            <a:t>    บริษัท ธรรมชาติ คอนซัลแตนท์ จำกัด</a:t>
          </a:r>
          <a:endParaRPr lang="en-US" sz="2400" b="1" dirty="0">
            <a:latin typeface="TH SarabunPSK" pitchFamily="34" charset="-34"/>
            <a:cs typeface="TH SarabunPSK" pitchFamily="34" charset="-34"/>
          </a:endParaRPr>
        </a:p>
      </dgm:t>
    </dgm:pt>
    <dgm:pt modelId="{EDEBF5FE-D572-4CCD-8236-84503373DED2}" type="parTrans" cxnId="{9B020342-56D4-4D51-A2AD-849306767F7E}">
      <dgm:prSet/>
      <dgm:spPr/>
      <dgm:t>
        <a:bodyPr/>
        <a:lstStyle/>
        <a:p>
          <a:endParaRPr lang="en-US"/>
        </a:p>
      </dgm:t>
    </dgm:pt>
    <dgm:pt modelId="{9354262A-43D3-4FB5-822B-AC60E4EB51B9}" type="sibTrans" cxnId="{9B020342-56D4-4D51-A2AD-849306767F7E}">
      <dgm:prSet/>
      <dgm:spPr/>
      <dgm:t>
        <a:bodyPr/>
        <a:lstStyle/>
        <a:p>
          <a:endParaRPr lang="en-US"/>
        </a:p>
      </dgm:t>
    </dgm:pt>
    <dgm:pt modelId="{4E1C3DDA-EC8B-4DDE-8018-2F0250E8CA7D}">
      <dgm:prSet phldrT="[Text]" custT="1"/>
      <dgm:spPr/>
      <dgm:t>
        <a:bodyPr/>
        <a:lstStyle/>
        <a:p>
          <a:r>
            <a:rPr lang="th-TH" sz="2400" b="1" dirty="0">
              <a:latin typeface="TH SarabunPSK" pitchFamily="34" charset="-34"/>
              <a:cs typeface="TH SarabunPSK" pitchFamily="34" charset="-34"/>
            </a:rPr>
            <a:t>บริษัท อิน</a:t>
          </a:r>
          <a:r>
            <a:rPr lang="th-TH" sz="2400" b="1" dirty="0" err="1">
              <a:latin typeface="TH SarabunPSK" pitchFamily="34" charset="-34"/>
              <a:cs typeface="TH SarabunPSK" pitchFamily="34" charset="-34"/>
            </a:rPr>
            <a:t>เทลแพลน</a:t>
          </a:r>
          <a:r>
            <a:rPr lang="th-TH" sz="2400" b="1" dirty="0">
              <a:latin typeface="TH SarabunPSK" pitchFamily="34" charset="-34"/>
              <a:cs typeface="TH SarabunPSK" pitchFamily="34" charset="-34"/>
            </a:rPr>
            <a:t> จำกัด</a:t>
          </a:r>
          <a:endParaRPr lang="en-US" sz="2400" b="1" dirty="0">
            <a:latin typeface="TH SarabunPSK" pitchFamily="34" charset="-34"/>
            <a:cs typeface="TH SarabunPSK" pitchFamily="34" charset="-34"/>
          </a:endParaRPr>
        </a:p>
      </dgm:t>
    </dgm:pt>
    <dgm:pt modelId="{6EC0832E-8245-4276-BEB2-742228BB5277}" type="parTrans" cxnId="{8CB4FEBC-48EC-4421-9642-F105D7145381}">
      <dgm:prSet/>
      <dgm:spPr/>
      <dgm:t>
        <a:bodyPr/>
        <a:lstStyle/>
        <a:p>
          <a:endParaRPr lang="en-US"/>
        </a:p>
      </dgm:t>
    </dgm:pt>
    <dgm:pt modelId="{B6D4C257-B7FC-44A9-8F73-8C7FF89341A5}" type="sibTrans" cxnId="{8CB4FEBC-48EC-4421-9642-F105D7145381}">
      <dgm:prSet/>
      <dgm:spPr/>
      <dgm:t>
        <a:bodyPr/>
        <a:lstStyle/>
        <a:p>
          <a:endParaRPr lang="en-US"/>
        </a:p>
      </dgm:t>
    </dgm:pt>
    <dgm:pt modelId="{12FCEAD9-7530-474B-B0C8-C158EE91DF7F}">
      <dgm:prSet/>
      <dgm:spPr/>
      <dgm:t>
        <a:bodyPr/>
        <a:lstStyle/>
        <a:p>
          <a:endParaRPr lang="en-US"/>
        </a:p>
      </dgm:t>
    </dgm:pt>
    <dgm:pt modelId="{4E5C5582-9F40-4B01-BA7A-826DEB97199E}" type="parTrans" cxnId="{0AA96D83-45F7-4A8B-B290-3C6DA29413EA}">
      <dgm:prSet/>
      <dgm:spPr/>
      <dgm:t>
        <a:bodyPr/>
        <a:lstStyle/>
        <a:p>
          <a:endParaRPr lang="en-US"/>
        </a:p>
      </dgm:t>
    </dgm:pt>
    <dgm:pt modelId="{89E1043F-84B5-4FCC-9110-7025423E8E45}" type="sibTrans" cxnId="{0AA96D83-45F7-4A8B-B290-3C6DA29413EA}">
      <dgm:prSet/>
      <dgm:spPr/>
      <dgm:t>
        <a:bodyPr/>
        <a:lstStyle/>
        <a:p>
          <a:endParaRPr lang="en-US"/>
        </a:p>
      </dgm:t>
    </dgm:pt>
    <dgm:pt modelId="{FE54AB31-32BD-4D9A-A1A9-BB6553067D35}">
      <dgm:prSet/>
      <dgm:spPr/>
      <dgm:t>
        <a:bodyPr/>
        <a:lstStyle/>
        <a:p>
          <a:endParaRPr lang="en-US"/>
        </a:p>
      </dgm:t>
    </dgm:pt>
    <dgm:pt modelId="{1565F639-C744-48D9-9A2B-493BB909B3BF}" type="parTrans" cxnId="{C4A48918-0A80-4D40-85D9-3BD97EC111AB}">
      <dgm:prSet/>
      <dgm:spPr/>
      <dgm:t>
        <a:bodyPr/>
        <a:lstStyle/>
        <a:p>
          <a:endParaRPr lang="en-US"/>
        </a:p>
      </dgm:t>
    </dgm:pt>
    <dgm:pt modelId="{0E907C3D-45DC-4047-A133-4EE8AECC6D62}" type="sibTrans" cxnId="{C4A48918-0A80-4D40-85D9-3BD97EC111AB}">
      <dgm:prSet/>
      <dgm:spPr/>
      <dgm:t>
        <a:bodyPr/>
        <a:lstStyle/>
        <a:p>
          <a:endParaRPr lang="en-US"/>
        </a:p>
      </dgm:t>
    </dgm:pt>
    <dgm:pt modelId="{4F81554A-D5EB-4A4E-A8A5-26EE1CAD232B}" type="pres">
      <dgm:prSet presAssocID="{EF3DD8F8-0E42-4FE7-A6BA-CB91A85B0965}" presName="compositeShape" presStyleCnt="0">
        <dgm:presLayoutVars>
          <dgm:chMax val="2"/>
          <dgm:dir/>
          <dgm:resizeHandles val="exact"/>
        </dgm:presLayoutVars>
      </dgm:prSet>
      <dgm:spPr/>
    </dgm:pt>
    <dgm:pt modelId="{23F2FDF0-0CFD-432A-B9DF-C027B05DD5E0}" type="pres">
      <dgm:prSet presAssocID="{EF3DD8F8-0E42-4FE7-A6BA-CB91A85B0965}" presName="ribbon" presStyleLbl="node1" presStyleIdx="0" presStyleCnt="1" custLinFactNeighborX="5884" custLinFactNeighborY="-422"/>
      <dgm:spPr>
        <a:solidFill>
          <a:schemeClr val="accent4">
            <a:lumMod val="50000"/>
          </a:schemeClr>
        </a:solidFill>
      </dgm:spPr>
    </dgm:pt>
    <dgm:pt modelId="{B87838CA-2818-475B-BA60-5449FB7DC349}" type="pres">
      <dgm:prSet presAssocID="{EF3DD8F8-0E42-4FE7-A6BA-CB91A85B0965}" presName="leftArrowText" presStyleLbl="node1" presStyleIdx="0" presStyleCnt="1" custScaleX="177167" custLinFactNeighborX="12285" custLinFactNeighborY="862">
        <dgm:presLayoutVars>
          <dgm:chMax val="0"/>
          <dgm:bulletEnabled val="1"/>
        </dgm:presLayoutVars>
      </dgm:prSet>
      <dgm:spPr/>
    </dgm:pt>
    <dgm:pt modelId="{BB386A7D-7DFD-4F0A-A2E9-E72A084659EE}" type="pres">
      <dgm:prSet presAssocID="{EF3DD8F8-0E42-4FE7-A6BA-CB91A85B0965}" presName="rightArrowText" presStyleLbl="node1" presStyleIdx="0" presStyleCnt="1" custScaleX="130277" custLinFactNeighborX="6064">
        <dgm:presLayoutVars>
          <dgm:chMax val="0"/>
          <dgm:bulletEnabled val="1"/>
        </dgm:presLayoutVars>
      </dgm:prSet>
      <dgm:spPr/>
    </dgm:pt>
  </dgm:ptLst>
  <dgm:cxnLst>
    <dgm:cxn modelId="{C4A48918-0A80-4D40-85D9-3BD97EC111AB}" srcId="{EF3DD8F8-0E42-4FE7-A6BA-CB91A85B0965}" destId="{FE54AB31-32BD-4D9A-A1A9-BB6553067D35}" srcOrd="3" destOrd="0" parTransId="{1565F639-C744-48D9-9A2B-493BB909B3BF}" sibTransId="{0E907C3D-45DC-4047-A133-4EE8AECC6D62}"/>
    <dgm:cxn modelId="{E0904761-A453-4CA0-B3FF-DE15E3120CB2}" type="presOf" srcId="{EF3DD8F8-0E42-4FE7-A6BA-CB91A85B0965}" destId="{4F81554A-D5EB-4A4E-A8A5-26EE1CAD232B}" srcOrd="0" destOrd="0" presId="urn:microsoft.com/office/officeart/2005/8/layout/arrow6"/>
    <dgm:cxn modelId="{9B020342-56D4-4D51-A2AD-849306767F7E}" srcId="{EF3DD8F8-0E42-4FE7-A6BA-CB91A85B0965}" destId="{2109F272-6BF2-4534-9975-12A981ADD12E}" srcOrd="0" destOrd="0" parTransId="{EDEBF5FE-D572-4CCD-8236-84503373DED2}" sibTransId="{9354262A-43D3-4FB5-822B-AC60E4EB51B9}"/>
    <dgm:cxn modelId="{4BD6BB4D-5DE2-4755-945F-07E69B0601FE}" type="presOf" srcId="{4E1C3DDA-EC8B-4DDE-8018-2F0250E8CA7D}" destId="{BB386A7D-7DFD-4F0A-A2E9-E72A084659EE}" srcOrd="0" destOrd="0" presId="urn:microsoft.com/office/officeart/2005/8/layout/arrow6"/>
    <dgm:cxn modelId="{0AA96D83-45F7-4A8B-B290-3C6DA29413EA}" srcId="{EF3DD8F8-0E42-4FE7-A6BA-CB91A85B0965}" destId="{12FCEAD9-7530-474B-B0C8-C158EE91DF7F}" srcOrd="2" destOrd="0" parTransId="{4E5C5582-9F40-4B01-BA7A-826DEB97199E}" sibTransId="{89E1043F-84B5-4FCC-9110-7025423E8E45}"/>
    <dgm:cxn modelId="{8CB4FEBC-48EC-4421-9642-F105D7145381}" srcId="{EF3DD8F8-0E42-4FE7-A6BA-CB91A85B0965}" destId="{4E1C3DDA-EC8B-4DDE-8018-2F0250E8CA7D}" srcOrd="1" destOrd="0" parTransId="{6EC0832E-8245-4276-BEB2-742228BB5277}" sibTransId="{B6D4C257-B7FC-44A9-8F73-8C7FF89341A5}"/>
    <dgm:cxn modelId="{AB6CA9CB-2416-44E7-9CF2-35EDB8C7C708}" type="presOf" srcId="{2109F272-6BF2-4534-9975-12A981ADD12E}" destId="{B87838CA-2818-475B-BA60-5449FB7DC349}" srcOrd="0" destOrd="0" presId="urn:microsoft.com/office/officeart/2005/8/layout/arrow6"/>
    <dgm:cxn modelId="{A8306937-E09A-4C3D-B729-BDDE3530E37F}" type="presParOf" srcId="{4F81554A-D5EB-4A4E-A8A5-26EE1CAD232B}" destId="{23F2FDF0-0CFD-432A-B9DF-C027B05DD5E0}" srcOrd="0" destOrd="0" presId="urn:microsoft.com/office/officeart/2005/8/layout/arrow6"/>
    <dgm:cxn modelId="{B6EDD3A7-E405-47DE-9C61-D05A15B07100}" type="presParOf" srcId="{4F81554A-D5EB-4A4E-A8A5-26EE1CAD232B}" destId="{B87838CA-2818-475B-BA60-5449FB7DC349}" srcOrd="1" destOrd="0" presId="urn:microsoft.com/office/officeart/2005/8/layout/arrow6"/>
    <dgm:cxn modelId="{8A7F8353-042D-4017-84A1-D55A418BE49D}" type="presParOf" srcId="{4F81554A-D5EB-4A4E-A8A5-26EE1CAD232B}" destId="{BB386A7D-7DFD-4F0A-A2E9-E72A084659EE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EE3E332-3BA8-4866-8CEA-9F410DD0389D}" type="doc">
      <dgm:prSet loTypeId="urn:microsoft.com/office/officeart/2005/8/layout/vList3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th-TH"/>
        </a:p>
      </dgm:t>
    </dgm:pt>
    <dgm:pt modelId="{7C617451-1206-42EF-9A97-CEC568D9E250}">
      <dgm:prSet phldrT="[Text]" custT="1"/>
      <dgm:spPr>
        <a:solidFill>
          <a:schemeClr val="bg1"/>
        </a:solidFill>
        <a:ln w="38100">
          <a:solidFill>
            <a:schemeClr val="accent1"/>
          </a:solidFill>
        </a:ln>
      </dgm:spPr>
      <dgm:t>
        <a:bodyPr/>
        <a:lstStyle/>
        <a:p>
          <a:pPr>
            <a:spcAft>
              <a:spcPts val="0"/>
            </a:spcAft>
          </a:pPr>
          <a:r>
            <a:rPr lang="th-TH" sz="2000" b="1" dirty="0"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เพื่อศึกษารูปแบบการพัฒนาโครงการและแผนการดำเนินโครงการ </a:t>
          </a:r>
          <a:endParaRPr lang="th-TH" sz="2000" dirty="0">
            <a:solidFill>
              <a:schemeClr val="tx1"/>
            </a:solidFill>
          </a:endParaRPr>
        </a:p>
      </dgm:t>
    </dgm:pt>
    <dgm:pt modelId="{67AE74AD-29D7-4427-9E8E-0A5002C45CFC}" type="parTrans" cxnId="{9075062B-3C6C-4E15-9900-1F01E6B478A0}">
      <dgm:prSet/>
      <dgm:spPr/>
      <dgm:t>
        <a:bodyPr/>
        <a:lstStyle/>
        <a:p>
          <a:endParaRPr lang="th-TH"/>
        </a:p>
      </dgm:t>
    </dgm:pt>
    <dgm:pt modelId="{81E25C50-7DB2-40B9-84D4-F5630A167C3F}" type="sibTrans" cxnId="{9075062B-3C6C-4E15-9900-1F01E6B478A0}">
      <dgm:prSet/>
      <dgm:spPr/>
      <dgm:t>
        <a:bodyPr/>
        <a:lstStyle/>
        <a:p>
          <a:endParaRPr lang="th-TH"/>
        </a:p>
      </dgm:t>
    </dgm:pt>
    <dgm:pt modelId="{7CD9D7F0-68E1-4E14-902A-3F663C76D037}">
      <dgm:prSet phldrT="[Text]" custT="1"/>
      <dgm:spPr>
        <a:solidFill>
          <a:schemeClr val="bg1"/>
        </a:solidFill>
        <a:ln w="38100">
          <a:solidFill>
            <a:schemeClr val="accent1"/>
          </a:solidFill>
        </a:ln>
      </dgm:spPr>
      <dgm:t>
        <a:bodyPr/>
        <a:lstStyle/>
        <a:p>
          <a:pPr>
            <a:spcAft>
              <a:spcPts val="0"/>
            </a:spcAft>
          </a:pPr>
          <a:r>
            <a:rPr lang="th-TH" sz="2000" b="1" dirty="0"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  เพื่อศึกษา รวบรวม และวิเคราะห์สภาพสิ่งแวดล้อมในปัจจุบัน และดำเนินการประเมิน</a:t>
          </a:r>
        </a:p>
        <a:p>
          <a:pPr>
            <a:spcAft>
              <a:spcPts val="0"/>
            </a:spcAft>
          </a:pPr>
          <a:r>
            <a:rPr lang="th-TH" sz="2000" b="1" dirty="0"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ผลกระทบทางสังคม และสิ่งแวดล้อมที่จะเกิดขึ้นเนื่องมาจากการพัฒนาโครงการ </a:t>
          </a:r>
        </a:p>
        <a:p>
          <a:pPr>
            <a:spcAft>
              <a:spcPts val="0"/>
            </a:spcAft>
          </a:pPr>
          <a:r>
            <a:rPr lang="th-TH" sz="2000" b="1" dirty="0"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พร้อมทั้งเสนอแนะมาตรการป้องกันและแก้ไขผลกระทบสิ่งแวดล้อม </a:t>
          </a:r>
        </a:p>
      </dgm:t>
    </dgm:pt>
    <dgm:pt modelId="{C88C31CC-B897-4AF5-BB39-A9437AF9C76A}" type="parTrans" cxnId="{086F4B32-AF21-4401-B9FC-C10909A163CD}">
      <dgm:prSet/>
      <dgm:spPr/>
      <dgm:t>
        <a:bodyPr/>
        <a:lstStyle/>
        <a:p>
          <a:endParaRPr lang="th-TH"/>
        </a:p>
      </dgm:t>
    </dgm:pt>
    <dgm:pt modelId="{F20B1DFF-D0A7-4D8C-BBC1-4DDC27F5BBAD}" type="sibTrans" cxnId="{086F4B32-AF21-4401-B9FC-C10909A163CD}">
      <dgm:prSet/>
      <dgm:spPr/>
      <dgm:t>
        <a:bodyPr/>
        <a:lstStyle/>
        <a:p>
          <a:endParaRPr lang="th-TH"/>
        </a:p>
      </dgm:t>
    </dgm:pt>
    <dgm:pt modelId="{194F56D4-AC44-4609-8DA4-04DC2AF546A1}">
      <dgm:prSet phldrT="[Text]" custT="1"/>
      <dgm:spPr>
        <a:solidFill>
          <a:schemeClr val="bg1"/>
        </a:solidFill>
        <a:ln w="38100">
          <a:solidFill>
            <a:schemeClr val="accent1"/>
          </a:solidFill>
        </a:ln>
      </dgm:spPr>
      <dgm:t>
        <a:bodyPr/>
        <a:lstStyle/>
        <a:p>
          <a:pPr>
            <a:spcAft>
              <a:spcPts val="0"/>
            </a:spcAft>
          </a:pPr>
          <a:r>
            <a:rPr lang="th-TH" sz="2000" b="1" dirty="0"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เพื่อส่งเสริม สนับสนุน และเปิดโอกาสให้ประชาชนเข้ามามีส่วนร่วม</a:t>
          </a:r>
          <a:br>
            <a:rPr lang="th-TH" sz="2000" b="1" dirty="0"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</a:br>
          <a:r>
            <a:rPr lang="th-TH" sz="2000" b="1" dirty="0"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ในการแสดงความคิดเห็นและข้อเสนอแนะที่เป็นประโยชน์ต่อการพัฒนาโครงการ </a:t>
          </a:r>
          <a:endParaRPr lang="th-TH" sz="2000" dirty="0">
            <a:solidFill>
              <a:schemeClr val="tx1"/>
            </a:solidFill>
          </a:endParaRPr>
        </a:p>
      </dgm:t>
    </dgm:pt>
    <dgm:pt modelId="{351221D5-D9FE-43E4-AD7D-7E9C322E63B1}" type="parTrans" cxnId="{6A38EE84-DFAF-4345-9C92-5DFF8745679A}">
      <dgm:prSet/>
      <dgm:spPr/>
      <dgm:t>
        <a:bodyPr/>
        <a:lstStyle/>
        <a:p>
          <a:endParaRPr lang="th-TH"/>
        </a:p>
      </dgm:t>
    </dgm:pt>
    <dgm:pt modelId="{49DF8F7A-FAA3-4626-8B4F-F600EAA6E04B}" type="sibTrans" cxnId="{6A38EE84-DFAF-4345-9C92-5DFF8745679A}">
      <dgm:prSet/>
      <dgm:spPr/>
      <dgm:t>
        <a:bodyPr/>
        <a:lstStyle/>
        <a:p>
          <a:endParaRPr lang="th-TH"/>
        </a:p>
      </dgm:t>
    </dgm:pt>
    <dgm:pt modelId="{ECAF8E9E-893D-4EA7-8858-662A5105AB39}" type="pres">
      <dgm:prSet presAssocID="{AEE3E332-3BA8-4866-8CEA-9F410DD0389D}" presName="linearFlow" presStyleCnt="0">
        <dgm:presLayoutVars>
          <dgm:dir/>
          <dgm:resizeHandles val="exact"/>
        </dgm:presLayoutVars>
      </dgm:prSet>
      <dgm:spPr/>
    </dgm:pt>
    <dgm:pt modelId="{59B1D684-F8D4-4CE2-A560-53E4F237AAA1}" type="pres">
      <dgm:prSet presAssocID="{7C617451-1206-42EF-9A97-CEC568D9E250}" presName="composite" presStyleCnt="0"/>
      <dgm:spPr/>
    </dgm:pt>
    <dgm:pt modelId="{8AE60D42-132E-48AA-B5C3-0D7454AA93C8}" type="pres">
      <dgm:prSet presAssocID="{7C617451-1206-42EF-9A97-CEC568D9E250}" presName="imgShp" presStyleLbl="fgImgPlace1" presStyleIdx="0" presStyleCnt="3" custLinFactNeighborX="-61765" custLinFactNeighborY="-165"/>
      <dgm:spPr>
        <a:solidFill>
          <a:schemeClr val="accent1"/>
        </a:solidFill>
        <a:ln w="38100">
          <a:solidFill>
            <a:schemeClr val="accent1"/>
          </a:solidFill>
        </a:ln>
      </dgm:spPr>
    </dgm:pt>
    <dgm:pt modelId="{3CBA24DE-02DA-40C2-82B7-077FE62ABC65}" type="pres">
      <dgm:prSet presAssocID="{7C617451-1206-42EF-9A97-CEC568D9E250}" presName="txShp" presStyleLbl="node1" presStyleIdx="0" presStyleCnt="3" custScaleX="144343" custLinFactNeighborX="253">
        <dgm:presLayoutVars>
          <dgm:bulletEnabled val="1"/>
        </dgm:presLayoutVars>
      </dgm:prSet>
      <dgm:spPr/>
    </dgm:pt>
    <dgm:pt modelId="{08A71C43-6704-4663-9B6C-6EFF5A1F0542}" type="pres">
      <dgm:prSet presAssocID="{81E25C50-7DB2-40B9-84D4-F5630A167C3F}" presName="spacing" presStyleCnt="0"/>
      <dgm:spPr/>
    </dgm:pt>
    <dgm:pt modelId="{40DB8BB0-B54D-4AC1-A5A4-29E3166AF27A}" type="pres">
      <dgm:prSet presAssocID="{7CD9D7F0-68E1-4E14-902A-3F663C76D037}" presName="composite" presStyleCnt="0"/>
      <dgm:spPr/>
    </dgm:pt>
    <dgm:pt modelId="{8DBD05F4-AB1C-4EC3-93FA-7AC9CAE8036D}" type="pres">
      <dgm:prSet presAssocID="{7CD9D7F0-68E1-4E14-902A-3F663C76D037}" presName="imgShp" presStyleLbl="fgImgPlace1" presStyleIdx="1" presStyleCnt="3" custLinFactNeighborX="-57964"/>
      <dgm:spPr>
        <a:solidFill>
          <a:schemeClr val="accent1"/>
        </a:solidFill>
        <a:ln w="38100">
          <a:solidFill>
            <a:schemeClr val="accent1"/>
          </a:solidFill>
        </a:ln>
      </dgm:spPr>
    </dgm:pt>
    <dgm:pt modelId="{B6AEAC71-087E-45A1-95EA-10977E4BF8F9}" type="pres">
      <dgm:prSet presAssocID="{7CD9D7F0-68E1-4E14-902A-3F663C76D037}" presName="txShp" presStyleLbl="node1" presStyleIdx="1" presStyleCnt="3" custScaleX="142567" custLinFactNeighborX="1265">
        <dgm:presLayoutVars>
          <dgm:bulletEnabled val="1"/>
        </dgm:presLayoutVars>
      </dgm:prSet>
      <dgm:spPr/>
    </dgm:pt>
    <dgm:pt modelId="{E3DA56E8-B65B-42B0-ABD1-6C9378D8571F}" type="pres">
      <dgm:prSet presAssocID="{F20B1DFF-D0A7-4D8C-BBC1-4DDC27F5BBAD}" presName="spacing" presStyleCnt="0"/>
      <dgm:spPr/>
    </dgm:pt>
    <dgm:pt modelId="{5E46A58D-A97C-4C91-B31B-C58979E5ECED}" type="pres">
      <dgm:prSet presAssocID="{194F56D4-AC44-4609-8DA4-04DC2AF546A1}" presName="composite" presStyleCnt="0"/>
      <dgm:spPr/>
    </dgm:pt>
    <dgm:pt modelId="{ABA2EF13-1AC0-472B-8912-737A764329D4}" type="pres">
      <dgm:prSet presAssocID="{194F56D4-AC44-4609-8DA4-04DC2AF546A1}" presName="imgShp" presStyleLbl="fgImgPlace1" presStyleIdx="2" presStyleCnt="3" custLinFactNeighborX="-60814" custLinFactNeighborY="165"/>
      <dgm:spPr>
        <a:solidFill>
          <a:schemeClr val="accent1"/>
        </a:solidFill>
        <a:ln w="38100">
          <a:solidFill>
            <a:schemeClr val="accent1"/>
          </a:solidFill>
        </a:ln>
      </dgm:spPr>
    </dgm:pt>
    <dgm:pt modelId="{2815D02E-1C01-4A63-A765-83EF47756D2A}" type="pres">
      <dgm:prSet presAssocID="{194F56D4-AC44-4609-8DA4-04DC2AF546A1}" presName="txShp" presStyleLbl="node1" presStyleIdx="2" presStyleCnt="3" custScaleX="143899" custLinFactNeighborX="506">
        <dgm:presLayoutVars>
          <dgm:bulletEnabled val="1"/>
        </dgm:presLayoutVars>
      </dgm:prSet>
      <dgm:spPr/>
    </dgm:pt>
  </dgm:ptLst>
  <dgm:cxnLst>
    <dgm:cxn modelId="{74FFD102-2C18-4EE4-BEBD-CC94D4F85495}" type="presOf" srcId="{194F56D4-AC44-4609-8DA4-04DC2AF546A1}" destId="{2815D02E-1C01-4A63-A765-83EF47756D2A}" srcOrd="0" destOrd="0" presId="urn:microsoft.com/office/officeart/2005/8/layout/vList3"/>
    <dgm:cxn modelId="{1257D90D-CEFF-4BE8-953D-F549370D6615}" type="presOf" srcId="{7C617451-1206-42EF-9A97-CEC568D9E250}" destId="{3CBA24DE-02DA-40C2-82B7-077FE62ABC65}" srcOrd="0" destOrd="0" presId="urn:microsoft.com/office/officeart/2005/8/layout/vList3"/>
    <dgm:cxn modelId="{9075062B-3C6C-4E15-9900-1F01E6B478A0}" srcId="{AEE3E332-3BA8-4866-8CEA-9F410DD0389D}" destId="{7C617451-1206-42EF-9A97-CEC568D9E250}" srcOrd="0" destOrd="0" parTransId="{67AE74AD-29D7-4427-9E8E-0A5002C45CFC}" sibTransId="{81E25C50-7DB2-40B9-84D4-F5630A167C3F}"/>
    <dgm:cxn modelId="{086F4B32-AF21-4401-B9FC-C10909A163CD}" srcId="{AEE3E332-3BA8-4866-8CEA-9F410DD0389D}" destId="{7CD9D7F0-68E1-4E14-902A-3F663C76D037}" srcOrd="1" destOrd="0" parTransId="{C88C31CC-B897-4AF5-BB39-A9437AF9C76A}" sibTransId="{F20B1DFF-D0A7-4D8C-BBC1-4DDC27F5BBAD}"/>
    <dgm:cxn modelId="{6A38EE84-DFAF-4345-9C92-5DFF8745679A}" srcId="{AEE3E332-3BA8-4866-8CEA-9F410DD0389D}" destId="{194F56D4-AC44-4609-8DA4-04DC2AF546A1}" srcOrd="2" destOrd="0" parTransId="{351221D5-D9FE-43E4-AD7D-7E9C322E63B1}" sibTransId="{49DF8F7A-FAA3-4626-8B4F-F600EAA6E04B}"/>
    <dgm:cxn modelId="{D0700EBE-E183-4E76-B905-68EB19CC9699}" type="presOf" srcId="{7CD9D7F0-68E1-4E14-902A-3F663C76D037}" destId="{B6AEAC71-087E-45A1-95EA-10977E4BF8F9}" srcOrd="0" destOrd="0" presId="urn:microsoft.com/office/officeart/2005/8/layout/vList3"/>
    <dgm:cxn modelId="{DE91F1EA-BD64-4D46-A61C-6D17FFFAFCD0}" type="presOf" srcId="{AEE3E332-3BA8-4866-8CEA-9F410DD0389D}" destId="{ECAF8E9E-893D-4EA7-8858-662A5105AB39}" srcOrd="0" destOrd="0" presId="urn:microsoft.com/office/officeart/2005/8/layout/vList3"/>
    <dgm:cxn modelId="{D3A05D5C-F3F7-46FF-A136-6D99FDD35933}" type="presParOf" srcId="{ECAF8E9E-893D-4EA7-8858-662A5105AB39}" destId="{59B1D684-F8D4-4CE2-A560-53E4F237AAA1}" srcOrd="0" destOrd="0" presId="urn:microsoft.com/office/officeart/2005/8/layout/vList3"/>
    <dgm:cxn modelId="{9A63A9E6-7AAE-4708-A5FC-EE7F52B14853}" type="presParOf" srcId="{59B1D684-F8D4-4CE2-A560-53E4F237AAA1}" destId="{8AE60D42-132E-48AA-B5C3-0D7454AA93C8}" srcOrd="0" destOrd="0" presId="urn:microsoft.com/office/officeart/2005/8/layout/vList3"/>
    <dgm:cxn modelId="{D9846C93-DEEE-4211-9692-36D96F552068}" type="presParOf" srcId="{59B1D684-F8D4-4CE2-A560-53E4F237AAA1}" destId="{3CBA24DE-02DA-40C2-82B7-077FE62ABC65}" srcOrd="1" destOrd="0" presId="urn:microsoft.com/office/officeart/2005/8/layout/vList3"/>
    <dgm:cxn modelId="{5DB1E1F2-0E45-4D9F-A306-063A545C3990}" type="presParOf" srcId="{ECAF8E9E-893D-4EA7-8858-662A5105AB39}" destId="{08A71C43-6704-4663-9B6C-6EFF5A1F0542}" srcOrd="1" destOrd="0" presId="urn:microsoft.com/office/officeart/2005/8/layout/vList3"/>
    <dgm:cxn modelId="{243B95B0-2879-4C4A-8AD6-07D03771B918}" type="presParOf" srcId="{ECAF8E9E-893D-4EA7-8858-662A5105AB39}" destId="{40DB8BB0-B54D-4AC1-A5A4-29E3166AF27A}" srcOrd="2" destOrd="0" presId="urn:microsoft.com/office/officeart/2005/8/layout/vList3"/>
    <dgm:cxn modelId="{3EEE6DDF-7C6D-4B58-8E95-D7645B3FFDE2}" type="presParOf" srcId="{40DB8BB0-B54D-4AC1-A5A4-29E3166AF27A}" destId="{8DBD05F4-AB1C-4EC3-93FA-7AC9CAE8036D}" srcOrd="0" destOrd="0" presId="urn:microsoft.com/office/officeart/2005/8/layout/vList3"/>
    <dgm:cxn modelId="{6AB970F3-4704-4886-BC64-7AA1E4BFC304}" type="presParOf" srcId="{40DB8BB0-B54D-4AC1-A5A4-29E3166AF27A}" destId="{B6AEAC71-087E-45A1-95EA-10977E4BF8F9}" srcOrd="1" destOrd="0" presId="urn:microsoft.com/office/officeart/2005/8/layout/vList3"/>
    <dgm:cxn modelId="{EAFC4B44-AEC5-4480-B1B5-766C4BFE8730}" type="presParOf" srcId="{ECAF8E9E-893D-4EA7-8858-662A5105AB39}" destId="{E3DA56E8-B65B-42B0-ABD1-6C9378D8571F}" srcOrd="3" destOrd="0" presId="urn:microsoft.com/office/officeart/2005/8/layout/vList3"/>
    <dgm:cxn modelId="{0B179D6D-DE1F-44D9-AF68-D3F25A51E782}" type="presParOf" srcId="{ECAF8E9E-893D-4EA7-8858-662A5105AB39}" destId="{5E46A58D-A97C-4C91-B31B-C58979E5ECED}" srcOrd="4" destOrd="0" presId="urn:microsoft.com/office/officeart/2005/8/layout/vList3"/>
    <dgm:cxn modelId="{6BB39BB8-7F81-4B0D-A1AF-B38C4C200F67}" type="presParOf" srcId="{5E46A58D-A97C-4C91-B31B-C58979E5ECED}" destId="{ABA2EF13-1AC0-472B-8912-737A764329D4}" srcOrd="0" destOrd="0" presId="urn:microsoft.com/office/officeart/2005/8/layout/vList3"/>
    <dgm:cxn modelId="{DF1A44F4-BAED-436D-8672-031D64F67A68}" type="presParOf" srcId="{5E46A58D-A97C-4C91-B31B-C58979E5ECED}" destId="{2815D02E-1C01-4A63-A765-83EF47756D2A}" srcOrd="1" destOrd="0" presId="urn:microsoft.com/office/officeart/2005/8/layout/vList3"/>
  </dgm:cxnLst>
  <dgm:bg>
    <a:noFill/>
  </dgm:bg>
  <dgm:whole>
    <a:ln w="38100"/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FA57ABF-6B24-47AC-807E-9146C598D675}" type="doc">
      <dgm:prSet loTypeId="urn:microsoft.com/office/officeart/2005/8/layout/vList4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DE7599A-FA01-4521-A088-4EC5A59734C4}">
      <dgm:prSet phldrT="[Text]" custT="1"/>
      <dgm:spPr/>
      <dgm:t>
        <a:bodyPr/>
        <a:lstStyle/>
        <a:p>
          <a:pPr>
            <a:buClrTx/>
            <a:buSzTx/>
            <a:buFontTx/>
            <a:buNone/>
          </a:pPr>
          <a:r>
            <a:rPr kumimoji="0" lang="th-TH" sz="2800" b="1" i="0" u="none" strike="noStrike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glow rad="101600">
                  <a:prstClr val="white">
                    <a:alpha val="92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itchFamily="34" charset="-34"/>
              <a:ea typeface="+mn-ea"/>
              <a:cs typeface="TH SarabunPSK" pitchFamily="34" charset="-34"/>
            </a:rPr>
            <a:t>รูปแบบทางหลวง</a:t>
          </a:r>
          <a:endParaRPr kumimoji="0" lang="en-US" sz="2800" b="1" i="0" u="none" strike="noStrike" cap="none" spc="0" normalizeH="0" baseline="0" noProof="0" dirty="0">
            <a:ln>
              <a:noFill/>
            </a:ln>
            <a:solidFill>
              <a:prstClr val="black"/>
            </a:solidFill>
            <a:effectLst>
              <a:glow rad="101600">
                <a:prstClr val="white">
                  <a:alpha val="92000"/>
                </a:prstClr>
              </a:glow>
              <a:outerShdw blurRad="50800" dist="38100" algn="l" rotWithShape="0">
                <a:prstClr val="black">
                  <a:alpha val="40000"/>
                </a:prstClr>
              </a:outerShdw>
            </a:effectLst>
            <a:uLnTx/>
            <a:uFillTx/>
            <a:latin typeface="TH SarabunPSK" pitchFamily="34" charset="-34"/>
            <a:ea typeface="+mn-ea"/>
            <a:cs typeface="TH SarabunPSK" pitchFamily="34" charset="-34"/>
          </a:endParaRPr>
        </a:p>
      </dgm:t>
    </dgm:pt>
    <dgm:pt modelId="{9A78D6AB-14B6-499A-A5BF-3EF82BB6DA1D}" type="parTrans" cxnId="{FAB72ED2-075A-47F5-97A3-5CD889444530}">
      <dgm:prSet/>
      <dgm:spPr/>
      <dgm:t>
        <a:bodyPr/>
        <a:lstStyle/>
        <a:p>
          <a:endParaRPr lang="en-US" sz="28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3D84DA15-A928-43BD-8DFD-C5DC260149A4}" type="sibTrans" cxnId="{FAB72ED2-075A-47F5-97A3-5CD889444530}">
      <dgm:prSet/>
      <dgm:spPr/>
      <dgm:t>
        <a:bodyPr/>
        <a:lstStyle/>
        <a:p>
          <a:endParaRPr lang="en-US" sz="28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65A2EE6A-E2C5-46BD-B30E-1C9BCE734236}">
      <dgm:prSet phldrT="[Text]" custT="1"/>
      <dgm:spPr/>
      <dgm:t>
        <a:bodyPr/>
        <a:lstStyle/>
        <a:p>
          <a:pPr>
            <a:buClrTx/>
            <a:buSzTx/>
            <a:buFontTx/>
            <a:buNone/>
          </a:pPr>
          <a:r>
            <a:rPr kumimoji="0" lang="th-TH" sz="2800" b="1" i="0" u="none" strike="noStrike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glow rad="101600">
                  <a:prstClr val="white">
                    <a:alpha val="92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itchFamily="34" charset="-34"/>
              <a:ea typeface="+mn-ea"/>
              <a:cs typeface="TH SarabunPSK" pitchFamily="34" charset="-34"/>
            </a:rPr>
            <a:t>จุดกลับรถ</a:t>
          </a:r>
          <a:endParaRPr lang="en-US" sz="2800" b="1" dirty="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86B90BFB-07CD-42FF-B811-ECD0673B6952}" type="parTrans" cxnId="{85F3786E-9E14-444E-9B3A-5958552AE281}">
      <dgm:prSet/>
      <dgm:spPr/>
      <dgm:t>
        <a:bodyPr/>
        <a:lstStyle/>
        <a:p>
          <a:endParaRPr lang="en-US" sz="28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3E04303A-54A3-4390-8C96-FD90E5DA07D1}" type="sibTrans" cxnId="{85F3786E-9E14-444E-9B3A-5958552AE281}">
      <dgm:prSet/>
      <dgm:spPr/>
      <dgm:t>
        <a:bodyPr/>
        <a:lstStyle/>
        <a:p>
          <a:endParaRPr lang="en-US" sz="28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01207AB2-C8A8-4991-AD7B-7D08683EEA2C}" type="pres">
      <dgm:prSet presAssocID="{0FA57ABF-6B24-47AC-807E-9146C598D675}" presName="linear" presStyleCnt="0">
        <dgm:presLayoutVars>
          <dgm:dir/>
          <dgm:resizeHandles val="exact"/>
        </dgm:presLayoutVars>
      </dgm:prSet>
      <dgm:spPr/>
    </dgm:pt>
    <dgm:pt modelId="{1D3B2F93-9ABA-49A5-8B81-49958B17C49E}" type="pres">
      <dgm:prSet presAssocID="{1DE7599A-FA01-4521-A088-4EC5A59734C4}" presName="comp" presStyleCnt="0"/>
      <dgm:spPr/>
    </dgm:pt>
    <dgm:pt modelId="{0A626511-1E7C-45B0-ACBC-695359B30A56}" type="pres">
      <dgm:prSet presAssocID="{1DE7599A-FA01-4521-A088-4EC5A59734C4}" presName="box" presStyleLbl="node1" presStyleIdx="0" presStyleCnt="2"/>
      <dgm:spPr/>
    </dgm:pt>
    <dgm:pt modelId="{1AA2205C-AC07-4DE2-A125-A3CCE208D8C3}" type="pres">
      <dgm:prSet presAssocID="{1DE7599A-FA01-4521-A088-4EC5A59734C4}" presName="img" presStyleLbl="fgImgPlace1" presStyleIdx="0" presStyleCnt="2" custScaleX="81551"/>
      <dgm:spPr>
        <a:blipFill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</dgm:spPr>
    </dgm:pt>
    <dgm:pt modelId="{3C2AA092-6020-45CF-BC84-D0073837EC87}" type="pres">
      <dgm:prSet presAssocID="{1DE7599A-FA01-4521-A088-4EC5A59734C4}" presName="text" presStyleLbl="node1" presStyleIdx="0" presStyleCnt="2">
        <dgm:presLayoutVars>
          <dgm:bulletEnabled val="1"/>
        </dgm:presLayoutVars>
      </dgm:prSet>
      <dgm:spPr/>
    </dgm:pt>
    <dgm:pt modelId="{2B5B3BFC-B6AA-4C0C-A100-83BDC25CB0C7}" type="pres">
      <dgm:prSet presAssocID="{3D84DA15-A928-43BD-8DFD-C5DC260149A4}" presName="spacer" presStyleCnt="0"/>
      <dgm:spPr/>
    </dgm:pt>
    <dgm:pt modelId="{A8F0D983-8CB0-47C4-A7F9-B43106A9E0B2}" type="pres">
      <dgm:prSet presAssocID="{65A2EE6A-E2C5-46BD-B30E-1C9BCE734236}" presName="comp" presStyleCnt="0"/>
      <dgm:spPr/>
    </dgm:pt>
    <dgm:pt modelId="{E84C0BA6-E577-4130-BD5E-8D227D374DB7}" type="pres">
      <dgm:prSet presAssocID="{65A2EE6A-E2C5-46BD-B30E-1C9BCE734236}" presName="box" presStyleLbl="node1" presStyleIdx="1" presStyleCnt="2"/>
      <dgm:spPr/>
    </dgm:pt>
    <dgm:pt modelId="{1B801ADB-A268-4BE2-839E-E4AAA6CD1FB3}" type="pres">
      <dgm:prSet presAssocID="{65A2EE6A-E2C5-46BD-B30E-1C9BCE734236}" presName="img" presStyleLbl="fgImgPlace1" presStyleIdx="1" presStyleCnt="2" custScaleX="81551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t="-15000" b="-15000"/>
          </a:stretch>
        </a:blipFill>
      </dgm:spPr>
    </dgm:pt>
    <dgm:pt modelId="{6ABA85BA-C4AC-4860-8BFD-464D8B2A0E10}" type="pres">
      <dgm:prSet presAssocID="{65A2EE6A-E2C5-46BD-B30E-1C9BCE734236}" presName="text" presStyleLbl="node1" presStyleIdx="1" presStyleCnt="2">
        <dgm:presLayoutVars>
          <dgm:bulletEnabled val="1"/>
        </dgm:presLayoutVars>
      </dgm:prSet>
      <dgm:spPr/>
    </dgm:pt>
  </dgm:ptLst>
  <dgm:cxnLst>
    <dgm:cxn modelId="{70855B42-29D6-4A83-A65C-A96D9C4FBEAB}" type="presOf" srcId="{1DE7599A-FA01-4521-A088-4EC5A59734C4}" destId="{0A626511-1E7C-45B0-ACBC-695359B30A56}" srcOrd="0" destOrd="0" presId="urn:microsoft.com/office/officeart/2005/8/layout/vList4"/>
    <dgm:cxn modelId="{25B01668-C101-4D61-A883-A73616D1EF00}" type="presOf" srcId="{0FA57ABF-6B24-47AC-807E-9146C598D675}" destId="{01207AB2-C8A8-4991-AD7B-7D08683EEA2C}" srcOrd="0" destOrd="0" presId="urn:microsoft.com/office/officeart/2005/8/layout/vList4"/>
    <dgm:cxn modelId="{9B4DDB4A-47F3-42B2-B66B-699C77FDD54E}" type="presOf" srcId="{65A2EE6A-E2C5-46BD-B30E-1C9BCE734236}" destId="{6ABA85BA-C4AC-4860-8BFD-464D8B2A0E10}" srcOrd="1" destOrd="0" presId="urn:microsoft.com/office/officeart/2005/8/layout/vList4"/>
    <dgm:cxn modelId="{85F3786E-9E14-444E-9B3A-5958552AE281}" srcId="{0FA57ABF-6B24-47AC-807E-9146C598D675}" destId="{65A2EE6A-E2C5-46BD-B30E-1C9BCE734236}" srcOrd="1" destOrd="0" parTransId="{86B90BFB-07CD-42FF-B811-ECD0673B6952}" sibTransId="{3E04303A-54A3-4390-8C96-FD90E5DA07D1}"/>
    <dgm:cxn modelId="{8FD35B82-6644-46D5-AC41-268655DA060E}" type="presOf" srcId="{65A2EE6A-E2C5-46BD-B30E-1C9BCE734236}" destId="{E84C0BA6-E577-4130-BD5E-8D227D374DB7}" srcOrd="0" destOrd="0" presId="urn:microsoft.com/office/officeart/2005/8/layout/vList4"/>
    <dgm:cxn modelId="{3F750889-C655-45A8-ABEA-77EBBE3C503B}" type="presOf" srcId="{1DE7599A-FA01-4521-A088-4EC5A59734C4}" destId="{3C2AA092-6020-45CF-BC84-D0073837EC87}" srcOrd="1" destOrd="0" presId="urn:microsoft.com/office/officeart/2005/8/layout/vList4"/>
    <dgm:cxn modelId="{FAB72ED2-075A-47F5-97A3-5CD889444530}" srcId="{0FA57ABF-6B24-47AC-807E-9146C598D675}" destId="{1DE7599A-FA01-4521-A088-4EC5A59734C4}" srcOrd="0" destOrd="0" parTransId="{9A78D6AB-14B6-499A-A5BF-3EF82BB6DA1D}" sibTransId="{3D84DA15-A928-43BD-8DFD-C5DC260149A4}"/>
    <dgm:cxn modelId="{4104D45B-673F-484F-8B9C-42C4D55FF8AC}" type="presParOf" srcId="{01207AB2-C8A8-4991-AD7B-7D08683EEA2C}" destId="{1D3B2F93-9ABA-49A5-8B81-49958B17C49E}" srcOrd="0" destOrd="0" presId="urn:microsoft.com/office/officeart/2005/8/layout/vList4"/>
    <dgm:cxn modelId="{F78228DB-5C3C-461A-A15E-E0883EAB3AC0}" type="presParOf" srcId="{1D3B2F93-9ABA-49A5-8B81-49958B17C49E}" destId="{0A626511-1E7C-45B0-ACBC-695359B30A56}" srcOrd="0" destOrd="0" presId="urn:microsoft.com/office/officeart/2005/8/layout/vList4"/>
    <dgm:cxn modelId="{6F300CEF-7121-4806-BBB3-F5DFBBC6475F}" type="presParOf" srcId="{1D3B2F93-9ABA-49A5-8B81-49958B17C49E}" destId="{1AA2205C-AC07-4DE2-A125-A3CCE208D8C3}" srcOrd="1" destOrd="0" presId="urn:microsoft.com/office/officeart/2005/8/layout/vList4"/>
    <dgm:cxn modelId="{627B3C7F-2A26-495F-A0A9-C2715AB0EBB4}" type="presParOf" srcId="{1D3B2F93-9ABA-49A5-8B81-49958B17C49E}" destId="{3C2AA092-6020-45CF-BC84-D0073837EC87}" srcOrd="2" destOrd="0" presId="urn:microsoft.com/office/officeart/2005/8/layout/vList4"/>
    <dgm:cxn modelId="{A529C4C0-7DE8-4F9F-BA83-79D0E7F2BAEC}" type="presParOf" srcId="{01207AB2-C8A8-4991-AD7B-7D08683EEA2C}" destId="{2B5B3BFC-B6AA-4C0C-A100-83BDC25CB0C7}" srcOrd="1" destOrd="0" presId="urn:microsoft.com/office/officeart/2005/8/layout/vList4"/>
    <dgm:cxn modelId="{B3EDC4CA-6306-45D4-B65B-839670CF5277}" type="presParOf" srcId="{01207AB2-C8A8-4991-AD7B-7D08683EEA2C}" destId="{A8F0D983-8CB0-47C4-A7F9-B43106A9E0B2}" srcOrd="2" destOrd="0" presId="urn:microsoft.com/office/officeart/2005/8/layout/vList4"/>
    <dgm:cxn modelId="{F5C5E464-CB72-4BF1-B675-8F279ED8B831}" type="presParOf" srcId="{A8F0D983-8CB0-47C4-A7F9-B43106A9E0B2}" destId="{E84C0BA6-E577-4130-BD5E-8D227D374DB7}" srcOrd="0" destOrd="0" presId="urn:microsoft.com/office/officeart/2005/8/layout/vList4"/>
    <dgm:cxn modelId="{1F52DB35-1FE5-44E4-B6C8-80A19AF2C8EC}" type="presParOf" srcId="{A8F0D983-8CB0-47C4-A7F9-B43106A9E0B2}" destId="{1B801ADB-A268-4BE2-839E-E4AAA6CD1FB3}" srcOrd="1" destOrd="0" presId="urn:microsoft.com/office/officeart/2005/8/layout/vList4"/>
    <dgm:cxn modelId="{B88D6F19-4D10-415E-B384-A35F3FEBD109}" type="presParOf" srcId="{A8F0D983-8CB0-47C4-A7F9-B43106A9E0B2}" destId="{6ABA85BA-C4AC-4860-8BFD-464D8B2A0E10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FA57ABF-6B24-47AC-807E-9146C598D675}" type="doc">
      <dgm:prSet loTypeId="urn:microsoft.com/office/officeart/2005/8/layout/vList4" loCatId="list" qsTypeId="urn:microsoft.com/office/officeart/2005/8/quickstyle/simple3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1DE7599A-FA01-4521-A088-4EC5A59734C4}">
      <dgm:prSet phldrT="[Text]" custT="1"/>
      <dgm:spPr/>
      <dgm:t>
        <a:bodyPr/>
        <a:lstStyle/>
        <a:p>
          <a:pPr>
            <a:buClrTx/>
            <a:buSzTx/>
            <a:buFontTx/>
            <a:buNone/>
          </a:pPr>
          <a:r>
            <a:rPr kumimoji="0" lang="th-TH" sz="2800" b="1" i="0" u="none" strike="noStrike" cap="none" spc="0" normalizeH="0" baseline="0" noProof="0">
              <a:ln/>
              <a:effectLst>
                <a:glow rad="101600">
                  <a:prstClr val="white">
                    <a:alpha val="92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itchFamily="34" charset="-34"/>
              <a:ea typeface="+mn-ea"/>
              <a:cs typeface="TH SarabunPSK" pitchFamily="34" charset="-34"/>
            </a:rPr>
            <a:t>โครงสร้างชั้นทาง</a:t>
          </a:r>
          <a:endParaRPr lang="en-US" sz="28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9A78D6AB-14B6-499A-A5BF-3EF82BB6DA1D}" type="parTrans" cxnId="{FAB72ED2-075A-47F5-97A3-5CD889444530}">
      <dgm:prSet/>
      <dgm:spPr/>
      <dgm:t>
        <a:bodyPr/>
        <a:lstStyle/>
        <a:p>
          <a:endParaRPr lang="en-US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3D84DA15-A928-43BD-8DFD-C5DC260149A4}" type="sibTrans" cxnId="{FAB72ED2-075A-47F5-97A3-5CD889444530}">
      <dgm:prSet/>
      <dgm:spPr/>
      <dgm:t>
        <a:bodyPr/>
        <a:lstStyle/>
        <a:p>
          <a:endParaRPr lang="en-US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65A2EE6A-E2C5-46BD-B30E-1C9BCE734236}">
      <dgm:prSet phldrT="[Text]" custT="1"/>
      <dgm:spPr/>
      <dgm:t>
        <a:bodyPr/>
        <a:lstStyle/>
        <a:p>
          <a:pPr>
            <a:buClrTx/>
            <a:buSzTx/>
            <a:buFontTx/>
            <a:buNone/>
          </a:pPr>
          <a:r>
            <a:rPr kumimoji="0" lang="th-TH" sz="2800" b="1" i="0" u="none" strike="noStrike" cap="none" spc="0" normalizeH="0" baseline="0" noProof="0">
              <a:ln/>
              <a:effectLst>
                <a:glow rad="101600">
                  <a:prstClr val="white">
                    <a:alpha val="92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itchFamily="34" charset="-34"/>
              <a:ea typeface="+mn-ea"/>
              <a:cs typeface="TH SarabunPSK" pitchFamily="34" charset="-34"/>
            </a:rPr>
            <a:t>ระบบระบายน้ำ</a:t>
          </a:r>
          <a:endParaRPr lang="en-US" sz="28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86B90BFB-07CD-42FF-B811-ECD0673B6952}" type="parTrans" cxnId="{85F3786E-9E14-444E-9B3A-5958552AE281}">
      <dgm:prSet/>
      <dgm:spPr/>
      <dgm:t>
        <a:bodyPr/>
        <a:lstStyle/>
        <a:p>
          <a:endParaRPr lang="en-US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3E04303A-54A3-4390-8C96-FD90E5DA07D1}" type="sibTrans" cxnId="{85F3786E-9E14-444E-9B3A-5958552AE281}">
      <dgm:prSet/>
      <dgm:spPr/>
      <dgm:t>
        <a:bodyPr/>
        <a:lstStyle/>
        <a:p>
          <a:endParaRPr lang="en-US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D2D4CFAE-2913-471C-BD2C-266CAF9B1497}">
      <dgm:prSet phldrT="[Text]" custT="1"/>
      <dgm:spPr/>
      <dgm:t>
        <a:bodyPr/>
        <a:lstStyle/>
        <a:p>
          <a:pPr>
            <a:buClrTx/>
            <a:buSzTx/>
            <a:buFontTx/>
            <a:buNone/>
          </a:pPr>
          <a:r>
            <a:rPr kumimoji="0" lang="th-TH" sz="2800" b="1" i="0" u="none" strike="noStrike" cap="none" spc="0" normalizeH="0" baseline="0" noProof="0">
              <a:ln/>
              <a:effectLst>
                <a:glow rad="101600">
                  <a:prstClr val="white">
                    <a:alpha val="92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itchFamily="34" charset="-34"/>
              <a:ea typeface="+mn-ea"/>
              <a:cs typeface="TH SarabunPSK" pitchFamily="34" charset="-34"/>
            </a:rPr>
            <a:t>ระบบไฟฟ้าแสงสว่าง</a:t>
          </a:r>
          <a:endParaRPr lang="en-US" sz="28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98FDAB62-4A15-4F12-A969-CE9FFE3DB0DC}" type="parTrans" cxnId="{3EBDC285-59B2-482A-ABE8-F0113DDF68A2}">
      <dgm:prSet/>
      <dgm:spPr/>
      <dgm:t>
        <a:bodyPr/>
        <a:lstStyle/>
        <a:p>
          <a:endParaRPr lang="en-US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1C326B13-8F58-4EE1-A2F1-8FC7186C1D70}" type="sibTrans" cxnId="{3EBDC285-59B2-482A-ABE8-F0113DDF68A2}">
      <dgm:prSet/>
      <dgm:spPr/>
      <dgm:t>
        <a:bodyPr/>
        <a:lstStyle/>
        <a:p>
          <a:endParaRPr lang="en-US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01207AB2-C8A8-4991-AD7B-7D08683EEA2C}" type="pres">
      <dgm:prSet presAssocID="{0FA57ABF-6B24-47AC-807E-9146C598D675}" presName="linear" presStyleCnt="0">
        <dgm:presLayoutVars>
          <dgm:dir/>
          <dgm:resizeHandles val="exact"/>
        </dgm:presLayoutVars>
      </dgm:prSet>
      <dgm:spPr/>
    </dgm:pt>
    <dgm:pt modelId="{1D3B2F93-9ABA-49A5-8B81-49958B17C49E}" type="pres">
      <dgm:prSet presAssocID="{1DE7599A-FA01-4521-A088-4EC5A59734C4}" presName="comp" presStyleCnt="0"/>
      <dgm:spPr/>
    </dgm:pt>
    <dgm:pt modelId="{0A626511-1E7C-45B0-ACBC-695359B30A56}" type="pres">
      <dgm:prSet presAssocID="{1DE7599A-FA01-4521-A088-4EC5A59734C4}" presName="box" presStyleLbl="node1" presStyleIdx="0" presStyleCnt="3"/>
      <dgm:spPr/>
    </dgm:pt>
    <dgm:pt modelId="{1AA2205C-AC07-4DE2-A125-A3CCE208D8C3}" type="pres">
      <dgm:prSet presAssocID="{1DE7599A-FA01-4521-A088-4EC5A59734C4}" presName="img" presStyleLbl="fgImgPlace1" presStyleIdx="0" presStyleCnt="3" custScaleX="81551"/>
      <dgm:spPr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7000" r="-7000"/>
          </a:stretch>
        </a:blipFill>
      </dgm:spPr>
    </dgm:pt>
    <dgm:pt modelId="{3C2AA092-6020-45CF-BC84-D0073837EC87}" type="pres">
      <dgm:prSet presAssocID="{1DE7599A-FA01-4521-A088-4EC5A59734C4}" presName="text" presStyleLbl="node1" presStyleIdx="0" presStyleCnt="3">
        <dgm:presLayoutVars>
          <dgm:bulletEnabled val="1"/>
        </dgm:presLayoutVars>
      </dgm:prSet>
      <dgm:spPr/>
    </dgm:pt>
    <dgm:pt modelId="{2B5B3BFC-B6AA-4C0C-A100-83BDC25CB0C7}" type="pres">
      <dgm:prSet presAssocID="{3D84DA15-A928-43BD-8DFD-C5DC260149A4}" presName="spacer" presStyleCnt="0"/>
      <dgm:spPr/>
    </dgm:pt>
    <dgm:pt modelId="{A8F0D983-8CB0-47C4-A7F9-B43106A9E0B2}" type="pres">
      <dgm:prSet presAssocID="{65A2EE6A-E2C5-46BD-B30E-1C9BCE734236}" presName="comp" presStyleCnt="0"/>
      <dgm:spPr/>
    </dgm:pt>
    <dgm:pt modelId="{E84C0BA6-E577-4130-BD5E-8D227D374DB7}" type="pres">
      <dgm:prSet presAssocID="{65A2EE6A-E2C5-46BD-B30E-1C9BCE734236}" presName="box" presStyleLbl="node1" presStyleIdx="1" presStyleCnt="3"/>
      <dgm:spPr/>
    </dgm:pt>
    <dgm:pt modelId="{1B801ADB-A268-4BE2-839E-E4AAA6CD1FB3}" type="pres">
      <dgm:prSet presAssocID="{65A2EE6A-E2C5-46BD-B30E-1C9BCE734236}" presName="img" presStyleLbl="fgImgPlace1" presStyleIdx="1" presStyleCnt="3" custScaleX="81551"/>
      <dgm:spPr>
        <a:blipFill>
          <a:blip xmlns:r="http://schemas.openxmlformats.org/officeDocument/2006/relationships"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t="-16000" b="-16000"/>
          </a:stretch>
        </a:blipFill>
      </dgm:spPr>
    </dgm:pt>
    <dgm:pt modelId="{6ABA85BA-C4AC-4860-8BFD-464D8B2A0E10}" type="pres">
      <dgm:prSet presAssocID="{65A2EE6A-E2C5-46BD-B30E-1C9BCE734236}" presName="text" presStyleLbl="node1" presStyleIdx="1" presStyleCnt="3">
        <dgm:presLayoutVars>
          <dgm:bulletEnabled val="1"/>
        </dgm:presLayoutVars>
      </dgm:prSet>
      <dgm:spPr/>
    </dgm:pt>
    <dgm:pt modelId="{3DA91664-5E5B-44CF-84F1-6F7151058CAE}" type="pres">
      <dgm:prSet presAssocID="{3E04303A-54A3-4390-8C96-FD90E5DA07D1}" presName="spacer" presStyleCnt="0"/>
      <dgm:spPr/>
    </dgm:pt>
    <dgm:pt modelId="{6BA14013-E3A0-4940-82E6-FB4D4D627C9F}" type="pres">
      <dgm:prSet presAssocID="{D2D4CFAE-2913-471C-BD2C-266CAF9B1497}" presName="comp" presStyleCnt="0"/>
      <dgm:spPr/>
    </dgm:pt>
    <dgm:pt modelId="{7D07C83C-EBA7-4048-9E69-2EA8DF8EBA18}" type="pres">
      <dgm:prSet presAssocID="{D2D4CFAE-2913-471C-BD2C-266CAF9B1497}" presName="box" presStyleLbl="node1" presStyleIdx="2" presStyleCnt="3" custLinFactNeighborX="-5986" custLinFactNeighborY="89504"/>
      <dgm:spPr/>
    </dgm:pt>
    <dgm:pt modelId="{75C663EC-B1F8-40BF-8C2C-5E6CF7E77868}" type="pres">
      <dgm:prSet presAssocID="{D2D4CFAE-2913-471C-BD2C-266CAF9B1497}" presName="img" presStyleLbl="fgImgPlace1" presStyleIdx="2" presStyleCnt="3" custScaleX="81551"/>
      <dgm:spPr>
        <a:blipFill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</dgm:spPr>
    </dgm:pt>
    <dgm:pt modelId="{6F06A9D4-EF7F-4191-8C7E-28133C872F63}" type="pres">
      <dgm:prSet presAssocID="{D2D4CFAE-2913-471C-BD2C-266CAF9B1497}" presName="text" presStyleLbl="node1" presStyleIdx="2" presStyleCnt="3">
        <dgm:presLayoutVars>
          <dgm:bulletEnabled val="1"/>
        </dgm:presLayoutVars>
      </dgm:prSet>
      <dgm:spPr/>
    </dgm:pt>
  </dgm:ptLst>
  <dgm:cxnLst>
    <dgm:cxn modelId="{CEF03205-C0F0-45AE-ACEC-8B33FC81ECEC}" type="presOf" srcId="{D2D4CFAE-2913-471C-BD2C-266CAF9B1497}" destId="{6F06A9D4-EF7F-4191-8C7E-28133C872F63}" srcOrd="1" destOrd="0" presId="urn:microsoft.com/office/officeart/2005/8/layout/vList4"/>
    <dgm:cxn modelId="{F796545F-CDF1-40B7-B868-5CC120AAD528}" type="presOf" srcId="{D2D4CFAE-2913-471C-BD2C-266CAF9B1497}" destId="{7D07C83C-EBA7-4048-9E69-2EA8DF8EBA18}" srcOrd="0" destOrd="0" presId="urn:microsoft.com/office/officeart/2005/8/layout/vList4"/>
    <dgm:cxn modelId="{70855B42-29D6-4A83-A65C-A96D9C4FBEAB}" type="presOf" srcId="{1DE7599A-FA01-4521-A088-4EC5A59734C4}" destId="{0A626511-1E7C-45B0-ACBC-695359B30A56}" srcOrd="0" destOrd="0" presId="urn:microsoft.com/office/officeart/2005/8/layout/vList4"/>
    <dgm:cxn modelId="{25B01668-C101-4D61-A883-A73616D1EF00}" type="presOf" srcId="{0FA57ABF-6B24-47AC-807E-9146C598D675}" destId="{01207AB2-C8A8-4991-AD7B-7D08683EEA2C}" srcOrd="0" destOrd="0" presId="urn:microsoft.com/office/officeart/2005/8/layout/vList4"/>
    <dgm:cxn modelId="{9B4DDB4A-47F3-42B2-B66B-699C77FDD54E}" type="presOf" srcId="{65A2EE6A-E2C5-46BD-B30E-1C9BCE734236}" destId="{6ABA85BA-C4AC-4860-8BFD-464D8B2A0E10}" srcOrd="1" destOrd="0" presId="urn:microsoft.com/office/officeart/2005/8/layout/vList4"/>
    <dgm:cxn modelId="{85F3786E-9E14-444E-9B3A-5958552AE281}" srcId="{0FA57ABF-6B24-47AC-807E-9146C598D675}" destId="{65A2EE6A-E2C5-46BD-B30E-1C9BCE734236}" srcOrd="1" destOrd="0" parTransId="{86B90BFB-07CD-42FF-B811-ECD0673B6952}" sibTransId="{3E04303A-54A3-4390-8C96-FD90E5DA07D1}"/>
    <dgm:cxn modelId="{8FD35B82-6644-46D5-AC41-268655DA060E}" type="presOf" srcId="{65A2EE6A-E2C5-46BD-B30E-1C9BCE734236}" destId="{E84C0BA6-E577-4130-BD5E-8D227D374DB7}" srcOrd="0" destOrd="0" presId="urn:microsoft.com/office/officeart/2005/8/layout/vList4"/>
    <dgm:cxn modelId="{3EBDC285-59B2-482A-ABE8-F0113DDF68A2}" srcId="{0FA57ABF-6B24-47AC-807E-9146C598D675}" destId="{D2D4CFAE-2913-471C-BD2C-266CAF9B1497}" srcOrd="2" destOrd="0" parTransId="{98FDAB62-4A15-4F12-A969-CE9FFE3DB0DC}" sibTransId="{1C326B13-8F58-4EE1-A2F1-8FC7186C1D70}"/>
    <dgm:cxn modelId="{3F750889-C655-45A8-ABEA-77EBBE3C503B}" type="presOf" srcId="{1DE7599A-FA01-4521-A088-4EC5A59734C4}" destId="{3C2AA092-6020-45CF-BC84-D0073837EC87}" srcOrd="1" destOrd="0" presId="urn:microsoft.com/office/officeart/2005/8/layout/vList4"/>
    <dgm:cxn modelId="{FAB72ED2-075A-47F5-97A3-5CD889444530}" srcId="{0FA57ABF-6B24-47AC-807E-9146C598D675}" destId="{1DE7599A-FA01-4521-A088-4EC5A59734C4}" srcOrd="0" destOrd="0" parTransId="{9A78D6AB-14B6-499A-A5BF-3EF82BB6DA1D}" sibTransId="{3D84DA15-A928-43BD-8DFD-C5DC260149A4}"/>
    <dgm:cxn modelId="{4104D45B-673F-484F-8B9C-42C4D55FF8AC}" type="presParOf" srcId="{01207AB2-C8A8-4991-AD7B-7D08683EEA2C}" destId="{1D3B2F93-9ABA-49A5-8B81-49958B17C49E}" srcOrd="0" destOrd="0" presId="urn:microsoft.com/office/officeart/2005/8/layout/vList4"/>
    <dgm:cxn modelId="{F78228DB-5C3C-461A-A15E-E0883EAB3AC0}" type="presParOf" srcId="{1D3B2F93-9ABA-49A5-8B81-49958B17C49E}" destId="{0A626511-1E7C-45B0-ACBC-695359B30A56}" srcOrd="0" destOrd="0" presId="urn:microsoft.com/office/officeart/2005/8/layout/vList4"/>
    <dgm:cxn modelId="{6F300CEF-7121-4806-BBB3-F5DFBBC6475F}" type="presParOf" srcId="{1D3B2F93-9ABA-49A5-8B81-49958B17C49E}" destId="{1AA2205C-AC07-4DE2-A125-A3CCE208D8C3}" srcOrd="1" destOrd="0" presId="urn:microsoft.com/office/officeart/2005/8/layout/vList4"/>
    <dgm:cxn modelId="{627B3C7F-2A26-495F-A0A9-C2715AB0EBB4}" type="presParOf" srcId="{1D3B2F93-9ABA-49A5-8B81-49958B17C49E}" destId="{3C2AA092-6020-45CF-BC84-D0073837EC87}" srcOrd="2" destOrd="0" presId="urn:microsoft.com/office/officeart/2005/8/layout/vList4"/>
    <dgm:cxn modelId="{A529C4C0-7DE8-4F9F-BA83-79D0E7F2BAEC}" type="presParOf" srcId="{01207AB2-C8A8-4991-AD7B-7D08683EEA2C}" destId="{2B5B3BFC-B6AA-4C0C-A100-83BDC25CB0C7}" srcOrd="1" destOrd="0" presId="urn:microsoft.com/office/officeart/2005/8/layout/vList4"/>
    <dgm:cxn modelId="{B3EDC4CA-6306-45D4-B65B-839670CF5277}" type="presParOf" srcId="{01207AB2-C8A8-4991-AD7B-7D08683EEA2C}" destId="{A8F0D983-8CB0-47C4-A7F9-B43106A9E0B2}" srcOrd="2" destOrd="0" presId="urn:microsoft.com/office/officeart/2005/8/layout/vList4"/>
    <dgm:cxn modelId="{F5C5E464-CB72-4BF1-B675-8F279ED8B831}" type="presParOf" srcId="{A8F0D983-8CB0-47C4-A7F9-B43106A9E0B2}" destId="{E84C0BA6-E577-4130-BD5E-8D227D374DB7}" srcOrd="0" destOrd="0" presId="urn:microsoft.com/office/officeart/2005/8/layout/vList4"/>
    <dgm:cxn modelId="{1F52DB35-1FE5-44E4-B6C8-80A19AF2C8EC}" type="presParOf" srcId="{A8F0D983-8CB0-47C4-A7F9-B43106A9E0B2}" destId="{1B801ADB-A268-4BE2-839E-E4AAA6CD1FB3}" srcOrd="1" destOrd="0" presId="urn:microsoft.com/office/officeart/2005/8/layout/vList4"/>
    <dgm:cxn modelId="{B88D6F19-4D10-415E-B384-A35F3FEBD109}" type="presParOf" srcId="{A8F0D983-8CB0-47C4-A7F9-B43106A9E0B2}" destId="{6ABA85BA-C4AC-4860-8BFD-464D8B2A0E10}" srcOrd="2" destOrd="0" presId="urn:microsoft.com/office/officeart/2005/8/layout/vList4"/>
    <dgm:cxn modelId="{E87F0FE2-7374-49C2-B622-25E135992578}" type="presParOf" srcId="{01207AB2-C8A8-4991-AD7B-7D08683EEA2C}" destId="{3DA91664-5E5B-44CF-84F1-6F7151058CAE}" srcOrd="3" destOrd="0" presId="urn:microsoft.com/office/officeart/2005/8/layout/vList4"/>
    <dgm:cxn modelId="{5CA6B7A6-B0DC-4193-A3B4-64B62AAD7586}" type="presParOf" srcId="{01207AB2-C8A8-4991-AD7B-7D08683EEA2C}" destId="{6BA14013-E3A0-4940-82E6-FB4D4D627C9F}" srcOrd="4" destOrd="0" presId="urn:microsoft.com/office/officeart/2005/8/layout/vList4"/>
    <dgm:cxn modelId="{7DBC7776-ED24-4761-B6A7-43AA05106E7B}" type="presParOf" srcId="{6BA14013-E3A0-4940-82E6-FB4D4D627C9F}" destId="{7D07C83C-EBA7-4048-9E69-2EA8DF8EBA18}" srcOrd="0" destOrd="0" presId="urn:microsoft.com/office/officeart/2005/8/layout/vList4"/>
    <dgm:cxn modelId="{044CC48B-AAED-4A55-BE57-53CBFE818D25}" type="presParOf" srcId="{6BA14013-E3A0-4940-82E6-FB4D4D627C9F}" destId="{75C663EC-B1F8-40BF-8C2C-5E6CF7E77868}" srcOrd="1" destOrd="0" presId="urn:microsoft.com/office/officeart/2005/8/layout/vList4"/>
    <dgm:cxn modelId="{D21CDE0C-6612-4AFF-932E-8B1C901C8244}" type="presParOf" srcId="{6BA14013-E3A0-4940-82E6-FB4D4D627C9F}" destId="{6F06A9D4-EF7F-4191-8C7E-28133C872F63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FAEAFED-DEFB-4666-A054-ABB0C37E1E30}" type="doc">
      <dgm:prSet loTypeId="urn:microsoft.com/office/officeart/2005/8/layout/hProcess7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DF0F9E9-051C-4BF6-9246-44FEF3477FCE}">
      <dgm:prSet phldrT="[Text]" custT="1"/>
      <dgm:spPr/>
      <dgm:t>
        <a:bodyPr/>
        <a:lstStyle/>
        <a:p>
          <a:pPr>
            <a:lnSpc>
              <a:spcPct val="80000"/>
            </a:lnSpc>
          </a:pPr>
          <a:r>
            <a:rPr lang="th-TH" sz="2000" dirty="0">
              <a:latin typeface="TH SarabunPSK" panose="020B0500040200020003" pitchFamily="34" charset="-34"/>
              <a:cs typeface="TH SarabunPSK" panose="020B0500040200020003" pitchFamily="34" charset="-34"/>
            </a:rPr>
            <a:t>ขั้นตอน </a:t>
          </a:r>
          <a:r>
            <a:rPr lang="th-TH" sz="2800" dirty="0">
              <a:latin typeface="TH SarabunPSK" panose="020B0500040200020003" pitchFamily="34" charset="-34"/>
              <a:cs typeface="TH SarabunPSK" panose="020B0500040200020003" pitchFamily="34" charset="-34"/>
            </a:rPr>
            <a:t>1</a:t>
          </a:r>
          <a:endParaRPr lang="en-US" sz="28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177AE5F5-BF0E-4CA2-B028-964A59CAE5C1}" type="parTrans" cxnId="{788F735A-5716-4CDB-B9B1-F5594B4544D3}">
      <dgm:prSet/>
      <dgm:spPr/>
      <dgm:t>
        <a:bodyPr/>
        <a:lstStyle/>
        <a:p>
          <a:pPr>
            <a:lnSpc>
              <a:spcPct val="80000"/>
            </a:lnSpc>
          </a:pPr>
          <a:endParaRPr lang="en-US" sz="16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22E66D70-635C-4A55-B29D-5012E734C126}" type="sibTrans" cxnId="{788F735A-5716-4CDB-B9B1-F5594B4544D3}">
      <dgm:prSet/>
      <dgm:spPr/>
      <dgm:t>
        <a:bodyPr/>
        <a:lstStyle/>
        <a:p>
          <a:pPr>
            <a:lnSpc>
              <a:spcPct val="80000"/>
            </a:lnSpc>
          </a:pPr>
          <a:endParaRPr lang="en-US" sz="16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15EC2FCF-0393-455B-B0B6-216332442F83}">
      <dgm:prSet phldrT="[Text]" custT="1"/>
      <dgm:spPr/>
      <dgm:t>
        <a:bodyPr/>
        <a:lstStyle/>
        <a:p>
          <a:pPr>
            <a:lnSpc>
              <a:spcPct val="80000"/>
            </a:lnSpc>
          </a:pPr>
          <a:r>
            <a:rPr lang="th-TH" sz="2800" dirty="0">
              <a:latin typeface="TH SarabunPSK" panose="020B0500040200020003" pitchFamily="34" charset="-34"/>
              <a:cs typeface="TH SarabunPSK" panose="020B0500040200020003" pitchFamily="34" charset="-34"/>
            </a:rPr>
            <a:t>ตรวจสอบอาคารระบายน้ำปัจจุบัน</a:t>
          </a:r>
          <a:endParaRPr lang="en-US" sz="28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3C0106E6-F191-4895-8A7A-19C45F10EBC2}" type="parTrans" cxnId="{775448AC-58EC-4048-8B22-3EC3499AF8A6}">
      <dgm:prSet/>
      <dgm:spPr/>
      <dgm:t>
        <a:bodyPr/>
        <a:lstStyle/>
        <a:p>
          <a:pPr>
            <a:lnSpc>
              <a:spcPct val="80000"/>
            </a:lnSpc>
          </a:pPr>
          <a:endParaRPr lang="en-US" sz="16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1B362A62-D2A7-4D83-9F39-91BD9CD60998}" type="sibTrans" cxnId="{775448AC-58EC-4048-8B22-3EC3499AF8A6}">
      <dgm:prSet/>
      <dgm:spPr/>
      <dgm:t>
        <a:bodyPr/>
        <a:lstStyle/>
        <a:p>
          <a:pPr>
            <a:lnSpc>
              <a:spcPct val="80000"/>
            </a:lnSpc>
          </a:pPr>
          <a:endParaRPr lang="en-US" sz="16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57688402-F863-48E2-9E91-1C23AD948EDC}">
      <dgm:prSet phldrT="[Text]" custT="1"/>
      <dgm:spPr/>
      <dgm:t>
        <a:bodyPr/>
        <a:lstStyle/>
        <a:p>
          <a:pPr>
            <a:lnSpc>
              <a:spcPct val="80000"/>
            </a:lnSpc>
          </a:pPr>
          <a:r>
            <a:rPr lang="th-TH" sz="1800" dirty="0">
              <a:latin typeface="TH SarabunPSK" panose="020B0500040200020003" pitchFamily="34" charset="-34"/>
              <a:cs typeface="TH SarabunPSK" panose="020B0500040200020003" pitchFamily="34" charset="-34"/>
            </a:rPr>
            <a:t>ขั้นตอน </a:t>
          </a:r>
          <a:r>
            <a:rPr lang="th-TH" sz="2800" dirty="0">
              <a:latin typeface="TH SarabunPSK" panose="020B0500040200020003" pitchFamily="34" charset="-34"/>
              <a:cs typeface="TH SarabunPSK" panose="020B0500040200020003" pitchFamily="34" charset="-34"/>
            </a:rPr>
            <a:t>2</a:t>
          </a:r>
          <a:endParaRPr lang="en-US" sz="28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8A2112A8-3205-4EF2-A1F8-6E7A85551EED}" type="parTrans" cxnId="{E4F99BC1-DDDF-4ABB-A63A-8193176A10A9}">
      <dgm:prSet/>
      <dgm:spPr/>
      <dgm:t>
        <a:bodyPr/>
        <a:lstStyle/>
        <a:p>
          <a:pPr>
            <a:lnSpc>
              <a:spcPct val="80000"/>
            </a:lnSpc>
          </a:pPr>
          <a:endParaRPr lang="en-US" sz="16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CD06807F-A4A6-4648-AA60-C72258104234}" type="sibTrans" cxnId="{E4F99BC1-DDDF-4ABB-A63A-8193176A10A9}">
      <dgm:prSet/>
      <dgm:spPr/>
      <dgm:t>
        <a:bodyPr/>
        <a:lstStyle/>
        <a:p>
          <a:pPr>
            <a:lnSpc>
              <a:spcPct val="80000"/>
            </a:lnSpc>
          </a:pPr>
          <a:endParaRPr lang="en-US" sz="16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5237CF47-D8A0-497D-96CC-29677F7C85AF}">
      <dgm:prSet phldrT="[Text]" custT="1"/>
      <dgm:spPr/>
      <dgm:t>
        <a:bodyPr/>
        <a:lstStyle/>
        <a:p>
          <a:pPr>
            <a:lnSpc>
              <a:spcPct val="80000"/>
            </a:lnSpc>
          </a:pPr>
          <a:r>
            <a:rPr lang="th-TH" sz="2800" dirty="0">
              <a:latin typeface="TH SarabunPSK" panose="020B0500040200020003" pitchFamily="34" charset="-34"/>
              <a:cs typeface="TH SarabunPSK" panose="020B0500040200020003" pitchFamily="34" charset="-34"/>
            </a:rPr>
            <a:t>ตรวจสอบการออกแบบอาคารระบายน้ำ</a:t>
          </a:r>
          <a:endParaRPr lang="en-US" sz="28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6AFD0934-4B3A-4F1C-AF69-3A5DBDC85D45}" type="parTrans" cxnId="{F413E5B7-EB5D-425F-BED1-A10FE61793BD}">
      <dgm:prSet/>
      <dgm:spPr/>
      <dgm:t>
        <a:bodyPr/>
        <a:lstStyle/>
        <a:p>
          <a:pPr>
            <a:lnSpc>
              <a:spcPct val="80000"/>
            </a:lnSpc>
          </a:pPr>
          <a:endParaRPr lang="en-US" sz="16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64869CAF-91E2-4183-911A-A097053FE77D}" type="sibTrans" cxnId="{F413E5B7-EB5D-425F-BED1-A10FE61793BD}">
      <dgm:prSet/>
      <dgm:spPr/>
      <dgm:t>
        <a:bodyPr/>
        <a:lstStyle/>
        <a:p>
          <a:pPr>
            <a:lnSpc>
              <a:spcPct val="80000"/>
            </a:lnSpc>
          </a:pPr>
          <a:endParaRPr lang="en-US" sz="16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220A1766-6AE8-4819-92FE-DF7D27F15A75}">
      <dgm:prSet phldrT="[Text]" custT="1"/>
      <dgm:spPr/>
      <dgm:t>
        <a:bodyPr/>
        <a:lstStyle/>
        <a:p>
          <a:pPr>
            <a:lnSpc>
              <a:spcPct val="80000"/>
            </a:lnSpc>
          </a:pPr>
          <a:r>
            <a:rPr lang="th-TH" sz="1800" dirty="0">
              <a:latin typeface="TH SarabunPSK" panose="020B0500040200020003" pitchFamily="34" charset="-34"/>
              <a:cs typeface="TH SarabunPSK" panose="020B0500040200020003" pitchFamily="34" charset="-34"/>
            </a:rPr>
            <a:t>ขั้นตอน </a:t>
          </a:r>
          <a:r>
            <a:rPr lang="th-TH" sz="2800" dirty="0">
              <a:latin typeface="TH SarabunPSK" panose="020B0500040200020003" pitchFamily="34" charset="-34"/>
              <a:cs typeface="TH SarabunPSK" panose="020B0500040200020003" pitchFamily="34" charset="-34"/>
            </a:rPr>
            <a:t>3</a:t>
          </a:r>
          <a:endParaRPr lang="en-US" sz="28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AC2A238F-3B7B-4F73-BFFF-165F2DA42238}" type="parTrans" cxnId="{1DC61AD3-63BB-4BBA-B16E-E61F3F335E79}">
      <dgm:prSet/>
      <dgm:spPr/>
      <dgm:t>
        <a:bodyPr/>
        <a:lstStyle/>
        <a:p>
          <a:pPr>
            <a:lnSpc>
              <a:spcPct val="80000"/>
            </a:lnSpc>
          </a:pPr>
          <a:endParaRPr lang="en-US" sz="16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A1E2429C-81F7-40AE-8C9D-9FA88BAA13FE}" type="sibTrans" cxnId="{1DC61AD3-63BB-4BBA-B16E-E61F3F335E79}">
      <dgm:prSet/>
      <dgm:spPr/>
      <dgm:t>
        <a:bodyPr/>
        <a:lstStyle/>
        <a:p>
          <a:pPr>
            <a:lnSpc>
              <a:spcPct val="80000"/>
            </a:lnSpc>
          </a:pPr>
          <a:endParaRPr lang="en-US" sz="16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A471DFCF-246E-4B88-929E-074C15427AA5}">
      <dgm:prSet phldrT="[Text]" custT="1"/>
      <dgm:spPr/>
      <dgm:t>
        <a:bodyPr/>
        <a:lstStyle/>
        <a:p>
          <a:pPr>
            <a:lnSpc>
              <a:spcPct val="80000"/>
            </a:lnSpc>
          </a:pPr>
          <a:r>
            <a:rPr lang="th-TH" sz="2800" dirty="0">
              <a:latin typeface="TH SarabunPSK" panose="020B0500040200020003" pitchFamily="34" charset="-34"/>
              <a:cs typeface="TH SarabunPSK" panose="020B0500040200020003" pitchFamily="34" charset="-34"/>
            </a:rPr>
            <a:t>เสนอแนะการปรับปรุง (ถ้าจำเป็น)</a:t>
          </a:r>
          <a:endParaRPr lang="en-US" sz="28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6F740AE8-EB55-40FB-AE50-44AE2649DF68}" type="parTrans" cxnId="{4378D390-197F-4E38-917E-965FFAD1A489}">
      <dgm:prSet/>
      <dgm:spPr/>
      <dgm:t>
        <a:bodyPr/>
        <a:lstStyle/>
        <a:p>
          <a:pPr>
            <a:lnSpc>
              <a:spcPct val="80000"/>
            </a:lnSpc>
          </a:pPr>
          <a:endParaRPr lang="en-US" sz="16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DF6511F2-5B01-423D-86D0-16382EE23320}" type="sibTrans" cxnId="{4378D390-197F-4E38-917E-965FFAD1A489}">
      <dgm:prSet/>
      <dgm:spPr/>
      <dgm:t>
        <a:bodyPr/>
        <a:lstStyle/>
        <a:p>
          <a:pPr>
            <a:lnSpc>
              <a:spcPct val="80000"/>
            </a:lnSpc>
          </a:pPr>
          <a:endParaRPr lang="en-US" sz="16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3E493F79-A6AC-48DF-814B-FB8303FFA68F}" type="pres">
      <dgm:prSet presAssocID="{EFAEAFED-DEFB-4666-A054-ABB0C37E1E30}" presName="Name0" presStyleCnt="0">
        <dgm:presLayoutVars>
          <dgm:dir/>
          <dgm:animLvl val="lvl"/>
          <dgm:resizeHandles val="exact"/>
        </dgm:presLayoutVars>
      </dgm:prSet>
      <dgm:spPr/>
    </dgm:pt>
    <dgm:pt modelId="{4B79C2DD-9516-4067-8926-672EC4D9C718}" type="pres">
      <dgm:prSet presAssocID="{4DF0F9E9-051C-4BF6-9246-44FEF3477FCE}" presName="compositeNode" presStyleCnt="0">
        <dgm:presLayoutVars>
          <dgm:bulletEnabled val="1"/>
        </dgm:presLayoutVars>
      </dgm:prSet>
      <dgm:spPr/>
    </dgm:pt>
    <dgm:pt modelId="{0A2FAAF8-1AE6-4836-A617-0D0660D33B1B}" type="pres">
      <dgm:prSet presAssocID="{4DF0F9E9-051C-4BF6-9246-44FEF3477FCE}" presName="bgRect" presStyleLbl="node1" presStyleIdx="0" presStyleCnt="3"/>
      <dgm:spPr/>
    </dgm:pt>
    <dgm:pt modelId="{0AD01F57-1095-41D1-BFD6-FDFF8762D181}" type="pres">
      <dgm:prSet presAssocID="{4DF0F9E9-051C-4BF6-9246-44FEF3477FCE}" presName="parentNode" presStyleLbl="node1" presStyleIdx="0" presStyleCnt="3">
        <dgm:presLayoutVars>
          <dgm:chMax val="0"/>
          <dgm:bulletEnabled val="1"/>
        </dgm:presLayoutVars>
      </dgm:prSet>
      <dgm:spPr/>
    </dgm:pt>
    <dgm:pt modelId="{B4722110-5E49-4060-A047-700AC2DD4C89}" type="pres">
      <dgm:prSet presAssocID="{4DF0F9E9-051C-4BF6-9246-44FEF3477FCE}" presName="childNode" presStyleLbl="node1" presStyleIdx="0" presStyleCnt="3">
        <dgm:presLayoutVars>
          <dgm:bulletEnabled val="1"/>
        </dgm:presLayoutVars>
      </dgm:prSet>
      <dgm:spPr/>
    </dgm:pt>
    <dgm:pt modelId="{125978D8-436E-46F9-88FC-7C21572D8424}" type="pres">
      <dgm:prSet presAssocID="{22E66D70-635C-4A55-B29D-5012E734C126}" presName="hSp" presStyleCnt="0"/>
      <dgm:spPr/>
    </dgm:pt>
    <dgm:pt modelId="{F969D5C2-D9DD-458A-A3D0-1B16CD7669C3}" type="pres">
      <dgm:prSet presAssocID="{22E66D70-635C-4A55-B29D-5012E734C126}" presName="vProcSp" presStyleCnt="0"/>
      <dgm:spPr/>
    </dgm:pt>
    <dgm:pt modelId="{D3EB9D0C-ADCC-4864-8EC4-D42E4D6084A1}" type="pres">
      <dgm:prSet presAssocID="{22E66D70-635C-4A55-B29D-5012E734C126}" presName="vSp1" presStyleCnt="0"/>
      <dgm:spPr/>
    </dgm:pt>
    <dgm:pt modelId="{5D0BB408-05B9-4378-9570-CAEEEB7CF9E3}" type="pres">
      <dgm:prSet presAssocID="{22E66D70-635C-4A55-B29D-5012E734C126}" presName="simulatedConn" presStyleLbl="solidFgAcc1" presStyleIdx="0" presStyleCnt="2"/>
      <dgm:spPr/>
    </dgm:pt>
    <dgm:pt modelId="{46623B03-2759-4AD8-A7E4-4630C41D18D6}" type="pres">
      <dgm:prSet presAssocID="{22E66D70-635C-4A55-B29D-5012E734C126}" presName="vSp2" presStyleCnt="0"/>
      <dgm:spPr/>
    </dgm:pt>
    <dgm:pt modelId="{82A01A47-0C7C-47BA-9FB5-B769C817B318}" type="pres">
      <dgm:prSet presAssocID="{22E66D70-635C-4A55-B29D-5012E734C126}" presName="sibTrans" presStyleCnt="0"/>
      <dgm:spPr/>
    </dgm:pt>
    <dgm:pt modelId="{CA5ACE82-CBC5-4F11-91CE-85AACCA42FB8}" type="pres">
      <dgm:prSet presAssocID="{57688402-F863-48E2-9E91-1C23AD948EDC}" presName="compositeNode" presStyleCnt="0">
        <dgm:presLayoutVars>
          <dgm:bulletEnabled val="1"/>
        </dgm:presLayoutVars>
      </dgm:prSet>
      <dgm:spPr/>
    </dgm:pt>
    <dgm:pt modelId="{9A4FFD94-292C-4E1D-A619-D6337BD96C73}" type="pres">
      <dgm:prSet presAssocID="{57688402-F863-48E2-9E91-1C23AD948EDC}" presName="bgRect" presStyleLbl="node1" presStyleIdx="1" presStyleCnt="3"/>
      <dgm:spPr/>
    </dgm:pt>
    <dgm:pt modelId="{9C7936D8-5B1D-420F-A9C6-A00ED4EF68A7}" type="pres">
      <dgm:prSet presAssocID="{57688402-F863-48E2-9E91-1C23AD948EDC}" presName="parentNode" presStyleLbl="node1" presStyleIdx="1" presStyleCnt="3">
        <dgm:presLayoutVars>
          <dgm:chMax val="0"/>
          <dgm:bulletEnabled val="1"/>
        </dgm:presLayoutVars>
      </dgm:prSet>
      <dgm:spPr/>
    </dgm:pt>
    <dgm:pt modelId="{16F0BC98-7D87-4CDE-BFB4-4282FB6B67C8}" type="pres">
      <dgm:prSet presAssocID="{57688402-F863-48E2-9E91-1C23AD948EDC}" presName="childNode" presStyleLbl="node1" presStyleIdx="1" presStyleCnt="3">
        <dgm:presLayoutVars>
          <dgm:bulletEnabled val="1"/>
        </dgm:presLayoutVars>
      </dgm:prSet>
      <dgm:spPr/>
    </dgm:pt>
    <dgm:pt modelId="{CB6C569F-4C10-4407-9177-1C7F55C3E06C}" type="pres">
      <dgm:prSet presAssocID="{CD06807F-A4A6-4648-AA60-C72258104234}" presName="hSp" presStyleCnt="0"/>
      <dgm:spPr/>
    </dgm:pt>
    <dgm:pt modelId="{8CE92907-DAE8-4F46-9395-4E467BDE7AEE}" type="pres">
      <dgm:prSet presAssocID="{CD06807F-A4A6-4648-AA60-C72258104234}" presName="vProcSp" presStyleCnt="0"/>
      <dgm:spPr/>
    </dgm:pt>
    <dgm:pt modelId="{9AAAC21E-34D2-4BCD-A9E5-3D5064A93E67}" type="pres">
      <dgm:prSet presAssocID="{CD06807F-A4A6-4648-AA60-C72258104234}" presName="vSp1" presStyleCnt="0"/>
      <dgm:spPr/>
    </dgm:pt>
    <dgm:pt modelId="{474950C7-22E0-4DA1-A483-5736C0BD66F6}" type="pres">
      <dgm:prSet presAssocID="{CD06807F-A4A6-4648-AA60-C72258104234}" presName="simulatedConn" presStyleLbl="solidFgAcc1" presStyleIdx="1" presStyleCnt="2"/>
      <dgm:spPr/>
    </dgm:pt>
    <dgm:pt modelId="{B8D8AA75-9C2F-4ACB-A883-2A9BCFA13497}" type="pres">
      <dgm:prSet presAssocID="{CD06807F-A4A6-4648-AA60-C72258104234}" presName="vSp2" presStyleCnt="0"/>
      <dgm:spPr/>
    </dgm:pt>
    <dgm:pt modelId="{07089059-926F-4709-9C31-49342C27A604}" type="pres">
      <dgm:prSet presAssocID="{CD06807F-A4A6-4648-AA60-C72258104234}" presName="sibTrans" presStyleCnt="0"/>
      <dgm:spPr/>
    </dgm:pt>
    <dgm:pt modelId="{9EEB1CF8-66D7-46C7-8875-0A9076B4AEF7}" type="pres">
      <dgm:prSet presAssocID="{220A1766-6AE8-4819-92FE-DF7D27F15A75}" presName="compositeNode" presStyleCnt="0">
        <dgm:presLayoutVars>
          <dgm:bulletEnabled val="1"/>
        </dgm:presLayoutVars>
      </dgm:prSet>
      <dgm:spPr/>
    </dgm:pt>
    <dgm:pt modelId="{06C45637-DF6F-4E3A-AE77-6A45C961B378}" type="pres">
      <dgm:prSet presAssocID="{220A1766-6AE8-4819-92FE-DF7D27F15A75}" presName="bgRect" presStyleLbl="node1" presStyleIdx="2" presStyleCnt="3"/>
      <dgm:spPr/>
    </dgm:pt>
    <dgm:pt modelId="{F72815B8-655E-4414-AB00-E2833BD9CCFE}" type="pres">
      <dgm:prSet presAssocID="{220A1766-6AE8-4819-92FE-DF7D27F15A75}" presName="parentNode" presStyleLbl="node1" presStyleIdx="2" presStyleCnt="3">
        <dgm:presLayoutVars>
          <dgm:chMax val="0"/>
          <dgm:bulletEnabled val="1"/>
        </dgm:presLayoutVars>
      </dgm:prSet>
      <dgm:spPr/>
    </dgm:pt>
    <dgm:pt modelId="{C7A93A10-A022-473C-B0E3-0E9F8B4E8175}" type="pres">
      <dgm:prSet presAssocID="{220A1766-6AE8-4819-92FE-DF7D27F15A75}" presName="childNode" presStyleLbl="node1" presStyleIdx="2" presStyleCnt="3">
        <dgm:presLayoutVars>
          <dgm:bulletEnabled val="1"/>
        </dgm:presLayoutVars>
      </dgm:prSet>
      <dgm:spPr/>
    </dgm:pt>
  </dgm:ptLst>
  <dgm:cxnLst>
    <dgm:cxn modelId="{804D9421-E851-4294-B329-DC2B251F51B8}" type="presOf" srcId="{4DF0F9E9-051C-4BF6-9246-44FEF3477FCE}" destId="{0AD01F57-1095-41D1-BFD6-FDFF8762D181}" srcOrd="1" destOrd="0" presId="urn:microsoft.com/office/officeart/2005/8/layout/hProcess7"/>
    <dgm:cxn modelId="{E3940538-7942-4D0E-9EB3-3C7DAF26B167}" type="presOf" srcId="{A471DFCF-246E-4B88-929E-074C15427AA5}" destId="{C7A93A10-A022-473C-B0E3-0E9F8B4E8175}" srcOrd="0" destOrd="0" presId="urn:microsoft.com/office/officeart/2005/8/layout/hProcess7"/>
    <dgm:cxn modelId="{D9385939-DF36-49D8-B839-2CD409F6E5F1}" type="presOf" srcId="{5237CF47-D8A0-497D-96CC-29677F7C85AF}" destId="{16F0BC98-7D87-4CDE-BFB4-4282FB6B67C8}" srcOrd="0" destOrd="0" presId="urn:microsoft.com/office/officeart/2005/8/layout/hProcess7"/>
    <dgm:cxn modelId="{25B4476A-F232-498C-93FC-CB524D0AFD46}" type="presOf" srcId="{220A1766-6AE8-4819-92FE-DF7D27F15A75}" destId="{F72815B8-655E-4414-AB00-E2833BD9CCFE}" srcOrd="1" destOrd="0" presId="urn:microsoft.com/office/officeart/2005/8/layout/hProcess7"/>
    <dgm:cxn modelId="{1D611974-37EF-429E-81DA-F399EEE03126}" type="presOf" srcId="{EFAEAFED-DEFB-4666-A054-ABB0C37E1E30}" destId="{3E493F79-A6AC-48DF-814B-FB8303FFA68F}" srcOrd="0" destOrd="0" presId="urn:microsoft.com/office/officeart/2005/8/layout/hProcess7"/>
    <dgm:cxn modelId="{788F735A-5716-4CDB-B9B1-F5594B4544D3}" srcId="{EFAEAFED-DEFB-4666-A054-ABB0C37E1E30}" destId="{4DF0F9E9-051C-4BF6-9246-44FEF3477FCE}" srcOrd="0" destOrd="0" parTransId="{177AE5F5-BF0E-4CA2-B028-964A59CAE5C1}" sibTransId="{22E66D70-635C-4A55-B29D-5012E734C126}"/>
    <dgm:cxn modelId="{0271AE8C-44B9-4EE9-9522-C12E9A6871C0}" type="presOf" srcId="{57688402-F863-48E2-9E91-1C23AD948EDC}" destId="{9C7936D8-5B1D-420F-A9C6-A00ED4EF68A7}" srcOrd="1" destOrd="0" presId="urn:microsoft.com/office/officeart/2005/8/layout/hProcess7"/>
    <dgm:cxn modelId="{4378D390-197F-4E38-917E-965FFAD1A489}" srcId="{220A1766-6AE8-4819-92FE-DF7D27F15A75}" destId="{A471DFCF-246E-4B88-929E-074C15427AA5}" srcOrd="0" destOrd="0" parTransId="{6F740AE8-EB55-40FB-AE50-44AE2649DF68}" sibTransId="{DF6511F2-5B01-423D-86D0-16382EE23320}"/>
    <dgm:cxn modelId="{775448AC-58EC-4048-8B22-3EC3499AF8A6}" srcId="{4DF0F9E9-051C-4BF6-9246-44FEF3477FCE}" destId="{15EC2FCF-0393-455B-B0B6-216332442F83}" srcOrd="0" destOrd="0" parTransId="{3C0106E6-F191-4895-8A7A-19C45F10EBC2}" sibTransId="{1B362A62-D2A7-4D83-9F39-91BD9CD60998}"/>
    <dgm:cxn modelId="{1D4C15AD-7612-4FA3-A81B-7DD56E2912B1}" type="presOf" srcId="{57688402-F863-48E2-9E91-1C23AD948EDC}" destId="{9A4FFD94-292C-4E1D-A619-D6337BD96C73}" srcOrd="0" destOrd="0" presId="urn:microsoft.com/office/officeart/2005/8/layout/hProcess7"/>
    <dgm:cxn modelId="{F413E5B7-EB5D-425F-BED1-A10FE61793BD}" srcId="{57688402-F863-48E2-9E91-1C23AD948EDC}" destId="{5237CF47-D8A0-497D-96CC-29677F7C85AF}" srcOrd="0" destOrd="0" parTransId="{6AFD0934-4B3A-4F1C-AF69-3A5DBDC85D45}" sibTransId="{64869CAF-91E2-4183-911A-A097053FE77D}"/>
    <dgm:cxn modelId="{E4F99BC1-DDDF-4ABB-A63A-8193176A10A9}" srcId="{EFAEAFED-DEFB-4666-A054-ABB0C37E1E30}" destId="{57688402-F863-48E2-9E91-1C23AD948EDC}" srcOrd="1" destOrd="0" parTransId="{8A2112A8-3205-4EF2-A1F8-6E7A85551EED}" sibTransId="{CD06807F-A4A6-4648-AA60-C72258104234}"/>
    <dgm:cxn modelId="{1DC61AD3-63BB-4BBA-B16E-E61F3F335E79}" srcId="{EFAEAFED-DEFB-4666-A054-ABB0C37E1E30}" destId="{220A1766-6AE8-4819-92FE-DF7D27F15A75}" srcOrd="2" destOrd="0" parTransId="{AC2A238F-3B7B-4F73-BFFF-165F2DA42238}" sibTransId="{A1E2429C-81F7-40AE-8C9D-9FA88BAA13FE}"/>
    <dgm:cxn modelId="{375B84DB-4B92-43DC-9456-E964AB1738E1}" type="presOf" srcId="{4DF0F9E9-051C-4BF6-9246-44FEF3477FCE}" destId="{0A2FAAF8-1AE6-4836-A617-0D0660D33B1B}" srcOrd="0" destOrd="0" presId="urn:microsoft.com/office/officeart/2005/8/layout/hProcess7"/>
    <dgm:cxn modelId="{0A38FEDE-1AA3-4B07-B9FE-A0623D935815}" type="presOf" srcId="{15EC2FCF-0393-455B-B0B6-216332442F83}" destId="{B4722110-5E49-4060-A047-700AC2DD4C89}" srcOrd="0" destOrd="0" presId="urn:microsoft.com/office/officeart/2005/8/layout/hProcess7"/>
    <dgm:cxn modelId="{7CBE57FF-7B2A-4485-B4E1-D18E0CA15F30}" type="presOf" srcId="{220A1766-6AE8-4819-92FE-DF7D27F15A75}" destId="{06C45637-DF6F-4E3A-AE77-6A45C961B378}" srcOrd="0" destOrd="0" presId="urn:microsoft.com/office/officeart/2005/8/layout/hProcess7"/>
    <dgm:cxn modelId="{BC924F4F-9EB8-4EA6-B2AF-C55685923FDB}" type="presParOf" srcId="{3E493F79-A6AC-48DF-814B-FB8303FFA68F}" destId="{4B79C2DD-9516-4067-8926-672EC4D9C718}" srcOrd="0" destOrd="0" presId="urn:microsoft.com/office/officeart/2005/8/layout/hProcess7"/>
    <dgm:cxn modelId="{F8260EF2-68B5-42EC-B58B-6EBCAF802FA7}" type="presParOf" srcId="{4B79C2DD-9516-4067-8926-672EC4D9C718}" destId="{0A2FAAF8-1AE6-4836-A617-0D0660D33B1B}" srcOrd="0" destOrd="0" presId="urn:microsoft.com/office/officeart/2005/8/layout/hProcess7"/>
    <dgm:cxn modelId="{3753C76B-71B5-4DB0-8802-8092FC27C10A}" type="presParOf" srcId="{4B79C2DD-9516-4067-8926-672EC4D9C718}" destId="{0AD01F57-1095-41D1-BFD6-FDFF8762D181}" srcOrd="1" destOrd="0" presId="urn:microsoft.com/office/officeart/2005/8/layout/hProcess7"/>
    <dgm:cxn modelId="{DA3AFCE1-64FE-4202-A862-C2D0629BC51D}" type="presParOf" srcId="{4B79C2DD-9516-4067-8926-672EC4D9C718}" destId="{B4722110-5E49-4060-A047-700AC2DD4C89}" srcOrd="2" destOrd="0" presId="urn:microsoft.com/office/officeart/2005/8/layout/hProcess7"/>
    <dgm:cxn modelId="{715CE4D9-0CF2-4825-9248-F9A9C5982A7A}" type="presParOf" srcId="{3E493F79-A6AC-48DF-814B-FB8303FFA68F}" destId="{125978D8-436E-46F9-88FC-7C21572D8424}" srcOrd="1" destOrd="0" presId="urn:microsoft.com/office/officeart/2005/8/layout/hProcess7"/>
    <dgm:cxn modelId="{558D98F2-11DF-4ED4-A02D-1762A746050A}" type="presParOf" srcId="{3E493F79-A6AC-48DF-814B-FB8303FFA68F}" destId="{F969D5C2-D9DD-458A-A3D0-1B16CD7669C3}" srcOrd="2" destOrd="0" presId="urn:microsoft.com/office/officeart/2005/8/layout/hProcess7"/>
    <dgm:cxn modelId="{0915B968-BD62-4DAD-8820-E4B9F0DB2FC0}" type="presParOf" srcId="{F969D5C2-D9DD-458A-A3D0-1B16CD7669C3}" destId="{D3EB9D0C-ADCC-4864-8EC4-D42E4D6084A1}" srcOrd="0" destOrd="0" presId="urn:microsoft.com/office/officeart/2005/8/layout/hProcess7"/>
    <dgm:cxn modelId="{3E1B6B11-4D0A-467B-B110-00F0C770371E}" type="presParOf" srcId="{F969D5C2-D9DD-458A-A3D0-1B16CD7669C3}" destId="{5D0BB408-05B9-4378-9570-CAEEEB7CF9E3}" srcOrd="1" destOrd="0" presId="urn:microsoft.com/office/officeart/2005/8/layout/hProcess7"/>
    <dgm:cxn modelId="{8A3D9850-C47A-489B-AD20-E26A84963952}" type="presParOf" srcId="{F969D5C2-D9DD-458A-A3D0-1B16CD7669C3}" destId="{46623B03-2759-4AD8-A7E4-4630C41D18D6}" srcOrd="2" destOrd="0" presId="urn:microsoft.com/office/officeart/2005/8/layout/hProcess7"/>
    <dgm:cxn modelId="{8E44470B-3733-4792-BE4D-2ACC14CA3D85}" type="presParOf" srcId="{3E493F79-A6AC-48DF-814B-FB8303FFA68F}" destId="{82A01A47-0C7C-47BA-9FB5-B769C817B318}" srcOrd="3" destOrd="0" presId="urn:microsoft.com/office/officeart/2005/8/layout/hProcess7"/>
    <dgm:cxn modelId="{005D2F1D-C861-49E9-A011-A1C831BCFC14}" type="presParOf" srcId="{3E493F79-A6AC-48DF-814B-FB8303FFA68F}" destId="{CA5ACE82-CBC5-4F11-91CE-85AACCA42FB8}" srcOrd="4" destOrd="0" presId="urn:microsoft.com/office/officeart/2005/8/layout/hProcess7"/>
    <dgm:cxn modelId="{18895BA3-C82A-48B9-A399-8F21E1C7087B}" type="presParOf" srcId="{CA5ACE82-CBC5-4F11-91CE-85AACCA42FB8}" destId="{9A4FFD94-292C-4E1D-A619-D6337BD96C73}" srcOrd="0" destOrd="0" presId="urn:microsoft.com/office/officeart/2005/8/layout/hProcess7"/>
    <dgm:cxn modelId="{EDDF5EC6-F1F0-464B-ACC0-47E85905A294}" type="presParOf" srcId="{CA5ACE82-CBC5-4F11-91CE-85AACCA42FB8}" destId="{9C7936D8-5B1D-420F-A9C6-A00ED4EF68A7}" srcOrd="1" destOrd="0" presId="urn:microsoft.com/office/officeart/2005/8/layout/hProcess7"/>
    <dgm:cxn modelId="{6DAED9E4-2262-41A2-AA8B-FA4D850F0EE7}" type="presParOf" srcId="{CA5ACE82-CBC5-4F11-91CE-85AACCA42FB8}" destId="{16F0BC98-7D87-4CDE-BFB4-4282FB6B67C8}" srcOrd="2" destOrd="0" presId="urn:microsoft.com/office/officeart/2005/8/layout/hProcess7"/>
    <dgm:cxn modelId="{D128DA83-B2B5-4755-9875-61C36188AE9F}" type="presParOf" srcId="{3E493F79-A6AC-48DF-814B-FB8303FFA68F}" destId="{CB6C569F-4C10-4407-9177-1C7F55C3E06C}" srcOrd="5" destOrd="0" presId="urn:microsoft.com/office/officeart/2005/8/layout/hProcess7"/>
    <dgm:cxn modelId="{E5309B3E-645C-47A6-847D-F78674453301}" type="presParOf" srcId="{3E493F79-A6AC-48DF-814B-FB8303FFA68F}" destId="{8CE92907-DAE8-4F46-9395-4E467BDE7AEE}" srcOrd="6" destOrd="0" presId="urn:microsoft.com/office/officeart/2005/8/layout/hProcess7"/>
    <dgm:cxn modelId="{31CEF2D4-5557-4C71-A71A-4B54532C7BE1}" type="presParOf" srcId="{8CE92907-DAE8-4F46-9395-4E467BDE7AEE}" destId="{9AAAC21E-34D2-4BCD-A9E5-3D5064A93E67}" srcOrd="0" destOrd="0" presId="urn:microsoft.com/office/officeart/2005/8/layout/hProcess7"/>
    <dgm:cxn modelId="{33FE113E-6D9E-4A3A-B137-939E30F39083}" type="presParOf" srcId="{8CE92907-DAE8-4F46-9395-4E467BDE7AEE}" destId="{474950C7-22E0-4DA1-A483-5736C0BD66F6}" srcOrd="1" destOrd="0" presId="urn:microsoft.com/office/officeart/2005/8/layout/hProcess7"/>
    <dgm:cxn modelId="{675CFB40-2E16-4F4C-BE99-BCF03658F308}" type="presParOf" srcId="{8CE92907-DAE8-4F46-9395-4E467BDE7AEE}" destId="{B8D8AA75-9C2F-4ACB-A883-2A9BCFA13497}" srcOrd="2" destOrd="0" presId="urn:microsoft.com/office/officeart/2005/8/layout/hProcess7"/>
    <dgm:cxn modelId="{81FB3D00-4748-4F78-85EB-B81FCC979C03}" type="presParOf" srcId="{3E493F79-A6AC-48DF-814B-FB8303FFA68F}" destId="{07089059-926F-4709-9C31-49342C27A604}" srcOrd="7" destOrd="0" presId="urn:microsoft.com/office/officeart/2005/8/layout/hProcess7"/>
    <dgm:cxn modelId="{4E774372-C6DF-44C5-86AB-B966EDDDD993}" type="presParOf" srcId="{3E493F79-A6AC-48DF-814B-FB8303FFA68F}" destId="{9EEB1CF8-66D7-46C7-8875-0A9076B4AEF7}" srcOrd="8" destOrd="0" presId="urn:microsoft.com/office/officeart/2005/8/layout/hProcess7"/>
    <dgm:cxn modelId="{586B24FD-8D57-40AB-94C8-9D560B9E5D5E}" type="presParOf" srcId="{9EEB1CF8-66D7-46C7-8875-0A9076B4AEF7}" destId="{06C45637-DF6F-4E3A-AE77-6A45C961B378}" srcOrd="0" destOrd="0" presId="urn:microsoft.com/office/officeart/2005/8/layout/hProcess7"/>
    <dgm:cxn modelId="{3851A437-F992-45F9-9997-E6BE9AA2997C}" type="presParOf" srcId="{9EEB1CF8-66D7-46C7-8875-0A9076B4AEF7}" destId="{F72815B8-655E-4414-AB00-E2833BD9CCFE}" srcOrd="1" destOrd="0" presId="urn:microsoft.com/office/officeart/2005/8/layout/hProcess7"/>
    <dgm:cxn modelId="{2B84D2A7-2DCE-4254-ACD1-A5E824D149CA}" type="presParOf" srcId="{9EEB1CF8-66D7-46C7-8875-0A9076B4AEF7}" destId="{C7A93A10-A022-473C-B0E3-0E9F8B4E8175}" srcOrd="2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3C323A8-ACA6-4289-8FED-73C5E4D07A66}" type="doc">
      <dgm:prSet loTypeId="urn:microsoft.com/office/officeart/2011/layout/Circle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427D7DA-DEC8-4DDD-8F2F-CDE187EB5B26}">
      <dgm:prSet phldrT="[Text]" custT="1"/>
      <dgm:spPr/>
      <dgm:t>
        <a:bodyPr/>
        <a:lstStyle/>
        <a:p>
          <a:pPr>
            <a:lnSpc>
              <a:spcPct val="90000"/>
            </a:lnSpc>
            <a:spcBef>
              <a:spcPts val="0"/>
            </a:spcBef>
            <a:spcAft>
              <a:spcPts val="0"/>
            </a:spcAft>
          </a:pPr>
          <a:r>
            <a:rPr lang="th-TH" sz="2400" b="1" dirty="0">
              <a:latin typeface="TH SarabunPSK" panose="020B0500040200020003" pitchFamily="34" charset="-34"/>
              <a:cs typeface="TH SarabunPSK" panose="020B0500040200020003" pitchFamily="34" charset="-34"/>
            </a:rPr>
            <a:t>ตรวจสอบปริมาณน้ำหลากในแต่ละพื้นที่รับน้ำ</a:t>
          </a:r>
          <a:endParaRPr lang="en-US" sz="2400" b="1" dirty="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846EB1F4-D178-496B-83DA-14B677B900CE}" type="parTrans" cxnId="{C742AD62-72C4-4DDE-A686-C04200CF449D}">
      <dgm:prSet/>
      <dgm:spPr/>
      <dgm:t>
        <a:bodyPr/>
        <a:lstStyle/>
        <a:p>
          <a:pPr>
            <a:lnSpc>
              <a:spcPct val="90000"/>
            </a:lnSpc>
            <a:spcBef>
              <a:spcPts val="0"/>
            </a:spcBef>
            <a:spcAft>
              <a:spcPts val="0"/>
            </a:spcAft>
          </a:pPr>
          <a:endParaRPr lang="en-US" sz="2400" b="1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DC13A9DA-9483-4F41-A62F-D80B672469C8}" type="sibTrans" cxnId="{C742AD62-72C4-4DDE-A686-C04200CF449D}">
      <dgm:prSet/>
      <dgm:spPr/>
      <dgm:t>
        <a:bodyPr/>
        <a:lstStyle/>
        <a:p>
          <a:pPr>
            <a:lnSpc>
              <a:spcPct val="90000"/>
            </a:lnSpc>
            <a:spcBef>
              <a:spcPts val="0"/>
            </a:spcBef>
            <a:spcAft>
              <a:spcPts val="0"/>
            </a:spcAft>
          </a:pPr>
          <a:endParaRPr lang="en-US" sz="2400" b="1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5A7D8B74-8DE6-444F-83D6-F4295EAD6D03}">
      <dgm:prSet phldrT="[Text]" custT="1"/>
      <dgm:spPr/>
      <dgm:t>
        <a:bodyPr lIns="0" tIns="0" rIns="0" bIns="0"/>
        <a:lstStyle/>
        <a:p>
          <a:pPr>
            <a:lnSpc>
              <a:spcPct val="85000"/>
            </a:lnSpc>
            <a:spcBef>
              <a:spcPts val="0"/>
            </a:spcBef>
            <a:spcAft>
              <a:spcPts val="0"/>
            </a:spcAft>
          </a:pPr>
          <a:r>
            <a:rPr lang="th-TH" sz="2400" b="1" dirty="0">
              <a:latin typeface="TH SarabunPSK" panose="020B0500040200020003" pitchFamily="34" charset="-34"/>
              <a:cs typeface="TH SarabunPSK" panose="020B0500040200020003" pitchFamily="34" charset="-34"/>
            </a:rPr>
            <a:t>ตรวจสอบความสามารถในการรองรับปริมาณน้ำของอาคารระบายน้ำเดิม</a:t>
          </a:r>
          <a:endParaRPr lang="en-US" sz="2400" b="1" dirty="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0E348F70-0995-4319-8DB3-3B61C94B2A04}" type="parTrans" cxnId="{5566938F-B7E7-4D25-8CEA-B3DCD2D0033A}">
      <dgm:prSet/>
      <dgm:spPr/>
      <dgm:t>
        <a:bodyPr/>
        <a:lstStyle/>
        <a:p>
          <a:pPr>
            <a:lnSpc>
              <a:spcPct val="90000"/>
            </a:lnSpc>
            <a:spcBef>
              <a:spcPts val="0"/>
            </a:spcBef>
            <a:spcAft>
              <a:spcPts val="0"/>
            </a:spcAft>
          </a:pPr>
          <a:endParaRPr lang="en-US" sz="2400" b="1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F2F7F268-CAC7-406C-91D0-101F6E9136EA}" type="sibTrans" cxnId="{5566938F-B7E7-4D25-8CEA-B3DCD2D0033A}">
      <dgm:prSet/>
      <dgm:spPr/>
      <dgm:t>
        <a:bodyPr/>
        <a:lstStyle/>
        <a:p>
          <a:pPr>
            <a:lnSpc>
              <a:spcPct val="90000"/>
            </a:lnSpc>
            <a:spcBef>
              <a:spcPts val="0"/>
            </a:spcBef>
            <a:spcAft>
              <a:spcPts val="0"/>
            </a:spcAft>
          </a:pPr>
          <a:endParaRPr lang="en-US" sz="2400" b="1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AA2FAF39-F246-46CD-8474-C1AC73EE8B45}">
      <dgm:prSet phldrT="[Text]" custT="1"/>
      <dgm:spPr/>
      <dgm:t>
        <a:bodyPr lIns="0" tIns="91440" rIns="0" bIns="0"/>
        <a:lstStyle/>
        <a:p>
          <a:pPr>
            <a:lnSpc>
              <a:spcPct val="80000"/>
            </a:lnSpc>
            <a:spcBef>
              <a:spcPts val="0"/>
            </a:spcBef>
            <a:spcAft>
              <a:spcPts val="0"/>
            </a:spcAft>
          </a:pPr>
          <a:r>
            <a:rPr lang="th-TH" sz="2400" b="1" dirty="0">
              <a:latin typeface="TH SarabunPSK" panose="020B0500040200020003" pitchFamily="34" charset="-34"/>
              <a:cs typeface="TH SarabunPSK" panose="020B0500040200020003" pitchFamily="34" charset="-34"/>
            </a:rPr>
            <a:t>ส่วนเผื่อความปลอดภัย (</a:t>
          </a:r>
          <a:r>
            <a:rPr lang="en-US" sz="2400" b="1" dirty="0">
              <a:latin typeface="TH SarabunPSK" panose="020B0500040200020003" pitchFamily="34" charset="-34"/>
              <a:cs typeface="TH SarabunPSK" panose="020B0500040200020003" pitchFamily="34" charset="-34"/>
            </a:rPr>
            <a:t>Factor of Safety) </a:t>
          </a:r>
          <a:r>
            <a:rPr lang="th-TH" sz="2400" b="1" dirty="0">
              <a:latin typeface="TH SarabunPSK" panose="020B0500040200020003" pitchFamily="34" charset="-34"/>
              <a:cs typeface="TH SarabunPSK" panose="020B0500040200020003" pitchFamily="34" charset="-34"/>
            </a:rPr>
            <a:t>มากกว่า 1.50 </a:t>
          </a:r>
          <a:endParaRPr lang="en-US" sz="2400" b="1" dirty="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2CB79B67-F41B-4460-8FF3-71E0AC09CFDC}" type="parTrans" cxnId="{4EB74CB8-EA08-4B5E-8384-FDE82AD21C6C}">
      <dgm:prSet/>
      <dgm:spPr/>
      <dgm:t>
        <a:bodyPr/>
        <a:lstStyle/>
        <a:p>
          <a:pPr>
            <a:lnSpc>
              <a:spcPct val="90000"/>
            </a:lnSpc>
            <a:spcBef>
              <a:spcPts val="0"/>
            </a:spcBef>
            <a:spcAft>
              <a:spcPts val="0"/>
            </a:spcAft>
          </a:pPr>
          <a:endParaRPr lang="en-US" sz="2400" b="1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DCBBD243-2BB1-4B67-866A-101090F10470}" type="sibTrans" cxnId="{4EB74CB8-EA08-4B5E-8384-FDE82AD21C6C}">
      <dgm:prSet/>
      <dgm:spPr/>
      <dgm:t>
        <a:bodyPr/>
        <a:lstStyle/>
        <a:p>
          <a:pPr>
            <a:lnSpc>
              <a:spcPct val="90000"/>
            </a:lnSpc>
            <a:spcBef>
              <a:spcPts val="0"/>
            </a:spcBef>
            <a:spcAft>
              <a:spcPts val="0"/>
            </a:spcAft>
          </a:pPr>
          <a:endParaRPr lang="en-US" sz="2400" b="1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31767F93-90B2-41CE-BE2D-A0F516EE2740}" type="pres">
      <dgm:prSet presAssocID="{E3C323A8-ACA6-4289-8FED-73C5E4D07A66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B40A431C-9E43-4125-B96F-1C50BD3E8031}" type="pres">
      <dgm:prSet presAssocID="{AA2FAF39-F246-46CD-8474-C1AC73EE8B45}" presName="Accent3" presStyleCnt="0"/>
      <dgm:spPr/>
    </dgm:pt>
    <dgm:pt modelId="{719C2C0E-E83A-4422-BD4B-52EB8AA6EE7A}" type="pres">
      <dgm:prSet presAssocID="{AA2FAF39-F246-46CD-8474-C1AC73EE8B45}" presName="Accent" presStyleLbl="node1" presStyleIdx="0" presStyleCnt="3"/>
      <dgm:spPr/>
    </dgm:pt>
    <dgm:pt modelId="{64CCFB0E-A830-450C-94BA-7635B66BE7DB}" type="pres">
      <dgm:prSet presAssocID="{AA2FAF39-F246-46CD-8474-C1AC73EE8B45}" presName="ParentBackground3" presStyleCnt="0"/>
      <dgm:spPr/>
    </dgm:pt>
    <dgm:pt modelId="{82D631FC-B815-412E-AD26-F743EA79F6C6}" type="pres">
      <dgm:prSet presAssocID="{AA2FAF39-F246-46CD-8474-C1AC73EE8B45}" presName="ParentBackground" presStyleLbl="fgAcc1" presStyleIdx="0" presStyleCnt="3"/>
      <dgm:spPr/>
    </dgm:pt>
    <dgm:pt modelId="{CE88A5F8-B2CD-4E88-A97E-06655C70CA74}" type="pres">
      <dgm:prSet presAssocID="{AA2FAF39-F246-46CD-8474-C1AC73EE8B45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E13CEA75-8D82-44C4-8DE0-8814C904A80C}" type="pres">
      <dgm:prSet presAssocID="{5A7D8B74-8DE6-444F-83D6-F4295EAD6D03}" presName="Accent2" presStyleCnt="0"/>
      <dgm:spPr/>
    </dgm:pt>
    <dgm:pt modelId="{27707769-C7E4-4F0B-927B-8DE22F1C5E59}" type="pres">
      <dgm:prSet presAssocID="{5A7D8B74-8DE6-444F-83D6-F4295EAD6D03}" presName="Accent" presStyleLbl="node1" presStyleIdx="1" presStyleCnt="3"/>
      <dgm:spPr/>
    </dgm:pt>
    <dgm:pt modelId="{47C906A7-1481-46DA-80F4-48C0EFCEDB3D}" type="pres">
      <dgm:prSet presAssocID="{5A7D8B74-8DE6-444F-83D6-F4295EAD6D03}" presName="ParentBackground2" presStyleCnt="0"/>
      <dgm:spPr/>
    </dgm:pt>
    <dgm:pt modelId="{2240F0BA-9E15-4D60-828F-592073F9E9FB}" type="pres">
      <dgm:prSet presAssocID="{5A7D8B74-8DE6-444F-83D6-F4295EAD6D03}" presName="ParentBackground" presStyleLbl="fgAcc1" presStyleIdx="1" presStyleCnt="3"/>
      <dgm:spPr/>
    </dgm:pt>
    <dgm:pt modelId="{D2E1E42E-EE5D-4053-9FB8-7E8F0850BDA7}" type="pres">
      <dgm:prSet presAssocID="{5A7D8B74-8DE6-444F-83D6-F4295EAD6D03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9891181C-30F9-4729-9158-C83EE46202DC}" type="pres">
      <dgm:prSet presAssocID="{9427D7DA-DEC8-4DDD-8F2F-CDE187EB5B26}" presName="Accent1" presStyleCnt="0"/>
      <dgm:spPr/>
    </dgm:pt>
    <dgm:pt modelId="{25FCEDE3-E670-49FE-A29B-2799B7011C00}" type="pres">
      <dgm:prSet presAssocID="{9427D7DA-DEC8-4DDD-8F2F-CDE187EB5B26}" presName="Accent" presStyleLbl="node1" presStyleIdx="2" presStyleCnt="3"/>
      <dgm:spPr/>
    </dgm:pt>
    <dgm:pt modelId="{A487F2DE-F289-4619-9CC9-7DD015D41D36}" type="pres">
      <dgm:prSet presAssocID="{9427D7DA-DEC8-4DDD-8F2F-CDE187EB5B26}" presName="ParentBackground1" presStyleCnt="0"/>
      <dgm:spPr/>
    </dgm:pt>
    <dgm:pt modelId="{A066F30E-F187-420C-9795-295C72C65D81}" type="pres">
      <dgm:prSet presAssocID="{9427D7DA-DEC8-4DDD-8F2F-CDE187EB5B26}" presName="ParentBackground" presStyleLbl="fgAcc1" presStyleIdx="2" presStyleCnt="3"/>
      <dgm:spPr/>
    </dgm:pt>
    <dgm:pt modelId="{3F19A9D4-C7A2-42E6-9E57-43E275FE923C}" type="pres">
      <dgm:prSet presAssocID="{9427D7DA-DEC8-4DDD-8F2F-CDE187EB5B26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570B220E-6581-4815-98DD-02990D1ACCCB}" type="presOf" srcId="{9427D7DA-DEC8-4DDD-8F2F-CDE187EB5B26}" destId="{A066F30E-F187-420C-9795-295C72C65D81}" srcOrd="0" destOrd="0" presId="urn:microsoft.com/office/officeart/2011/layout/CircleProcess"/>
    <dgm:cxn modelId="{830FC83C-8622-4DD3-82D4-1632390E82FE}" type="presOf" srcId="{E3C323A8-ACA6-4289-8FED-73C5E4D07A66}" destId="{31767F93-90B2-41CE-BE2D-A0F516EE2740}" srcOrd="0" destOrd="0" presId="urn:microsoft.com/office/officeart/2011/layout/CircleProcess"/>
    <dgm:cxn modelId="{EC128760-E391-4D14-93CA-BBC9AE05FCDC}" type="presOf" srcId="{5A7D8B74-8DE6-444F-83D6-F4295EAD6D03}" destId="{D2E1E42E-EE5D-4053-9FB8-7E8F0850BDA7}" srcOrd="1" destOrd="0" presId="urn:microsoft.com/office/officeart/2011/layout/CircleProcess"/>
    <dgm:cxn modelId="{C742AD62-72C4-4DDE-A686-C04200CF449D}" srcId="{E3C323A8-ACA6-4289-8FED-73C5E4D07A66}" destId="{9427D7DA-DEC8-4DDD-8F2F-CDE187EB5B26}" srcOrd="0" destOrd="0" parTransId="{846EB1F4-D178-496B-83DA-14B677B900CE}" sibTransId="{DC13A9DA-9483-4F41-A62F-D80B672469C8}"/>
    <dgm:cxn modelId="{FC1FF56E-583B-4208-B6FB-A5D67401A906}" type="presOf" srcId="{9427D7DA-DEC8-4DDD-8F2F-CDE187EB5B26}" destId="{3F19A9D4-C7A2-42E6-9E57-43E275FE923C}" srcOrd="1" destOrd="0" presId="urn:microsoft.com/office/officeart/2011/layout/CircleProcess"/>
    <dgm:cxn modelId="{C93DA57D-6B2D-4014-829A-A2DF43EFD9B1}" type="presOf" srcId="{5A7D8B74-8DE6-444F-83D6-F4295EAD6D03}" destId="{2240F0BA-9E15-4D60-828F-592073F9E9FB}" srcOrd="0" destOrd="0" presId="urn:microsoft.com/office/officeart/2011/layout/CircleProcess"/>
    <dgm:cxn modelId="{5566938F-B7E7-4D25-8CEA-B3DCD2D0033A}" srcId="{E3C323A8-ACA6-4289-8FED-73C5E4D07A66}" destId="{5A7D8B74-8DE6-444F-83D6-F4295EAD6D03}" srcOrd="1" destOrd="0" parTransId="{0E348F70-0995-4319-8DB3-3B61C94B2A04}" sibTransId="{F2F7F268-CAC7-406C-91D0-101F6E9136EA}"/>
    <dgm:cxn modelId="{BC43D5A2-C650-4AFB-8D68-06A0B7BD3074}" type="presOf" srcId="{AA2FAF39-F246-46CD-8474-C1AC73EE8B45}" destId="{82D631FC-B815-412E-AD26-F743EA79F6C6}" srcOrd="0" destOrd="0" presId="urn:microsoft.com/office/officeart/2011/layout/CircleProcess"/>
    <dgm:cxn modelId="{4EB74CB8-EA08-4B5E-8384-FDE82AD21C6C}" srcId="{E3C323A8-ACA6-4289-8FED-73C5E4D07A66}" destId="{AA2FAF39-F246-46CD-8474-C1AC73EE8B45}" srcOrd="2" destOrd="0" parTransId="{2CB79B67-F41B-4460-8FF3-71E0AC09CFDC}" sibTransId="{DCBBD243-2BB1-4B67-866A-101090F10470}"/>
    <dgm:cxn modelId="{2F23A9BE-5EAF-4F4E-91E6-D97EF9833FA8}" type="presOf" srcId="{AA2FAF39-F246-46CD-8474-C1AC73EE8B45}" destId="{CE88A5F8-B2CD-4E88-A97E-06655C70CA74}" srcOrd="1" destOrd="0" presId="urn:microsoft.com/office/officeart/2011/layout/CircleProcess"/>
    <dgm:cxn modelId="{E63C024F-BFA7-4F85-AF88-90C7C34B6F0C}" type="presParOf" srcId="{31767F93-90B2-41CE-BE2D-A0F516EE2740}" destId="{B40A431C-9E43-4125-B96F-1C50BD3E8031}" srcOrd="0" destOrd="0" presId="urn:microsoft.com/office/officeart/2011/layout/CircleProcess"/>
    <dgm:cxn modelId="{FB6BA577-55D7-481A-A5C6-8994EC6EFF48}" type="presParOf" srcId="{B40A431C-9E43-4125-B96F-1C50BD3E8031}" destId="{719C2C0E-E83A-4422-BD4B-52EB8AA6EE7A}" srcOrd="0" destOrd="0" presId="urn:microsoft.com/office/officeart/2011/layout/CircleProcess"/>
    <dgm:cxn modelId="{EA0913B0-A93F-4CD1-B9BB-0B7D04CB7D9C}" type="presParOf" srcId="{31767F93-90B2-41CE-BE2D-A0F516EE2740}" destId="{64CCFB0E-A830-450C-94BA-7635B66BE7DB}" srcOrd="1" destOrd="0" presId="urn:microsoft.com/office/officeart/2011/layout/CircleProcess"/>
    <dgm:cxn modelId="{B12A14BD-E284-49B0-B9E0-9B12E590BC82}" type="presParOf" srcId="{64CCFB0E-A830-450C-94BA-7635B66BE7DB}" destId="{82D631FC-B815-412E-AD26-F743EA79F6C6}" srcOrd="0" destOrd="0" presId="urn:microsoft.com/office/officeart/2011/layout/CircleProcess"/>
    <dgm:cxn modelId="{46BA3D2E-76FD-45A5-B026-3BBC74E82FAE}" type="presParOf" srcId="{31767F93-90B2-41CE-BE2D-A0F516EE2740}" destId="{CE88A5F8-B2CD-4E88-A97E-06655C70CA74}" srcOrd="2" destOrd="0" presId="urn:microsoft.com/office/officeart/2011/layout/CircleProcess"/>
    <dgm:cxn modelId="{943DB02E-B892-4AB9-AF8F-8CA1F45747D8}" type="presParOf" srcId="{31767F93-90B2-41CE-BE2D-A0F516EE2740}" destId="{E13CEA75-8D82-44C4-8DE0-8814C904A80C}" srcOrd="3" destOrd="0" presId="urn:microsoft.com/office/officeart/2011/layout/CircleProcess"/>
    <dgm:cxn modelId="{AC2F7401-6639-46A8-8076-0F1904151828}" type="presParOf" srcId="{E13CEA75-8D82-44C4-8DE0-8814C904A80C}" destId="{27707769-C7E4-4F0B-927B-8DE22F1C5E59}" srcOrd="0" destOrd="0" presId="urn:microsoft.com/office/officeart/2011/layout/CircleProcess"/>
    <dgm:cxn modelId="{36DC7C5E-CAD2-4BF1-8FAE-CAECD6F4D698}" type="presParOf" srcId="{31767F93-90B2-41CE-BE2D-A0F516EE2740}" destId="{47C906A7-1481-46DA-80F4-48C0EFCEDB3D}" srcOrd="4" destOrd="0" presId="urn:microsoft.com/office/officeart/2011/layout/CircleProcess"/>
    <dgm:cxn modelId="{CB7D389D-6AEF-415E-BFCB-DD4C78143A78}" type="presParOf" srcId="{47C906A7-1481-46DA-80F4-48C0EFCEDB3D}" destId="{2240F0BA-9E15-4D60-828F-592073F9E9FB}" srcOrd="0" destOrd="0" presId="urn:microsoft.com/office/officeart/2011/layout/CircleProcess"/>
    <dgm:cxn modelId="{F68CF31F-0116-4B38-8CF7-303874736AE9}" type="presParOf" srcId="{31767F93-90B2-41CE-BE2D-A0F516EE2740}" destId="{D2E1E42E-EE5D-4053-9FB8-7E8F0850BDA7}" srcOrd="5" destOrd="0" presId="urn:microsoft.com/office/officeart/2011/layout/CircleProcess"/>
    <dgm:cxn modelId="{417EC790-981F-4DB7-AFA0-2A15AA710330}" type="presParOf" srcId="{31767F93-90B2-41CE-BE2D-A0F516EE2740}" destId="{9891181C-30F9-4729-9158-C83EE46202DC}" srcOrd="6" destOrd="0" presId="urn:microsoft.com/office/officeart/2011/layout/CircleProcess"/>
    <dgm:cxn modelId="{B56DA70D-2202-4F04-A199-89B86E67DC79}" type="presParOf" srcId="{9891181C-30F9-4729-9158-C83EE46202DC}" destId="{25FCEDE3-E670-49FE-A29B-2799B7011C00}" srcOrd="0" destOrd="0" presId="urn:microsoft.com/office/officeart/2011/layout/CircleProcess"/>
    <dgm:cxn modelId="{1106F466-3302-4B08-AD33-604436D68C18}" type="presParOf" srcId="{31767F93-90B2-41CE-BE2D-A0F516EE2740}" destId="{A487F2DE-F289-4619-9CC9-7DD015D41D36}" srcOrd="7" destOrd="0" presId="urn:microsoft.com/office/officeart/2011/layout/CircleProcess"/>
    <dgm:cxn modelId="{8B4E30AA-2AA2-484E-B848-0C553F5387A7}" type="presParOf" srcId="{A487F2DE-F289-4619-9CC9-7DD015D41D36}" destId="{A066F30E-F187-420C-9795-295C72C65D81}" srcOrd="0" destOrd="0" presId="urn:microsoft.com/office/officeart/2011/layout/CircleProcess"/>
    <dgm:cxn modelId="{29FE20A1-A85C-4942-94BD-16F2C130FFE9}" type="presParOf" srcId="{31767F93-90B2-41CE-BE2D-A0F516EE2740}" destId="{3F19A9D4-C7A2-42E6-9E57-43E275FE923C}" srcOrd="8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82D7EAA-6606-4D4C-A63F-F7D7B3B87FF5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th-TH"/>
        </a:p>
      </dgm:t>
    </dgm:pt>
    <dgm:pt modelId="{AD3CD89B-6415-49E6-A25F-7B614DCD846E}">
      <dgm:prSet phldrT="[Text]" custT="1"/>
      <dgm:spPr/>
      <dgm:t>
        <a:bodyPr/>
        <a:lstStyle/>
        <a:p>
          <a:r>
            <a:rPr lang="th-TH" sz="2000" dirty="0">
              <a:latin typeface="TH SarabunPSK" panose="020B0500040200020003" pitchFamily="34" charset="-34"/>
              <a:cs typeface="TH SarabunPSK" panose="020B0500040200020003" pitchFamily="34" charset="-34"/>
            </a:rPr>
            <a:t>ท่อระบายน้ำ</a:t>
          </a:r>
        </a:p>
      </dgm:t>
    </dgm:pt>
    <dgm:pt modelId="{02796D93-A1EF-4DAB-81DC-5FF27ABE2436}" type="parTrans" cxnId="{44719344-54C7-4291-9C9E-4B1CAD1743FC}">
      <dgm:prSet/>
      <dgm:spPr/>
      <dgm:t>
        <a:bodyPr/>
        <a:lstStyle/>
        <a:p>
          <a:endParaRPr lang="th-TH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21D61E1F-3B85-4922-8640-6DF8BC4A055E}" type="sibTrans" cxnId="{44719344-54C7-4291-9C9E-4B1CAD1743FC}">
      <dgm:prSet custT="1"/>
      <dgm:spPr/>
      <dgm:t>
        <a:bodyPr/>
        <a:lstStyle/>
        <a:p>
          <a:endParaRPr lang="th-TH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87900104-3D37-443F-AD2A-68C22CEF0030}">
      <dgm:prSet phldrT="[Text]" custT="1"/>
      <dgm:spPr/>
      <dgm:t>
        <a:bodyPr/>
        <a:lstStyle/>
        <a:p>
          <a:r>
            <a:rPr lang="th-TH" sz="2000" dirty="0">
              <a:latin typeface="TH SarabunPSK" panose="020B0500040200020003" pitchFamily="34" charset="-34"/>
              <a:cs typeface="TH SarabunPSK" panose="020B0500040200020003" pitchFamily="34" charset="-34"/>
            </a:rPr>
            <a:t>คลองหนองทะเล</a:t>
          </a:r>
        </a:p>
      </dgm:t>
    </dgm:pt>
    <dgm:pt modelId="{807BABD2-B203-4AF5-8261-CB6966617F49}" type="parTrans" cxnId="{2250815F-F364-4997-A0C0-16D1B5EE15C5}">
      <dgm:prSet/>
      <dgm:spPr/>
      <dgm:t>
        <a:bodyPr/>
        <a:lstStyle/>
        <a:p>
          <a:endParaRPr lang="th-TH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0A668D1C-024E-4CE3-9403-9BC10FBC63B2}" type="sibTrans" cxnId="{2250815F-F364-4997-A0C0-16D1B5EE15C5}">
      <dgm:prSet custT="1"/>
      <dgm:spPr/>
      <dgm:t>
        <a:bodyPr/>
        <a:lstStyle/>
        <a:p>
          <a:endParaRPr lang="th-TH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74EBC0CD-8E6E-45B1-95F6-15D86F4CB81A}">
      <dgm:prSet phldrT="[Text]" custT="1"/>
      <dgm:spPr/>
      <dgm:t>
        <a:bodyPr/>
        <a:lstStyle/>
        <a:p>
          <a:r>
            <a:rPr lang="th-TH" sz="2000" dirty="0">
              <a:latin typeface="TH SarabunPSK" panose="020B0500040200020003" pitchFamily="34" charset="-34"/>
              <a:cs typeface="TH SarabunPSK" panose="020B0500040200020003" pitchFamily="34" charset="-34"/>
            </a:rPr>
            <a:t>คลองสน</a:t>
          </a:r>
        </a:p>
      </dgm:t>
    </dgm:pt>
    <dgm:pt modelId="{2571B8C3-1C17-4FAC-B1C2-189273B05BB2}" type="parTrans" cxnId="{33EA7828-3071-4575-982D-EC93350FF2C0}">
      <dgm:prSet/>
      <dgm:spPr/>
      <dgm:t>
        <a:bodyPr/>
        <a:lstStyle/>
        <a:p>
          <a:endParaRPr lang="th-TH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E6284661-29E1-4224-96F9-8C6CFC0AA833}" type="sibTrans" cxnId="{33EA7828-3071-4575-982D-EC93350FF2C0}">
      <dgm:prSet custT="1"/>
      <dgm:spPr/>
      <dgm:t>
        <a:bodyPr/>
        <a:lstStyle/>
        <a:p>
          <a:endParaRPr lang="th-TH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F16CF011-8D08-45F6-86BF-7E89F1CE74DF}">
      <dgm:prSet phldrT="[Text]" custT="1"/>
      <dgm:spPr/>
      <dgm:t>
        <a:bodyPr/>
        <a:lstStyle/>
        <a:p>
          <a:r>
            <a:rPr lang="th-TH" sz="2000" dirty="0">
              <a:latin typeface="TH SarabunPSK" panose="020B0500040200020003" pitchFamily="34" charset="-34"/>
              <a:cs typeface="TH SarabunPSK" panose="020B0500040200020003" pitchFamily="34" charset="-34"/>
            </a:rPr>
            <a:t>อ่าวนาง</a:t>
          </a:r>
        </a:p>
      </dgm:t>
    </dgm:pt>
    <dgm:pt modelId="{94132E19-F944-464C-850E-C3006F36E69C}" type="parTrans" cxnId="{5487F99A-24B8-4681-A595-62FEF23C39AC}">
      <dgm:prSet/>
      <dgm:spPr/>
      <dgm:t>
        <a:bodyPr/>
        <a:lstStyle/>
        <a:p>
          <a:endParaRPr lang="th-TH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184522CF-747A-4C51-921C-F330CB7F4438}" type="sibTrans" cxnId="{5487F99A-24B8-4681-A595-62FEF23C39AC}">
      <dgm:prSet/>
      <dgm:spPr/>
      <dgm:t>
        <a:bodyPr/>
        <a:lstStyle/>
        <a:p>
          <a:endParaRPr lang="th-TH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059A04FA-12F2-4B17-9FDE-42B1F4FAC64F}" type="pres">
      <dgm:prSet presAssocID="{082D7EAA-6606-4D4C-A63F-F7D7B3B87FF5}" presName="diagram" presStyleCnt="0">
        <dgm:presLayoutVars>
          <dgm:dir/>
          <dgm:resizeHandles val="exact"/>
        </dgm:presLayoutVars>
      </dgm:prSet>
      <dgm:spPr/>
    </dgm:pt>
    <dgm:pt modelId="{7E100663-4D27-48F5-820F-ED5E55BA96A7}" type="pres">
      <dgm:prSet presAssocID="{AD3CD89B-6415-49E6-A25F-7B614DCD846E}" presName="node" presStyleLbl="node1" presStyleIdx="0" presStyleCnt="4" custScaleX="127291">
        <dgm:presLayoutVars>
          <dgm:bulletEnabled val="1"/>
        </dgm:presLayoutVars>
      </dgm:prSet>
      <dgm:spPr/>
    </dgm:pt>
    <dgm:pt modelId="{DF08C7AF-8BBE-49C8-A1BA-0D64152EB877}" type="pres">
      <dgm:prSet presAssocID="{21D61E1F-3B85-4922-8640-6DF8BC4A055E}" presName="sibTrans" presStyleLbl="sibTrans2D1" presStyleIdx="0" presStyleCnt="3"/>
      <dgm:spPr/>
    </dgm:pt>
    <dgm:pt modelId="{716C22D3-72D3-4829-96E6-FA4C56B14859}" type="pres">
      <dgm:prSet presAssocID="{21D61E1F-3B85-4922-8640-6DF8BC4A055E}" presName="connectorText" presStyleLbl="sibTrans2D1" presStyleIdx="0" presStyleCnt="3"/>
      <dgm:spPr/>
    </dgm:pt>
    <dgm:pt modelId="{B968D1EF-B76C-49A4-BACF-772590EA6F37}" type="pres">
      <dgm:prSet presAssocID="{87900104-3D37-443F-AD2A-68C22CEF0030}" presName="node" presStyleLbl="node1" presStyleIdx="1" presStyleCnt="4" custScaleX="125968">
        <dgm:presLayoutVars>
          <dgm:bulletEnabled val="1"/>
        </dgm:presLayoutVars>
      </dgm:prSet>
      <dgm:spPr/>
    </dgm:pt>
    <dgm:pt modelId="{CF26594A-B0B5-4DED-88F4-68D71A5966FC}" type="pres">
      <dgm:prSet presAssocID="{0A668D1C-024E-4CE3-9403-9BC10FBC63B2}" presName="sibTrans" presStyleLbl="sibTrans2D1" presStyleIdx="1" presStyleCnt="3"/>
      <dgm:spPr/>
    </dgm:pt>
    <dgm:pt modelId="{784BA5B7-B90B-4D67-86C7-BC44957E9882}" type="pres">
      <dgm:prSet presAssocID="{0A668D1C-024E-4CE3-9403-9BC10FBC63B2}" presName="connectorText" presStyleLbl="sibTrans2D1" presStyleIdx="1" presStyleCnt="3"/>
      <dgm:spPr/>
    </dgm:pt>
    <dgm:pt modelId="{5A38A161-C0CA-481D-8D8E-C6B9B25B6C63}" type="pres">
      <dgm:prSet presAssocID="{74EBC0CD-8E6E-45B1-95F6-15D86F4CB81A}" presName="node" presStyleLbl="node1" presStyleIdx="2" presStyleCnt="4" custScaleX="125968">
        <dgm:presLayoutVars>
          <dgm:bulletEnabled val="1"/>
        </dgm:presLayoutVars>
      </dgm:prSet>
      <dgm:spPr/>
    </dgm:pt>
    <dgm:pt modelId="{757AD2CB-4615-45FB-8C8C-30345F521F27}" type="pres">
      <dgm:prSet presAssocID="{E6284661-29E1-4224-96F9-8C6CFC0AA833}" presName="sibTrans" presStyleLbl="sibTrans2D1" presStyleIdx="2" presStyleCnt="3"/>
      <dgm:spPr/>
    </dgm:pt>
    <dgm:pt modelId="{C71A9DB9-D5E7-425D-8824-9C033D7261EB}" type="pres">
      <dgm:prSet presAssocID="{E6284661-29E1-4224-96F9-8C6CFC0AA833}" presName="connectorText" presStyleLbl="sibTrans2D1" presStyleIdx="2" presStyleCnt="3"/>
      <dgm:spPr/>
    </dgm:pt>
    <dgm:pt modelId="{799E18BB-24DE-4B9F-8C23-E2AEC895ABE3}" type="pres">
      <dgm:prSet presAssocID="{F16CF011-8D08-45F6-86BF-7E89F1CE74DF}" presName="node" presStyleLbl="node1" presStyleIdx="3" presStyleCnt="4" custScaleX="115690">
        <dgm:presLayoutVars>
          <dgm:bulletEnabled val="1"/>
        </dgm:presLayoutVars>
      </dgm:prSet>
      <dgm:spPr/>
    </dgm:pt>
  </dgm:ptLst>
  <dgm:cxnLst>
    <dgm:cxn modelId="{301EC71B-3179-465A-8FC3-F2036FCFE2CE}" type="presOf" srcId="{21D61E1F-3B85-4922-8640-6DF8BC4A055E}" destId="{DF08C7AF-8BBE-49C8-A1BA-0D64152EB877}" srcOrd="0" destOrd="0" presId="urn:microsoft.com/office/officeart/2005/8/layout/process5"/>
    <dgm:cxn modelId="{33EA7828-3071-4575-982D-EC93350FF2C0}" srcId="{082D7EAA-6606-4D4C-A63F-F7D7B3B87FF5}" destId="{74EBC0CD-8E6E-45B1-95F6-15D86F4CB81A}" srcOrd="2" destOrd="0" parTransId="{2571B8C3-1C17-4FAC-B1C2-189273B05BB2}" sibTransId="{E6284661-29E1-4224-96F9-8C6CFC0AA833}"/>
    <dgm:cxn modelId="{2250815F-F364-4997-A0C0-16D1B5EE15C5}" srcId="{082D7EAA-6606-4D4C-A63F-F7D7B3B87FF5}" destId="{87900104-3D37-443F-AD2A-68C22CEF0030}" srcOrd="1" destOrd="0" parTransId="{807BABD2-B203-4AF5-8261-CB6966617F49}" sibTransId="{0A668D1C-024E-4CE3-9403-9BC10FBC63B2}"/>
    <dgm:cxn modelId="{C0549060-191B-4DC7-834E-4064B3BAF4D7}" type="presOf" srcId="{082D7EAA-6606-4D4C-A63F-F7D7B3B87FF5}" destId="{059A04FA-12F2-4B17-9FDE-42B1F4FAC64F}" srcOrd="0" destOrd="0" presId="urn:microsoft.com/office/officeart/2005/8/layout/process5"/>
    <dgm:cxn modelId="{48479663-7EF2-419B-B129-7954C2617054}" type="presOf" srcId="{E6284661-29E1-4224-96F9-8C6CFC0AA833}" destId="{C71A9DB9-D5E7-425D-8824-9C033D7261EB}" srcOrd="1" destOrd="0" presId="urn:microsoft.com/office/officeart/2005/8/layout/process5"/>
    <dgm:cxn modelId="{44719344-54C7-4291-9C9E-4B1CAD1743FC}" srcId="{082D7EAA-6606-4D4C-A63F-F7D7B3B87FF5}" destId="{AD3CD89B-6415-49E6-A25F-7B614DCD846E}" srcOrd="0" destOrd="0" parTransId="{02796D93-A1EF-4DAB-81DC-5FF27ABE2436}" sibTransId="{21D61E1F-3B85-4922-8640-6DF8BC4A055E}"/>
    <dgm:cxn modelId="{5E514A8A-B9F3-42BC-85AE-5B6F5A6635DC}" type="presOf" srcId="{AD3CD89B-6415-49E6-A25F-7B614DCD846E}" destId="{7E100663-4D27-48F5-820F-ED5E55BA96A7}" srcOrd="0" destOrd="0" presId="urn:microsoft.com/office/officeart/2005/8/layout/process5"/>
    <dgm:cxn modelId="{8CE3E88C-155F-4C17-B4F0-09948C72D186}" type="presOf" srcId="{F16CF011-8D08-45F6-86BF-7E89F1CE74DF}" destId="{799E18BB-24DE-4B9F-8C23-E2AEC895ABE3}" srcOrd="0" destOrd="0" presId="urn:microsoft.com/office/officeart/2005/8/layout/process5"/>
    <dgm:cxn modelId="{5487F99A-24B8-4681-A595-62FEF23C39AC}" srcId="{082D7EAA-6606-4D4C-A63F-F7D7B3B87FF5}" destId="{F16CF011-8D08-45F6-86BF-7E89F1CE74DF}" srcOrd="3" destOrd="0" parTransId="{94132E19-F944-464C-850E-C3006F36E69C}" sibTransId="{184522CF-747A-4C51-921C-F330CB7F4438}"/>
    <dgm:cxn modelId="{B7594BC5-7217-46D2-B01E-42C649E30CE9}" type="presOf" srcId="{0A668D1C-024E-4CE3-9403-9BC10FBC63B2}" destId="{784BA5B7-B90B-4D67-86C7-BC44957E9882}" srcOrd="1" destOrd="0" presId="urn:microsoft.com/office/officeart/2005/8/layout/process5"/>
    <dgm:cxn modelId="{FAA93BD1-BFD6-4A1A-9FE5-3E23B75457FC}" type="presOf" srcId="{74EBC0CD-8E6E-45B1-95F6-15D86F4CB81A}" destId="{5A38A161-C0CA-481D-8D8E-C6B9B25B6C63}" srcOrd="0" destOrd="0" presId="urn:microsoft.com/office/officeart/2005/8/layout/process5"/>
    <dgm:cxn modelId="{C6F9CEDC-773E-4154-80A9-C3BA2DB75E6C}" type="presOf" srcId="{87900104-3D37-443F-AD2A-68C22CEF0030}" destId="{B968D1EF-B76C-49A4-BACF-772590EA6F37}" srcOrd="0" destOrd="0" presId="urn:microsoft.com/office/officeart/2005/8/layout/process5"/>
    <dgm:cxn modelId="{432345E1-1108-4299-AC1B-D3ECD24CC0DC}" type="presOf" srcId="{21D61E1F-3B85-4922-8640-6DF8BC4A055E}" destId="{716C22D3-72D3-4829-96E6-FA4C56B14859}" srcOrd="1" destOrd="0" presId="urn:microsoft.com/office/officeart/2005/8/layout/process5"/>
    <dgm:cxn modelId="{FF65EBE3-FC69-44E0-A826-4FA293DFEEBB}" type="presOf" srcId="{E6284661-29E1-4224-96F9-8C6CFC0AA833}" destId="{757AD2CB-4615-45FB-8C8C-30345F521F27}" srcOrd="0" destOrd="0" presId="urn:microsoft.com/office/officeart/2005/8/layout/process5"/>
    <dgm:cxn modelId="{4A6B71E5-045B-4400-8525-58D614E9CFA1}" type="presOf" srcId="{0A668D1C-024E-4CE3-9403-9BC10FBC63B2}" destId="{CF26594A-B0B5-4DED-88F4-68D71A5966FC}" srcOrd="0" destOrd="0" presId="urn:microsoft.com/office/officeart/2005/8/layout/process5"/>
    <dgm:cxn modelId="{3477E4BE-BFEA-447E-99D6-E35CD92435C4}" type="presParOf" srcId="{059A04FA-12F2-4B17-9FDE-42B1F4FAC64F}" destId="{7E100663-4D27-48F5-820F-ED5E55BA96A7}" srcOrd="0" destOrd="0" presId="urn:microsoft.com/office/officeart/2005/8/layout/process5"/>
    <dgm:cxn modelId="{4AC95301-7086-4453-A871-65E996E0A550}" type="presParOf" srcId="{059A04FA-12F2-4B17-9FDE-42B1F4FAC64F}" destId="{DF08C7AF-8BBE-49C8-A1BA-0D64152EB877}" srcOrd="1" destOrd="0" presId="urn:microsoft.com/office/officeart/2005/8/layout/process5"/>
    <dgm:cxn modelId="{A149C2A1-C267-41FA-B623-362A3705D0AB}" type="presParOf" srcId="{DF08C7AF-8BBE-49C8-A1BA-0D64152EB877}" destId="{716C22D3-72D3-4829-96E6-FA4C56B14859}" srcOrd="0" destOrd="0" presId="urn:microsoft.com/office/officeart/2005/8/layout/process5"/>
    <dgm:cxn modelId="{068FDE20-FAD0-48AC-83F3-0C7AFE38A8EC}" type="presParOf" srcId="{059A04FA-12F2-4B17-9FDE-42B1F4FAC64F}" destId="{B968D1EF-B76C-49A4-BACF-772590EA6F37}" srcOrd="2" destOrd="0" presId="urn:microsoft.com/office/officeart/2005/8/layout/process5"/>
    <dgm:cxn modelId="{56F1FDAE-0E12-47D0-917C-396FBAA69EB5}" type="presParOf" srcId="{059A04FA-12F2-4B17-9FDE-42B1F4FAC64F}" destId="{CF26594A-B0B5-4DED-88F4-68D71A5966FC}" srcOrd="3" destOrd="0" presId="urn:microsoft.com/office/officeart/2005/8/layout/process5"/>
    <dgm:cxn modelId="{0FACDB21-528A-4ABC-A8CD-C4FCBF02D387}" type="presParOf" srcId="{CF26594A-B0B5-4DED-88F4-68D71A5966FC}" destId="{784BA5B7-B90B-4D67-86C7-BC44957E9882}" srcOrd="0" destOrd="0" presId="urn:microsoft.com/office/officeart/2005/8/layout/process5"/>
    <dgm:cxn modelId="{DB8F1683-ED63-444C-9FDA-6F5D19341754}" type="presParOf" srcId="{059A04FA-12F2-4B17-9FDE-42B1F4FAC64F}" destId="{5A38A161-C0CA-481D-8D8E-C6B9B25B6C63}" srcOrd="4" destOrd="0" presId="urn:microsoft.com/office/officeart/2005/8/layout/process5"/>
    <dgm:cxn modelId="{452D766A-DD08-4B4C-A227-02288BB8AE25}" type="presParOf" srcId="{059A04FA-12F2-4B17-9FDE-42B1F4FAC64F}" destId="{757AD2CB-4615-45FB-8C8C-30345F521F27}" srcOrd="5" destOrd="0" presId="urn:microsoft.com/office/officeart/2005/8/layout/process5"/>
    <dgm:cxn modelId="{7E655E02-D09E-41AB-9130-B321796D6823}" type="presParOf" srcId="{757AD2CB-4615-45FB-8C8C-30345F521F27}" destId="{C71A9DB9-D5E7-425D-8824-9C033D7261EB}" srcOrd="0" destOrd="0" presId="urn:microsoft.com/office/officeart/2005/8/layout/process5"/>
    <dgm:cxn modelId="{50D38A6B-B293-43B8-8F74-0CDD85369182}" type="presParOf" srcId="{059A04FA-12F2-4B17-9FDE-42B1F4FAC64F}" destId="{799E18BB-24DE-4B9F-8C23-E2AEC895ABE3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82D7EAA-6606-4D4C-A63F-F7D7B3B87FF5}" type="doc">
      <dgm:prSet loTypeId="urn:microsoft.com/office/officeart/2005/8/layout/process1" loCatId="process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th-TH"/>
        </a:p>
      </dgm:t>
    </dgm:pt>
    <dgm:pt modelId="{AD3CD89B-6415-49E6-A25F-7B614DCD846E}">
      <dgm:prSet phldrT="[Text]" custT="1"/>
      <dgm:spPr/>
      <dgm:t>
        <a:bodyPr/>
        <a:lstStyle/>
        <a:p>
          <a:pPr>
            <a:lnSpc>
              <a:spcPct val="70000"/>
            </a:lnSpc>
          </a:pPr>
          <a:r>
            <a:rPr lang="th-TH" sz="2000" dirty="0">
              <a:latin typeface="TH SarabunPSK" panose="020B0500040200020003" pitchFamily="34" charset="-34"/>
              <a:cs typeface="TH SarabunPSK" panose="020B0500040200020003" pitchFamily="34" charset="-34"/>
            </a:rPr>
            <a:t>รางน้ำซ้ายทาง</a:t>
          </a:r>
        </a:p>
      </dgm:t>
    </dgm:pt>
    <dgm:pt modelId="{02796D93-A1EF-4DAB-81DC-5FF27ABE2436}" type="parTrans" cxnId="{44719344-54C7-4291-9C9E-4B1CAD1743FC}">
      <dgm:prSet/>
      <dgm:spPr/>
      <dgm:t>
        <a:bodyPr/>
        <a:lstStyle/>
        <a:p>
          <a:pPr>
            <a:lnSpc>
              <a:spcPct val="70000"/>
            </a:lnSpc>
          </a:pPr>
          <a:endParaRPr lang="th-TH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21D61E1F-3B85-4922-8640-6DF8BC4A055E}" type="sibTrans" cxnId="{44719344-54C7-4291-9C9E-4B1CAD1743FC}">
      <dgm:prSet custT="1"/>
      <dgm:spPr/>
      <dgm:t>
        <a:bodyPr/>
        <a:lstStyle/>
        <a:p>
          <a:pPr>
            <a:lnSpc>
              <a:spcPct val="70000"/>
            </a:lnSpc>
          </a:pPr>
          <a:endParaRPr lang="th-TH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87900104-3D37-443F-AD2A-68C22CEF0030}">
      <dgm:prSet phldrT="[Text]" custT="1"/>
      <dgm:spPr/>
      <dgm:t>
        <a:bodyPr lIns="0" rIns="0"/>
        <a:lstStyle/>
        <a:p>
          <a:pPr>
            <a:lnSpc>
              <a:spcPct val="80000"/>
            </a:lnSpc>
          </a:pPr>
          <a:r>
            <a:rPr lang="th-TH" sz="2000" dirty="0">
              <a:latin typeface="TH SarabunPSK" panose="020B0500040200020003" pitchFamily="34" charset="-34"/>
              <a:cs typeface="TH SarabunPSK" panose="020B0500040200020003" pitchFamily="34" charset="-34"/>
            </a:rPr>
            <a:t>คลองในสระ/คลองบ่อก้าง</a:t>
          </a:r>
        </a:p>
      </dgm:t>
    </dgm:pt>
    <dgm:pt modelId="{807BABD2-B203-4AF5-8261-CB6966617F49}" type="parTrans" cxnId="{2250815F-F364-4997-A0C0-16D1B5EE15C5}">
      <dgm:prSet/>
      <dgm:spPr/>
      <dgm:t>
        <a:bodyPr/>
        <a:lstStyle/>
        <a:p>
          <a:pPr>
            <a:lnSpc>
              <a:spcPct val="70000"/>
            </a:lnSpc>
          </a:pPr>
          <a:endParaRPr lang="th-TH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0A668D1C-024E-4CE3-9403-9BC10FBC63B2}" type="sibTrans" cxnId="{2250815F-F364-4997-A0C0-16D1B5EE15C5}">
      <dgm:prSet custT="1"/>
      <dgm:spPr/>
      <dgm:t>
        <a:bodyPr/>
        <a:lstStyle/>
        <a:p>
          <a:pPr>
            <a:lnSpc>
              <a:spcPct val="70000"/>
            </a:lnSpc>
          </a:pPr>
          <a:endParaRPr lang="th-TH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F16CF011-8D08-45F6-86BF-7E89F1CE74DF}">
      <dgm:prSet phldrT="[Text]" custT="1"/>
      <dgm:spPr/>
      <dgm:t>
        <a:bodyPr/>
        <a:lstStyle/>
        <a:p>
          <a:pPr>
            <a:lnSpc>
              <a:spcPct val="70000"/>
            </a:lnSpc>
          </a:pPr>
          <a:r>
            <a:rPr lang="th-TH" sz="2000" dirty="0">
              <a:latin typeface="TH SarabunPSK" panose="020B0500040200020003" pitchFamily="34" charset="-34"/>
              <a:cs typeface="TH SarabunPSK" panose="020B0500040200020003" pitchFamily="34" charset="-34"/>
            </a:rPr>
            <a:t>อ่าวท่าเลน</a:t>
          </a:r>
        </a:p>
      </dgm:t>
    </dgm:pt>
    <dgm:pt modelId="{94132E19-F944-464C-850E-C3006F36E69C}" type="parTrans" cxnId="{5487F99A-24B8-4681-A595-62FEF23C39AC}">
      <dgm:prSet/>
      <dgm:spPr/>
      <dgm:t>
        <a:bodyPr/>
        <a:lstStyle/>
        <a:p>
          <a:pPr>
            <a:lnSpc>
              <a:spcPct val="70000"/>
            </a:lnSpc>
          </a:pPr>
          <a:endParaRPr lang="th-TH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184522CF-747A-4C51-921C-F330CB7F4438}" type="sibTrans" cxnId="{5487F99A-24B8-4681-A595-62FEF23C39AC}">
      <dgm:prSet/>
      <dgm:spPr/>
      <dgm:t>
        <a:bodyPr/>
        <a:lstStyle/>
        <a:p>
          <a:pPr>
            <a:lnSpc>
              <a:spcPct val="70000"/>
            </a:lnSpc>
          </a:pPr>
          <a:endParaRPr lang="th-TH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F34C9CFE-E2A7-46D3-9ECB-1F76BE2B351E}" type="pres">
      <dgm:prSet presAssocID="{082D7EAA-6606-4D4C-A63F-F7D7B3B87FF5}" presName="Name0" presStyleCnt="0">
        <dgm:presLayoutVars>
          <dgm:dir/>
          <dgm:resizeHandles val="exact"/>
        </dgm:presLayoutVars>
      </dgm:prSet>
      <dgm:spPr/>
    </dgm:pt>
    <dgm:pt modelId="{11E1F620-951C-4B07-916F-34CD321696F7}" type="pres">
      <dgm:prSet presAssocID="{AD3CD89B-6415-49E6-A25F-7B614DCD846E}" presName="node" presStyleLbl="node1" presStyleIdx="0" presStyleCnt="3" custScaleX="109367">
        <dgm:presLayoutVars>
          <dgm:bulletEnabled val="1"/>
        </dgm:presLayoutVars>
      </dgm:prSet>
      <dgm:spPr/>
    </dgm:pt>
    <dgm:pt modelId="{BF7B93C5-5DF3-44D4-9505-5BB7C8291A4C}" type="pres">
      <dgm:prSet presAssocID="{21D61E1F-3B85-4922-8640-6DF8BC4A055E}" presName="sibTrans" presStyleLbl="sibTrans2D1" presStyleIdx="0" presStyleCnt="2"/>
      <dgm:spPr/>
    </dgm:pt>
    <dgm:pt modelId="{FD50547C-0D51-4980-93AD-DA3935C9F79B}" type="pres">
      <dgm:prSet presAssocID="{21D61E1F-3B85-4922-8640-6DF8BC4A055E}" presName="connectorText" presStyleLbl="sibTrans2D1" presStyleIdx="0" presStyleCnt="2"/>
      <dgm:spPr/>
    </dgm:pt>
    <dgm:pt modelId="{EA467729-6735-4DE5-ADF5-20848167A4F4}" type="pres">
      <dgm:prSet presAssocID="{87900104-3D37-443F-AD2A-68C22CEF0030}" presName="node" presStyleLbl="node1" presStyleIdx="1" presStyleCnt="3">
        <dgm:presLayoutVars>
          <dgm:bulletEnabled val="1"/>
        </dgm:presLayoutVars>
      </dgm:prSet>
      <dgm:spPr/>
    </dgm:pt>
    <dgm:pt modelId="{E0CCAE2B-A764-4366-AA41-2BD68DD60EE4}" type="pres">
      <dgm:prSet presAssocID="{0A668D1C-024E-4CE3-9403-9BC10FBC63B2}" presName="sibTrans" presStyleLbl="sibTrans2D1" presStyleIdx="1" presStyleCnt="2"/>
      <dgm:spPr/>
    </dgm:pt>
    <dgm:pt modelId="{98EC61BB-D26C-4BDB-90BA-721EAB47D715}" type="pres">
      <dgm:prSet presAssocID="{0A668D1C-024E-4CE3-9403-9BC10FBC63B2}" presName="connectorText" presStyleLbl="sibTrans2D1" presStyleIdx="1" presStyleCnt="2"/>
      <dgm:spPr/>
    </dgm:pt>
    <dgm:pt modelId="{7C1A60FB-9FD4-4BE8-8022-881AB2E8A7E4}" type="pres">
      <dgm:prSet presAssocID="{F16CF011-8D08-45F6-86BF-7E89F1CE74DF}" presName="node" presStyleLbl="node1" presStyleIdx="2" presStyleCnt="3">
        <dgm:presLayoutVars>
          <dgm:bulletEnabled val="1"/>
        </dgm:presLayoutVars>
      </dgm:prSet>
      <dgm:spPr/>
    </dgm:pt>
  </dgm:ptLst>
  <dgm:cxnLst>
    <dgm:cxn modelId="{AA014308-BAED-4B66-92A0-B3B13C8F8C2D}" type="presOf" srcId="{F16CF011-8D08-45F6-86BF-7E89F1CE74DF}" destId="{7C1A60FB-9FD4-4BE8-8022-881AB2E8A7E4}" srcOrd="0" destOrd="0" presId="urn:microsoft.com/office/officeart/2005/8/layout/process1"/>
    <dgm:cxn modelId="{CBBEBC37-F77F-403F-86C4-40B0DBD8511D}" type="presOf" srcId="{21D61E1F-3B85-4922-8640-6DF8BC4A055E}" destId="{FD50547C-0D51-4980-93AD-DA3935C9F79B}" srcOrd="1" destOrd="0" presId="urn:microsoft.com/office/officeart/2005/8/layout/process1"/>
    <dgm:cxn modelId="{2250815F-F364-4997-A0C0-16D1B5EE15C5}" srcId="{082D7EAA-6606-4D4C-A63F-F7D7B3B87FF5}" destId="{87900104-3D37-443F-AD2A-68C22CEF0030}" srcOrd="1" destOrd="0" parTransId="{807BABD2-B203-4AF5-8261-CB6966617F49}" sibTransId="{0A668D1C-024E-4CE3-9403-9BC10FBC63B2}"/>
    <dgm:cxn modelId="{44719344-54C7-4291-9C9E-4B1CAD1743FC}" srcId="{082D7EAA-6606-4D4C-A63F-F7D7B3B87FF5}" destId="{AD3CD89B-6415-49E6-A25F-7B614DCD846E}" srcOrd="0" destOrd="0" parTransId="{02796D93-A1EF-4DAB-81DC-5FF27ABE2436}" sibTransId="{21D61E1F-3B85-4922-8640-6DF8BC4A055E}"/>
    <dgm:cxn modelId="{AED6904E-F1AC-41DD-9D32-386AFDED7E7A}" type="presOf" srcId="{0A668D1C-024E-4CE3-9403-9BC10FBC63B2}" destId="{E0CCAE2B-A764-4366-AA41-2BD68DD60EE4}" srcOrd="0" destOrd="0" presId="urn:microsoft.com/office/officeart/2005/8/layout/process1"/>
    <dgm:cxn modelId="{BA7D0A83-5033-43A7-BE51-0F780F924DC7}" type="presOf" srcId="{0A668D1C-024E-4CE3-9403-9BC10FBC63B2}" destId="{98EC61BB-D26C-4BDB-90BA-721EAB47D715}" srcOrd="1" destOrd="0" presId="urn:microsoft.com/office/officeart/2005/8/layout/process1"/>
    <dgm:cxn modelId="{1B9A5D8E-2819-475E-8391-0BA9436446EC}" type="presOf" srcId="{082D7EAA-6606-4D4C-A63F-F7D7B3B87FF5}" destId="{F34C9CFE-E2A7-46D3-9ECB-1F76BE2B351E}" srcOrd="0" destOrd="0" presId="urn:microsoft.com/office/officeart/2005/8/layout/process1"/>
    <dgm:cxn modelId="{5487F99A-24B8-4681-A595-62FEF23C39AC}" srcId="{082D7EAA-6606-4D4C-A63F-F7D7B3B87FF5}" destId="{F16CF011-8D08-45F6-86BF-7E89F1CE74DF}" srcOrd="2" destOrd="0" parTransId="{94132E19-F944-464C-850E-C3006F36E69C}" sibTransId="{184522CF-747A-4C51-921C-F330CB7F4438}"/>
    <dgm:cxn modelId="{08660DC2-0944-40B2-ABCB-F7C123591405}" type="presOf" srcId="{AD3CD89B-6415-49E6-A25F-7B614DCD846E}" destId="{11E1F620-951C-4B07-916F-34CD321696F7}" srcOrd="0" destOrd="0" presId="urn:microsoft.com/office/officeart/2005/8/layout/process1"/>
    <dgm:cxn modelId="{3FA514D2-0533-4ADC-AC1C-22DDB4C371BD}" type="presOf" srcId="{87900104-3D37-443F-AD2A-68C22CEF0030}" destId="{EA467729-6735-4DE5-ADF5-20848167A4F4}" srcOrd="0" destOrd="0" presId="urn:microsoft.com/office/officeart/2005/8/layout/process1"/>
    <dgm:cxn modelId="{54072ADE-8F20-48AA-A713-C10CF7496DFC}" type="presOf" srcId="{21D61E1F-3B85-4922-8640-6DF8BC4A055E}" destId="{BF7B93C5-5DF3-44D4-9505-5BB7C8291A4C}" srcOrd="0" destOrd="0" presId="urn:microsoft.com/office/officeart/2005/8/layout/process1"/>
    <dgm:cxn modelId="{90FD909A-9741-4668-B30F-B08CC170498E}" type="presParOf" srcId="{F34C9CFE-E2A7-46D3-9ECB-1F76BE2B351E}" destId="{11E1F620-951C-4B07-916F-34CD321696F7}" srcOrd="0" destOrd="0" presId="urn:microsoft.com/office/officeart/2005/8/layout/process1"/>
    <dgm:cxn modelId="{9DF70480-0597-463C-B069-640A71F0CF59}" type="presParOf" srcId="{F34C9CFE-E2A7-46D3-9ECB-1F76BE2B351E}" destId="{BF7B93C5-5DF3-44D4-9505-5BB7C8291A4C}" srcOrd="1" destOrd="0" presId="urn:microsoft.com/office/officeart/2005/8/layout/process1"/>
    <dgm:cxn modelId="{380BD5EE-77CD-4D9D-9EC5-D574F6BE88D8}" type="presParOf" srcId="{BF7B93C5-5DF3-44D4-9505-5BB7C8291A4C}" destId="{FD50547C-0D51-4980-93AD-DA3935C9F79B}" srcOrd="0" destOrd="0" presId="urn:microsoft.com/office/officeart/2005/8/layout/process1"/>
    <dgm:cxn modelId="{37D3D38C-F3F3-45C5-A389-F88C4E7D5C6E}" type="presParOf" srcId="{F34C9CFE-E2A7-46D3-9ECB-1F76BE2B351E}" destId="{EA467729-6735-4DE5-ADF5-20848167A4F4}" srcOrd="2" destOrd="0" presId="urn:microsoft.com/office/officeart/2005/8/layout/process1"/>
    <dgm:cxn modelId="{6DE9023D-51CC-4417-9678-EEAC7604D89D}" type="presParOf" srcId="{F34C9CFE-E2A7-46D3-9ECB-1F76BE2B351E}" destId="{E0CCAE2B-A764-4366-AA41-2BD68DD60EE4}" srcOrd="3" destOrd="0" presId="urn:microsoft.com/office/officeart/2005/8/layout/process1"/>
    <dgm:cxn modelId="{B201153B-1082-4795-A270-65AF109CDF27}" type="presParOf" srcId="{E0CCAE2B-A764-4366-AA41-2BD68DD60EE4}" destId="{98EC61BB-D26C-4BDB-90BA-721EAB47D715}" srcOrd="0" destOrd="0" presId="urn:microsoft.com/office/officeart/2005/8/layout/process1"/>
    <dgm:cxn modelId="{E6D77CD3-EA14-4F18-9364-9609283A7C94}" type="presParOf" srcId="{F34C9CFE-E2A7-46D3-9ECB-1F76BE2B351E}" destId="{7C1A60FB-9FD4-4BE8-8022-881AB2E8A7E4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82D7EAA-6606-4D4C-A63F-F7D7B3B87FF5}" type="doc">
      <dgm:prSet loTypeId="urn:microsoft.com/office/officeart/2005/8/layout/process5" loCatId="process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th-TH"/>
        </a:p>
      </dgm:t>
    </dgm:pt>
    <dgm:pt modelId="{AD3CD89B-6415-49E6-A25F-7B614DCD846E}">
      <dgm:prSet phldrT="[Text]" custT="1"/>
      <dgm:spPr/>
      <dgm:t>
        <a:bodyPr/>
        <a:lstStyle/>
        <a:p>
          <a:r>
            <a:rPr lang="th-TH" sz="2000" dirty="0">
              <a:latin typeface="TH SarabunPSK" panose="020B0500040200020003" pitchFamily="34" charset="-34"/>
              <a:cs typeface="TH SarabunPSK" panose="020B0500040200020003" pitchFamily="34" charset="-34"/>
            </a:rPr>
            <a:t>รางน้ำขวาทาง</a:t>
          </a:r>
        </a:p>
      </dgm:t>
    </dgm:pt>
    <dgm:pt modelId="{02796D93-A1EF-4DAB-81DC-5FF27ABE2436}" type="parTrans" cxnId="{44719344-54C7-4291-9C9E-4B1CAD1743FC}">
      <dgm:prSet/>
      <dgm:spPr/>
      <dgm:t>
        <a:bodyPr/>
        <a:lstStyle/>
        <a:p>
          <a:endParaRPr lang="th-TH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21D61E1F-3B85-4922-8640-6DF8BC4A055E}" type="sibTrans" cxnId="{44719344-54C7-4291-9C9E-4B1CAD1743FC}">
      <dgm:prSet custT="1"/>
      <dgm:spPr/>
      <dgm:t>
        <a:bodyPr/>
        <a:lstStyle/>
        <a:p>
          <a:endParaRPr lang="th-TH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87900104-3D37-443F-AD2A-68C22CEF0030}">
      <dgm:prSet phldrT="[Text]" custT="1"/>
      <dgm:spPr/>
      <dgm:t>
        <a:bodyPr/>
        <a:lstStyle/>
        <a:p>
          <a:r>
            <a:rPr lang="th-TH" sz="2000" dirty="0">
              <a:latin typeface="TH SarabunPSK" panose="020B0500040200020003" pitchFamily="34" charset="-34"/>
              <a:cs typeface="TH SarabunPSK" panose="020B0500040200020003" pitchFamily="34" charset="-34"/>
            </a:rPr>
            <a:t>คลองเขากลม</a:t>
          </a:r>
        </a:p>
      </dgm:t>
    </dgm:pt>
    <dgm:pt modelId="{807BABD2-B203-4AF5-8261-CB6966617F49}" type="parTrans" cxnId="{2250815F-F364-4997-A0C0-16D1B5EE15C5}">
      <dgm:prSet/>
      <dgm:spPr/>
      <dgm:t>
        <a:bodyPr/>
        <a:lstStyle/>
        <a:p>
          <a:endParaRPr lang="th-TH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0A668D1C-024E-4CE3-9403-9BC10FBC63B2}" type="sibTrans" cxnId="{2250815F-F364-4997-A0C0-16D1B5EE15C5}">
      <dgm:prSet custT="1"/>
      <dgm:spPr/>
      <dgm:t>
        <a:bodyPr/>
        <a:lstStyle/>
        <a:p>
          <a:endParaRPr lang="th-TH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F16CF011-8D08-45F6-86BF-7E89F1CE74DF}">
      <dgm:prSet phldrT="[Text]" custT="1"/>
      <dgm:spPr/>
      <dgm:t>
        <a:bodyPr/>
        <a:lstStyle/>
        <a:p>
          <a:r>
            <a:rPr lang="th-TH" sz="2000" dirty="0">
              <a:latin typeface="TH SarabunPSK" panose="020B0500040200020003" pitchFamily="34" charset="-34"/>
              <a:cs typeface="TH SarabunPSK" panose="020B0500040200020003" pitchFamily="34" charset="-34"/>
            </a:rPr>
            <a:t>คลองสน</a:t>
          </a:r>
        </a:p>
      </dgm:t>
    </dgm:pt>
    <dgm:pt modelId="{94132E19-F944-464C-850E-C3006F36E69C}" type="parTrans" cxnId="{5487F99A-24B8-4681-A595-62FEF23C39AC}">
      <dgm:prSet/>
      <dgm:spPr/>
      <dgm:t>
        <a:bodyPr/>
        <a:lstStyle/>
        <a:p>
          <a:endParaRPr lang="th-TH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184522CF-747A-4C51-921C-F330CB7F4438}" type="sibTrans" cxnId="{5487F99A-24B8-4681-A595-62FEF23C39AC}">
      <dgm:prSet/>
      <dgm:spPr/>
      <dgm:t>
        <a:bodyPr/>
        <a:lstStyle/>
        <a:p>
          <a:endParaRPr lang="th-TH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2CAE8A0D-872B-4ACE-B47A-031A045807EA}">
      <dgm:prSet phldrT="[Text]" custT="1"/>
      <dgm:spPr/>
      <dgm:t>
        <a:bodyPr/>
        <a:lstStyle/>
        <a:p>
          <a:r>
            <a:rPr lang="th-TH" sz="2000" dirty="0">
              <a:latin typeface="TH SarabunPSK" panose="020B0500040200020003" pitchFamily="34" charset="-34"/>
              <a:cs typeface="TH SarabunPSK" panose="020B0500040200020003" pitchFamily="34" charset="-34"/>
            </a:rPr>
            <a:t>อ่าวนาง</a:t>
          </a:r>
        </a:p>
      </dgm:t>
    </dgm:pt>
    <dgm:pt modelId="{E759E6A3-260A-479A-A766-832383C6E0F5}" type="parTrans" cxnId="{5FB8E93A-075F-459B-BC2A-59DCBC15C865}">
      <dgm:prSet/>
      <dgm:spPr/>
      <dgm:t>
        <a:bodyPr/>
        <a:lstStyle/>
        <a:p>
          <a:endParaRPr lang="th-TH"/>
        </a:p>
      </dgm:t>
    </dgm:pt>
    <dgm:pt modelId="{DEC1E8FC-C733-4BAD-826F-1EE0249A7793}" type="sibTrans" cxnId="{5FB8E93A-075F-459B-BC2A-59DCBC15C865}">
      <dgm:prSet/>
      <dgm:spPr/>
      <dgm:t>
        <a:bodyPr/>
        <a:lstStyle/>
        <a:p>
          <a:endParaRPr lang="th-TH"/>
        </a:p>
      </dgm:t>
    </dgm:pt>
    <dgm:pt modelId="{059A04FA-12F2-4B17-9FDE-42B1F4FAC64F}" type="pres">
      <dgm:prSet presAssocID="{082D7EAA-6606-4D4C-A63F-F7D7B3B87FF5}" presName="diagram" presStyleCnt="0">
        <dgm:presLayoutVars>
          <dgm:dir/>
          <dgm:resizeHandles val="exact"/>
        </dgm:presLayoutVars>
      </dgm:prSet>
      <dgm:spPr/>
    </dgm:pt>
    <dgm:pt modelId="{7E100663-4D27-48F5-820F-ED5E55BA96A7}" type="pres">
      <dgm:prSet presAssocID="{AD3CD89B-6415-49E6-A25F-7B614DCD846E}" presName="node" presStyleLbl="node1" presStyleIdx="0" presStyleCnt="4" custScaleX="133761">
        <dgm:presLayoutVars>
          <dgm:bulletEnabled val="1"/>
        </dgm:presLayoutVars>
      </dgm:prSet>
      <dgm:spPr/>
    </dgm:pt>
    <dgm:pt modelId="{DF08C7AF-8BBE-49C8-A1BA-0D64152EB877}" type="pres">
      <dgm:prSet presAssocID="{21D61E1F-3B85-4922-8640-6DF8BC4A055E}" presName="sibTrans" presStyleLbl="sibTrans2D1" presStyleIdx="0" presStyleCnt="3"/>
      <dgm:spPr/>
    </dgm:pt>
    <dgm:pt modelId="{716C22D3-72D3-4829-96E6-FA4C56B14859}" type="pres">
      <dgm:prSet presAssocID="{21D61E1F-3B85-4922-8640-6DF8BC4A055E}" presName="connectorText" presStyleLbl="sibTrans2D1" presStyleIdx="0" presStyleCnt="3"/>
      <dgm:spPr/>
    </dgm:pt>
    <dgm:pt modelId="{B968D1EF-B76C-49A4-BACF-772590EA6F37}" type="pres">
      <dgm:prSet presAssocID="{87900104-3D37-443F-AD2A-68C22CEF0030}" presName="node" presStyleLbl="node1" presStyleIdx="1" presStyleCnt="4" custScaleX="125758">
        <dgm:presLayoutVars>
          <dgm:bulletEnabled val="1"/>
        </dgm:presLayoutVars>
      </dgm:prSet>
      <dgm:spPr/>
    </dgm:pt>
    <dgm:pt modelId="{CF26594A-B0B5-4DED-88F4-68D71A5966FC}" type="pres">
      <dgm:prSet presAssocID="{0A668D1C-024E-4CE3-9403-9BC10FBC63B2}" presName="sibTrans" presStyleLbl="sibTrans2D1" presStyleIdx="1" presStyleCnt="3"/>
      <dgm:spPr/>
    </dgm:pt>
    <dgm:pt modelId="{784BA5B7-B90B-4D67-86C7-BC44957E9882}" type="pres">
      <dgm:prSet presAssocID="{0A668D1C-024E-4CE3-9403-9BC10FBC63B2}" presName="connectorText" presStyleLbl="sibTrans2D1" presStyleIdx="1" presStyleCnt="3"/>
      <dgm:spPr/>
    </dgm:pt>
    <dgm:pt modelId="{799E18BB-24DE-4B9F-8C23-E2AEC895ABE3}" type="pres">
      <dgm:prSet presAssocID="{F16CF011-8D08-45F6-86BF-7E89F1CE74DF}" presName="node" presStyleLbl="node1" presStyleIdx="2" presStyleCnt="4" custScaleX="127182">
        <dgm:presLayoutVars>
          <dgm:bulletEnabled val="1"/>
        </dgm:presLayoutVars>
      </dgm:prSet>
      <dgm:spPr/>
    </dgm:pt>
    <dgm:pt modelId="{CFEBE60C-CE8C-4374-A98E-D6C23EC2546C}" type="pres">
      <dgm:prSet presAssocID="{184522CF-747A-4C51-921C-F330CB7F4438}" presName="sibTrans" presStyleLbl="sibTrans2D1" presStyleIdx="2" presStyleCnt="3"/>
      <dgm:spPr/>
    </dgm:pt>
    <dgm:pt modelId="{AB5E5FAB-6269-4D7B-AD6A-3F17EDF44D5E}" type="pres">
      <dgm:prSet presAssocID="{184522CF-747A-4C51-921C-F330CB7F4438}" presName="connectorText" presStyleLbl="sibTrans2D1" presStyleIdx="2" presStyleCnt="3"/>
      <dgm:spPr/>
    </dgm:pt>
    <dgm:pt modelId="{E54128D6-1671-4CEA-8CF1-66E1777C2B06}" type="pres">
      <dgm:prSet presAssocID="{2CAE8A0D-872B-4ACE-B47A-031A045807EA}" presName="node" presStyleLbl="node1" presStyleIdx="3" presStyleCnt="4" custScaleX="124703">
        <dgm:presLayoutVars>
          <dgm:bulletEnabled val="1"/>
        </dgm:presLayoutVars>
      </dgm:prSet>
      <dgm:spPr/>
    </dgm:pt>
  </dgm:ptLst>
  <dgm:cxnLst>
    <dgm:cxn modelId="{B317C80E-B7B9-4320-A49F-193563B2B9DC}" type="presOf" srcId="{2CAE8A0D-872B-4ACE-B47A-031A045807EA}" destId="{E54128D6-1671-4CEA-8CF1-66E1777C2B06}" srcOrd="0" destOrd="0" presId="urn:microsoft.com/office/officeart/2005/8/layout/process5"/>
    <dgm:cxn modelId="{301EC71B-3179-465A-8FC3-F2036FCFE2CE}" type="presOf" srcId="{21D61E1F-3B85-4922-8640-6DF8BC4A055E}" destId="{DF08C7AF-8BBE-49C8-A1BA-0D64152EB877}" srcOrd="0" destOrd="0" presId="urn:microsoft.com/office/officeart/2005/8/layout/process5"/>
    <dgm:cxn modelId="{EAEA702C-9040-4D05-9462-34D562099051}" type="presOf" srcId="{184522CF-747A-4C51-921C-F330CB7F4438}" destId="{CFEBE60C-CE8C-4374-A98E-D6C23EC2546C}" srcOrd="0" destOrd="0" presId="urn:microsoft.com/office/officeart/2005/8/layout/process5"/>
    <dgm:cxn modelId="{5FB8E93A-075F-459B-BC2A-59DCBC15C865}" srcId="{082D7EAA-6606-4D4C-A63F-F7D7B3B87FF5}" destId="{2CAE8A0D-872B-4ACE-B47A-031A045807EA}" srcOrd="3" destOrd="0" parTransId="{E759E6A3-260A-479A-A766-832383C6E0F5}" sibTransId="{DEC1E8FC-C733-4BAD-826F-1EE0249A7793}"/>
    <dgm:cxn modelId="{2250815F-F364-4997-A0C0-16D1B5EE15C5}" srcId="{082D7EAA-6606-4D4C-A63F-F7D7B3B87FF5}" destId="{87900104-3D37-443F-AD2A-68C22CEF0030}" srcOrd="1" destOrd="0" parTransId="{807BABD2-B203-4AF5-8261-CB6966617F49}" sibTransId="{0A668D1C-024E-4CE3-9403-9BC10FBC63B2}"/>
    <dgm:cxn modelId="{C0549060-191B-4DC7-834E-4064B3BAF4D7}" type="presOf" srcId="{082D7EAA-6606-4D4C-A63F-F7D7B3B87FF5}" destId="{059A04FA-12F2-4B17-9FDE-42B1F4FAC64F}" srcOrd="0" destOrd="0" presId="urn:microsoft.com/office/officeart/2005/8/layout/process5"/>
    <dgm:cxn modelId="{44719344-54C7-4291-9C9E-4B1CAD1743FC}" srcId="{082D7EAA-6606-4D4C-A63F-F7D7B3B87FF5}" destId="{AD3CD89B-6415-49E6-A25F-7B614DCD846E}" srcOrd="0" destOrd="0" parTransId="{02796D93-A1EF-4DAB-81DC-5FF27ABE2436}" sibTransId="{21D61E1F-3B85-4922-8640-6DF8BC4A055E}"/>
    <dgm:cxn modelId="{5E514A8A-B9F3-42BC-85AE-5B6F5A6635DC}" type="presOf" srcId="{AD3CD89B-6415-49E6-A25F-7B614DCD846E}" destId="{7E100663-4D27-48F5-820F-ED5E55BA96A7}" srcOrd="0" destOrd="0" presId="urn:microsoft.com/office/officeart/2005/8/layout/process5"/>
    <dgm:cxn modelId="{8CE3E88C-155F-4C17-B4F0-09948C72D186}" type="presOf" srcId="{F16CF011-8D08-45F6-86BF-7E89F1CE74DF}" destId="{799E18BB-24DE-4B9F-8C23-E2AEC895ABE3}" srcOrd="0" destOrd="0" presId="urn:microsoft.com/office/officeart/2005/8/layout/process5"/>
    <dgm:cxn modelId="{5487F99A-24B8-4681-A595-62FEF23C39AC}" srcId="{082D7EAA-6606-4D4C-A63F-F7D7B3B87FF5}" destId="{F16CF011-8D08-45F6-86BF-7E89F1CE74DF}" srcOrd="2" destOrd="0" parTransId="{94132E19-F944-464C-850E-C3006F36E69C}" sibTransId="{184522CF-747A-4C51-921C-F330CB7F4438}"/>
    <dgm:cxn modelId="{F92789B2-F128-4B96-BEA2-29224B648FF9}" type="presOf" srcId="{184522CF-747A-4C51-921C-F330CB7F4438}" destId="{AB5E5FAB-6269-4D7B-AD6A-3F17EDF44D5E}" srcOrd="1" destOrd="0" presId="urn:microsoft.com/office/officeart/2005/8/layout/process5"/>
    <dgm:cxn modelId="{B7594BC5-7217-46D2-B01E-42C649E30CE9}" type="presOf" srcId="{0A668D1C-024E-4CE3-9403-9BC10FBC63B2}" destId="{784BA5B7-B90B-4D67-86C7-BC44957E9882}" srcOrd="1" destOrd="0" presId="urn:microsoft.com/office/officeart/2005/8/layout/process5"/>
    <dgm:cxn modelId="{C6F9CEDC-773E-4154-80A9-C3BA2DB75E6C}" type="presOf" srcId="{87900104-3D37-443F-AD2A-68C22CEF0030}" destId="{B968D1EF-B76C-49A4-BACF-772590EA6F37}" srcOrd="0" destOrd="0" presId="urn:microsoft.com/office/officeart/2005/8/layout/process5"/>
    <dgm:cxn modelId="{432345E1-1108-4299-AC1B-D3ECD24CC0DC}" type="presOf" srcId="{21D61E1F-3B85-4922-8640-6DF8BC4A055E}" destId="{716C22D3-72D3-4829-96E6-FA4C56B14859}" srcOrd="1" destOrd="0" presId="urn:microsoft.com/office/officeart/2005/8/layout/process5"/>
    <dgm:cxn modelId="{4A6B71E5-045B-4400-8525-58D614E9CFA1}" type="presOf" srcId="{0A668D1C-024E-4CE3-9403-9BC10FBC63B2}" destId="{CF26594A-B0B5-4DED-88F4-68D71A5966FC}" srcOrd="0" destOrd="0" presId="urn:microsoft.com/office/officeart/2005/8/layout/process5"/>
    <dgm:cxn modelId="{3477E4BE-BFEA-447E-99D6-E35CD92435C4}" type="presParOf" srcId="{059A04FA-12F2-4B17-9FDE-42B1F4FAC64F}" destId="{7E100663-4D27-48F5-820F-ED5E55BA96A7}" srcOrd="0" destOrd="0" presId="urn:microsoft.com/office/officeart/2005/8/layout/process5"/>
    <dgm:cxn modelId="{4AC95301-7086-4453-A871-65E996E0A550}" type="presParOf" srcId="{059A04FA-12F2-4B17-9FDE-42B1F4FAC64F}" destId="{DF08C7AF-8BBE-49C8-A1BA-0D64152EB877}" srcOrd="1" destOrd="0" presId="urn:microsoft.com/office/officeart/2005/8/layout/process5"/>
    <dgm:cxn modelId="{A149C2A1-C267-41FA-B623-362A3705D0AB}" type="presParOf" srcId="{DF08C7AF-8BBE-49C8-A1BA-0D64152EB877}" destId="{716C22D3-72D3-4829-96E6-FA4C56B14859}" srcOrd="0" destOrd="0" presId="urn:microsoft.com/office/officeart/2005/8/layout/process5"/>
    <dgm:cxn modelId="{068FDE20-FAD0-48AC-83F3-0C7AFE38A8EC}" type="presParOf" srcId="{059A04FA-12F2-4B17-9FDE-42B1F4FAC64F}" destId="{B968D1EF-B76C-49A4-BACF-772590EA6F37}" srcOrd="2" destOrd="0" presId="urn:microsoft.com/office/officeart/2005/8/layout/process5"/>
    <dgm:cxn modelId="{56F1FDAE-0E12-47D0-917C-396FBAA69EB5}" type="presParOf" srcId="{059A04FA-12F2-4B17-9FDE-42B1F4FAC64F}" destId="{CF26594A-B0B5-4DED-88F4-68D71A5966FC}" srcOrd="3" destOrd="0" presId="urn:microsoft.com/office/officeart/2005/8/layout/process5"/>
    <dgm:cxn modelId="{0FACDB21-528A-4ABC-A8CD-C4FCBF02D387}" type="presParOf" srcId="{CF26594A-B0B5-4DED-88F4-68D71A5966FC}" destId="{784BA5B7-B90B-4D67-86C7-BC44957E9882}" srcOrd="0" destOrd="0" presId="urn:microsoft.com/office/officeart/2005/8/layout/process5"/>
    <dgm:cxn modelId="{50D38A6B-B293-43B8-8F74-0CDD85369182}" type="presParOf" srcId="{059A04FA-12F2-4B17-9FDE-42B1F4FAC64F}" destId="{799E18BB-24DE-4B9F-8C23-E2AEC895ABE3}" srcOrd="4" destOrd="0" presId="urn:microsoft.com/office/officeart/2005/8/layout/process5"/>
    <dgm:cxn modelId="{04FF9E61-8BFB-4A22-971D-97F4ABE65BA6}" type="presParOf" srcId="{059A04FA-12F2-4B17-9FDE-42B1F4FAC64F}" destId="{CFEBE60C-CE8C-4374-A98E-D6C23EC2546C}" srcOrd="5" destOrd="0" presId="urn:microsoft.com/office/officeart/2005/8/layout/process5"/>
    <dgm:cxn modelId="{8C7FC97B-64DF-4BA5-AD8B-F2D01D307B41}" type="presParOf" srcId="{CFEBE60C-CE8C-4374-A98E-D6C23EC2546C}" destId="{AB5E5FAB-6269-4D7B-AD6A-3F17EDF44D5E}" srcOrd="0" destOrd="0" presId="urn:microsoft.com/office/officeart/2005/8/layout/process5"/>
    <dgm:cxn modelId="{84984B70-B6E6-4ACF-ACD6-BB1DC0ACA591}" type="presParOf" srcId="{059A04FA-12F2-4B17-9FDE-42B1F4FAC64F}" destId="{E54128D6-1671-4CEA-8CF1-66E1777C2B06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3D145E6-C382-4B23-B493-FC7C672AB691}" type="doc">
      <dgm:prSet loTypeId="urn:microsoft.com/office/officeart/2005/8/layout/char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58F9B32-A0A0-44FD-9E1B-7126C5599630}">
      <dgm:prSet phldrT="[Text]" custT="1"/>
      <dgm:spPr>
        <a:solidFill>
          <a:schemeClr val="accent1">
            <a:shade val="50000"/>
            <a:hueOff val="0"/>
            <a:satOff val="0"/>
            <a:lumOff val="0"/>
          </a:schemeClr>
        </a:solidFill>
      </dgm:spPr>
      <dgm:t>
        <a:bodyPr lIns="0" rIns="0"/>
        <a:lstStyle/>
        <a:p>
          <a:r>
            <a:rPr lang="th-TH" sz="900" b="1" dirty="0">
              <a:latin typeface="TH SarabunPSK" panose="020B0500040200020003" pitchFamily="34" charset="-34"/>
              <a:cs typeface="TH SarabunPSK" panose="020B0500040200020003" pitchFamily="34" charset="-34"/>
            </a:rPr>
            <a:t>พื้นที่รับน้ำย่อย</a:t>
          </a:r>
          <a:endParaRPr lang="en-US" sz="900" b="1" dirty="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59DEB8DB-FCE8-4473-8174-2E8937E0F433}" type="parTrans" cxnId="{81F8E7D8-1E23-4541-92A1-3956B982E36A}">
      <dgm:prSet/>
      <dgm:spPr/>
      <dgm:t>
        <a:bodyPr/>
        <a:lstStyle/>
        <a:p>
          <a:endParaRPr lang="en-US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D01A17E8-37F3-468A-AD2E-6DD4D9CDB277}" type="sibTrans" cxnId="{81F8E7D8-1E23-4541-92A1-3956B982E36A}">
      <dgm:prSet/>
      <dgm:spPr/>
      <dgm:t>
        <a:bodyPr/>
        <a:lstStyle/>
        <a:p>
          <a:endParaRPr lang="en-US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D2809BAD-2467-45AC-A7AE-A6CD9278135F}">
      <dgm:prSet phldrT="[Text]" custT="1"/>
      <dgm:spPr/>
      <dgm:t>
        <a:bodyPr/>
        <a:lstStyle/>
        <a:p>
          <a:pPr>
            <a:spcAft>
              <a:spcPts val="0"/>
            </a:spcAft>
          </a:pPr>
          <a:r>
            <a:rPr lang="th-TH" sz="900" b="1" dirty="0"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พื้นที่รับน้ำ</a:t>
          </a:r>
        </a:p>
        <a:p>
          <a:pPr>
            <a:spcAft>
              <a:spcPct val="35000"/>
            </a:spcAft>
          </a:pPr>
          <a:r>
            <a:rPr lang="th-TH" sz="900" b="1" dirty="0"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(ตร.กม.)</a:t>
          </a:r>
          <a:endParaRPr lang="en-US" sz="900" b="1" dirty="0">
            <a:effectLst/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9FBF0412-7576-49C6-9E96-A806435D275E}" type="parTrans" cxnId="{840F70C1-38F4-485E-BF0A-CFF4A1BB8527}">
      <dgm:prSet/>
      <dgm:spPr/>
      <dgm:t>
        <a:bodyPr/>
        <a:lstStyle/>
        <a:p>
          <a:endParaRPr lang="en-US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4B8953EB-BA42-4056-A1B0-E50F15F8FA7A}" type="sibTrans" cxnId="{840F70C1-38F4-485E-BF0A-CFF4A1BB8527}">
      <dgm:prSet/>
      <dgm:spPr/>
      <dgm:t>
        <a:bodyPr/>
        <a:lstStyle/>
        <a:p>
          <a:endParaRPr lang="en-US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7097FB49-DDCE-43AF-BD8D-7FD50C239EF0}">
      <dgm:prSet phldrT="[Text]" custT="1"/>
      <dgm:spPr/>
      <dgm:t>
        <a:bodyPr lIns="0" rIns="0"/>
        <a:lstStyle/>
        <a:p>
          <a:r>
            <a:rPr lang="th-TH" sz="1000" b="1" dirty="0">
              <a:latin typeface="TH SarabunPSK" panose="020B0500040200020003" pitchFamily="34" charset="-34"/>
              <a:cs typeface="TH SarabunPSK" panose="020B0500040200020003" pitchFamily="34" charset="-34"/>
            </a:rPr>
            <a:t>อัตราการไหล</a:t>
          </a:r>
          <a:endParaRPr lang="en-US" sz="10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2EDA5741-6BF8-44B9-A537-F834ED2BFDDA}" type="parTrans" cxnId="{1B92A9DF-D26E-4F56-882B-A6B5508A78EF}">
      <dgm:prSet/>
      <dgm:spPr/>
      <dgm:t>
        <a:bodyPr/>
        <a:lstStyle/>
        <a:p>
          <a:endParaRPr lang="en-US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C7CEA3B5-D28A-4C54-90DE-EC856E0360C1}" type="sibTrans" cxnId="{1B92A9DF-D26E-4F56-882B-A6B5508A78EF}">
      <dgm:prSet/>
      <dgm:spPr/>
      <dgm:t>
        <a:bodyPr/>
        <a:lstStyle/>
        <a:p>
          <a:endParaRPr lang="en-US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FB6C8313-8EA1-49E4-A3EF-111A0418AEBD}" type="pres">
      <dgm:prSet presAssocID="{C3D145E6-C382-4B23-B493-FC7C672AB691}" presName="compositeShape" presStyleCnt="0">
        <dgm:presLayoutVars>
          <dgm:chMax val="7"/>
          <dgm:dir/>
          <dgm:resizeHandles val="exact"/>
        </dgm:presLayoutVars>
      </dgm:prSet>
      <dgm:spPr/>
    </dgm:pt>
    <dgm:pt modelId="{9A2AB489-7415-4680-9B61-35AFDD77B47E}" type="pres">
      <dgm:prSet presAssocID="{C3D145E6-C382-4B23-B493-FC7C672AB691}" presName="wedge1" presStyleLbl="node1" presStyleIdx="0" presStyleCnt="3" custScaleX="105051"/>
      <dgm:spPr/>
    </dgm:pt>
    <dgm:pt modelId="{363202BC-ABE7-4FC7-A3A3-EBF405A53E70}" type="pres">
      <dgm:prSet presAssocID="{C3D145E6-C382-4B23-B493-FC7C672AB691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ED2227EC-6C32-4B69-A5FE-85D9FD8BD702}" type="pres">
      <dgm:prSet presAssocID="{C3D145E6-C382-4B23-B493-FC7C672AB691}" presName="wedge2" presStyleLbl="node1" presStyleIdx="1" presStyleCnt="3"/>
      <dgm:spPr/>
    </dgm:pt>
    <dgm:pt modelId="{0DFACB35-B947-409D-83AB-F7752CDA5E3F}" type="pres">
      <dgm:prSet presAssocID="{C3D145E6-C382-4B23-B493-FC7C672AB691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1DDE00C8-D27D-4829-8585-961832F8DEBD}" type="pres">
      <dgm:prSet presAssocID="{C3D145E6-C382-4B23-B493-FC7C672AB691}" presName="wedge3" presStyleLbl="node1" presStyleIdx="2" presStyleCnt="3"/>
      <dgm:spPr/>
    </dgm:pt>
    <dgm:pt modelId="{9F9A5D04-0C93-472C-B2CB-D637BAABC17B}" type="pres">
      <dgm:prSet presAssocID="{C3D145E6-C382-4B23-B493-FC7C672AB691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AB4EB409-5D6B-430C-9064-230D1568E09C}" type="presOf" srcId="{258F9B32-A0A0-44FD-9E1B-7126C5599630}" destId="{9A2AB489-7415-4680-9B61-35AFDD77B47E}" srcOrd="0" destOrd="0" presId="urn:microsoft.com/office/officeart/2005/8/layout/chart3"/>
    <dgm:cxn modelId="{37566F1D-8DCE-4D85-87C1-6D17450ED931}" type="presOf" srcId="{D2809BAD-2467-45AC-A7AE-A6CD9278135F}" destId="{ED2227EC-6C32-4B69-A5FE-85D9FD8BD702}" srcOrd="0" destOrd="0" presId="urn:microsoft.com/office/officeart/2005/8/layout/chart3"/>
    <dgm:cxn modelId="{687A3D65-4F4E-4BFA-902C-71A7C9C46807}" type="presOf" srcId="{C3D145E6-C382-4B23-B493-FC7C672AB691}" destId="{FB6C8313-8EA1-49E4-A3EF-111A0418AEBD}" srcOrd="0" destOrd="0" presId="urn:microsoft.com/office/officeart/2005/8/layout/chart3"/>
    <dgm:cxn modelId="{2EC6016F-3947-4353-97F0-C4424B6B917A}" type="presOf" srcId="{7097FB49-DDCE-43AF-BD8D-7FD50C239EF0}" destId="{9F9A5D04-0C93-472C-B2CB-D637BAABC17B}" srcOrd="1" destOrd="0" presId="urn:microsoft.com/office/officeart/2005/8/layout/chart3"/>
    <dgm:cxn modelId="{62A5E473-C7A1-464D-AEAE-68DBFD17B162}" type="presOf" srcId="{7097FB49-DDCE-43AF-BD8D-7FD50C239EF0}" destId="{1DDE00C8-D27D-4829-8585-961832F8DEBD}" srcOrd="0" destOrd="0" presId="urn:microsoft.com/office/officeart/2005/8/layout/chart3"/>
    <dgm:cxn modelId="{840F70C1-38F4-485E-BF0A-CFF4A1BB8527}" srcId="{C3D145E6-C382-4B23-B493-FC7C672AB691}" destId="{D2809BAD-2467-45AC-A7AE-A6CD9278135F}" srcOrd="1" destOrd="0" parTransId="{9FBF0412-7576-49C6-9E96-A806435D275E}" sibTransId="{4B8953EB-BA42-4056-A1B0-E50F15F8FA7A}"/>
    <dgm:cxn modelId="{81F8E7D8-1E23-4541-92A1-3956B982E36A}" srcId="{C3D145E6-C382-4B23-B493-FC7C672AB691}" destId="{258F9B32-A0A0-44FD-9E1B-7126C5599630}" srcOrd="0" destOrd="0" parTransId="{59DEB8DB-FCE8-4473-8174-2E8937E0F433}" sibTransId="{D01A17E8-37F3-468A-AD2E-6DD4D9CDB277}"/>
    <dgm:cxn modelId="{1B92A9DF-D26E-4F56-882B-A6B5508A78EF}" srcId="{C3D145E6-C382-4B23-B493-FC7C672AB691}" destId="{7097FB49-DDCE-43AF-BD8D-7FD50C239EF0}" srcOrd="2" destOrd="0" parTransId="{2EDA5741-6BF8-44B9-A537-F834ED2BFDDA}" sibTransId="{C7CEA3B5-D28A-4C54-90DE-EC856E0360C1}"/>
    <dgm:cxn modelId="{A93CA7F9-FD47-4F5C-BEEF-3107DBDFC179}" type="presOf" srcId="{258F9B32-A0A0-44FD-9E1B-7126C5599630}" destId="{363202BC-ABE7-4FC7-A3A3-EBF405A53E70}" srcOrd="1" destOrd="0" presId="urn:microsoft.com/office/officeart/2005/8/layout/chart3"/>
    <dgm:cxn modelId="{6B6028FD-0319-42BC-9C7F-E2937F613AAA}" type="presOf" srcId="{D2809BAD-2467-45AC-A7AE-A6CD9278135F}" destId="{0DFACB35-B947-409D-83AB-F7752CDA5E3F}" srcOrd="1" destOrd="0" presId="urn:microsoft.com/office/officeart/2005/8/layout/chart3"/>
    <dgm:cxn modelId="{5E228C55-7450-4849-BBE9-34C840DACBE2}" type="presParOf" srcId="{FB6C8313-8EA1-49E4-A3EF-111A0418AEBD}" destId="{9A2AB489-7415-4680-9B61-35AFDD77B47E}" srcOrd="0" destOrd="0" presId="urn:microsoft.com/office/officeart/2005/8/layout/chart3"/>
    <dgm:cxn modelId="{92803FBF-E9BE-4125-8176-54EC81FF3015}" type="presParOf" srcId="{FB6C8313-8EA1-49E4-A3EF-111A0418AEBD}" destId="{363202BC-ABE7-4FC7-A3A3-EBF405A53E70}" srcOrd="1" destOrd="0" presId="urn:microsoft.com/office/officeart/2005/8/layout/chart3"/>
    <dgm:cxn modelId="{F9877E76-910B-4D1E-B07B-6C4E5CFB3A6E}" type="presParOf" srcId="{FB6C8313-8EA1-49E4-A3EF-111A0418AEBD}" destId="{ED2227EC-6C32-4B69-A5FE-85D9FD8BD702}" srcOrd="2" destOrd="0" presId="urn:microsoft.com/office/officeart/2005/8/layout/chart3"/>
    <dgm:cxn modelId="{6D4AE49B-5570-451E-BD61-061F375360CB}" type="presParOf" srcId="{FB6C8313-8EA1-49E4-A3EF-111A0418AEBD}" destId="{0DFACB35-B947-409D-83AB-F7752CDA5E3F}" srcOrd="3" destOrd="0" presId="urn:microsoft.com/office/officeart/2005/8/layout/chart3"/>
    <dgm:cxn modelId="{B31810E3-7895-4124-B830-6C296F0563A1}" type="presParOf" srcId="{FB6C8313-8EA1-49E4-A3EF-111A0418AEBD}" destId="{1DDE00C8-D27D-4829-8585-961832F8DEBD}" srcOrd="4" destOrd="0" presId="urn:microsoft.com/office/officeart/2005/8/layout/chart3"/>
    <dgm:cxn modelId="{D38BC2A3-EB56-4976-AE58-9676B22723BD}" type="presParOf" srcId="{FB6C8313-8EA1-49E4-A3EF-111A0418AEBD}" destId="{9F9A5D04-0C93-472C-B2CB-D637BAABC17B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3D145E6-C382-4B23-B493-FC7C672AB691}" type="doc">
      <dgm:prSet loTypeId="urn:microsoft.com/office/officeart/2005/8/layout/char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58F9B32-A0A0-44FD-9E1B-7126C5599630}">
      <dgm:prSet phldrT="[Text]" custT="1"/>
      <dgm:spPr>
        <a:solidFill>
          <a:schemeClr val="accent1">
            <a:shade val="50000"/>
            <a:hueOff val="0"/>
            <a:satOff val="0"/>
            <a:lumOff val="0"/>
          </a:schemeClr>
        </a:solidFill>
      </dgm:spPr>
      <dgm:t>
        <a:bodyPr lIns="0" rIns="0"/>
        <a:lstStyle/>
        <a:p>
          <a:r>
            <a:rPr lang="en-US" sz="1800" b="1" dirty="0">
              <a:latin typeface="TH SarabunPSK" panose="020B0500040200020003" pitchFamily="34" charset="-34"/>
              <a:cs typeface="TH SarabunPSK" panose="020B0500040200020003" pitchFamily="34" charset="-34"/>
            </a:rPr>
            <a:t>A3</a:t>
          </a:r>
        </a:p>
      </dgm:t>
    </dgm:pt>
    <dgm:pt modelId="{59DEB8DB-FCE8-4473-8174-2E8937E0F433}" type="parTrans" cxnId="{81F8E7D8-1E23-4541-92A1-3956B982E36A}">
      <dgm:prSet/>
      <dgm:spPr/>
      <dgm:t>
        <a:bodyPr/>
        <a:lstStyle/>
        <a:p>
          <a:endParaRPr lang="en-US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D01A17E8-37F3-468A-AD2E-6DD4D9CDB277}" type="sibTrans" cxnId="{81F8E7D8-1E23-4541-92A1-3956B982E36A}">
      <dgm:prSet/>
      <dgm:spPr/>
      <dgm:t>
        <a:bodyPr/>
        <a:lstStyle/>
        <a:p>
          <a:endParaRPr lang="en-US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D2809BAD-2467-45AC-A7AE-A6CD9278135F}">
      <dgm:prSet phldrT="[Text]" custT="1"/>
      <dgm:spPr/>
      <dgm:t>
        <a:bodyPr/>
        <a:lstStyle/>
        <a:p>
          <a:r>
            <a:rPr lang="en-US" sz="1000" b="1" dirty="0"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0.6897</a:t>
          </a:r>
          <a:r>
            <a:rPr lang="th-TH" sz="1000" b="1" dirty="0"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ตร.กม.</a:t>
          </a:r>
          <a:endParaRPr lang="en-US" sz="1000" b="1" dirty="0">
            <a:effectLst/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9FBF0412-7576-49C6-9E96-A806435D275E}" type="parTrans" cxnId="{840F70C1-38F4-485E-BF0A-CFF4A1BB8527}">
      <dgm:prSet/>
      <dgm:spPr/>
      <dgm:t>
        <a:bodyPr/>
        <a:lstStyle/>
        <a:p>
          <a:endParaRPr lang="en-US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4B8953EB-BA42-4056-A1B0-E50F15F8FA7A}" type="sibTrans" cxnId="{840F70C1-38F4-485E-BF0A-CFF4A1BB8527}">
      <dgm:prSet/>
      <dgm:spPr/>
      <dgm:t>
        <a:bodyPr/>
        <a:lstStyle/>
        <a:p>
          <a:endParaRPr lang="en-US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7097FB49-DDCE-43AF-BD8D-7FD50C239EF0}">
      <dgm:prSet phldrT="[Text]" custT="1"/>
      <dgm:spPr/>
      <dgm:t>
        <a:bodyPr lIns="0" rIns="0"/>
        <a:lstStyle/>
        <a:p>
          <a:r>
            <a:rPr lang="th-TH" sz="900" b="1" dirty="0">
              <a:latin typeface="TH SarabunPSK" panose="020B0500040200020003" pitchFamily="34" charset="-34"/>
              <a:cs typeface="TH SarabunPSK" panose="020B0500040200020003" pitchFamily="34" charset="-34"/>
            </a:rPr>
            <a:t>21.98</a:t>
          </a:r>
          <a:r>
            <a:rPr lang="en-US" sz="1000" b="1" dirty="0">
              <a:latin typeface="TH SarabunPSK" panose="020B0500040200020003" pitchFamily="34" charset="-34"/>
              <a:cs typeface="TH SarabunPSK" panose="020B0500040200020003" pitchFamily="34" charset="-34"/>
            </a:rPr>
            <a:t> </a:t>
          </a:r>
          <a:r>
            <a:rPr lang="en-US" sz="1000" b="1" dirty="0" err="1">
              <a:latin typeface="TH SarabunPSK" panose="020B0500040200020003" pitchFamily="34" charset="-34"/>
              <a:cs typeface="TH SarabunPSK" panose="020B0500040200020003" pitchFamily="34" charset="-34"/>
            </a:rPr>
            <a:t>cms</a:t>
          </a:r>
          <a:endParaRPr lang="en-US" sz="10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2EDA5741-6BF8-44B9-A537-F834ED2BFDDA}" type="parTrans" cxnId="{1B92A9DF-D26E-4F56-882B-A6B5508A78EF}">
      <dgm:prSet/>
      <dgm:spPr/>
      <dgm:t>
        <a:bodyPr/>
        <a:lstStyle/>
        <a:p>
          <a:endParaRPr lang="en-US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C7CEA3B5-D28A-4C54-90DE-EC856E0360C1}" type="sibTrans" cxnId="{1B92A9DF-D26E-4F56-882B-A6B5508A78EF}">
      <dgm:prSet/>
      <dgm:spPr/>
      <dgm:t>
        <a:bodyPr/>
        <a:lstStyle/>
        <a:p>
          <a:endParaRPr lang="en-US" sz="20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FB6C8313-8EA1-49E4-A3EF-111A0418AEBD}" type="pres">
      <dgm:prSet presAssocID="{C3D145E6-C382-4B23-B493-FC7C672AB691}" presName="compositeShape" presStyleCnt="0">
        <dgm:presLayoutVars>
          <dgm:chMax val="7"/>
          <dgm:dir/>
          <dgm:resizeHandles val="exact"/>
        </dgm:presLayoutVars>
      </dgm:prSet>
      <dgm:spPr/>
    </dgm:pt>
    <dgm:pt modelId="{9A2AB489-7415-4680-9B61-35AFDD77B47E}" type="pres">
      <dgm:prSet presAssocID="{C3D145E6-C382-4B23-B493-FC7C672AB691}" presName="wedge1" presStyleLbl="node1" presStyleIdx="0" presStyleCnt="3"/>
      <dgm:spPr/>
    </dgm:pt>
    <dgm:pt modelId="{363202BC-ABE7-4FC7-A3A3-EBF405A53E70}" type="pres">
      <dgm:prSet presAssocID="{C3D145E6-C382-4B23-B493-FC7C672AB691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ED2227EC-6C32-4B69-A5FE-85D9FD8BD702}" type="pres">
      <dgm:prSet presAssocID="{C3D145E6-C382-4B23-B493-FC7C672AB691}" presName="wedge2" presStyleLbl="node1" presStyleIdx="1" presStyleCnt="3"/>
      <dgm:spPr/>
    </dgm:pt>
    <dgm:pt modelId="{0DFACB35-B947-409D-83AB-F7752CDA5E3F}" type="pres">
      <dgm:prSet presAssocID="{C3D145E6-C382-4B23-B493-FC7C672AB691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1DDE00C8-D27D-4829-8585-961832F8DEBD}" type="pres">
      <dgm:prSet presAssocID="{C3D145E6-C382-4B23-B493-FC7C672AB691}" presName="wedge3" presStyleLbl="node1" presStyleIdx="2" presStyleCnt="3"/>
      <dgm:spPr/>
    </dgm:pt>
    <dgm:pt modelId="{9F9A5D04-0C93-472C-B2CB-D637BAABC17B}" type="pres">
      <dgm:prSet presAssocID="{C3D145E6-C382-4B23-B493-FC7C672AB691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AB4EB409-5D6B-430C-9064-230D1568E09C}" type="presOf" srcId="{258F9B32-A0A0-44FD-9E1B-7126C5599630}" destId="{9A2AB489-7415-4680-9B61-35AFDD77B47E}" srcOrd="0" destOrd="0" presId="urn:microsoft.com/office/officeart/2005/8/layout/chart3"/>
    <dgm:cxn modelId="{37566F1D-8DCE-4D85-87C1-6D17450ED931}" type="presOf" srcId="{D2809BAD-2467-45AC-A7AE-A6CD9278135F}" destId="{ED2227EC-6C32-4B69-A5FE-85D9FD8BD702}" srcOrd="0" destOrd="0" presId="urn:microsoft.com/office/officeart/2005/8/layout/chart3"/>
    <dgm:cxn modelId="{687A3D65-4F4E-4BFA-902C-71A7C9C46807}" type="presOf" srcId="{C3D145E6-C382-4B23-B493-FC7C672AB691}" destId="{FB6C8313-8EA1-49E4-A3EF-111A0418AEBD}" srcOrd="0" destOrd="0" presId="urn:microsoft.com/office/officeart/2005/8/layout/chart3"/>
    <dgm:cxn modelId="{2EC6016F-3947-4353-97F0-C4424B6B917A}" type="presOf" srcId="{7097FB49-DDCE-43AF-BD8D-7FD50C239EF0}" destId="{9F9A5D04-0C93-472C-B2CB-D637BAABC17B}" srcOrd="1" destOrd="0" presId="urn:microsoft.com/office/officeart/2005/8/layout/chart3"/>
    <dgm:cxn modelId="{62A5E473-C7A1-464D-AEAE-68DBFD17B162}" type="presOf" srcId="{7097FB49-DDCE-43AF-BD8D-7FD50C239EF0}" destId="{1DDE00C8-D27D-4829-8585-961832F8DEBD}" srcOrd="0" destOrd="0" presId="urn:microsoft.com/office/officeart/2005/8/layout/chart3"/>
    <dgm:cxn modelId="{840F70C1-38F4-485E-BF0A-CFF4A1BB8527}" srcId="{C3D145E6-C382-4B23-B493-FC7C672AB691}" destId="{D2809BAD-2467-45AC-A7AE-A6CD9278135F}" srcOrd="1" destOrd="0" parTransId="{9FBF0412-7576-49C6-9E96-A806435D275E}" sibTransId="{4B8953EB-BA42-4056-A1B0-E50F15F8FA7A}"/>
    <dgm:cxn modelId="{81F8E7D8-1E23-4541-92A1-3956B982E36A}" srcId="{C3D145E6-C382-4B23-B493-FC7C672AB691}" destId="{258F9B32-A0A0-44FD-9E1B-7126C5599630}" srcOrd="0" destOrd="0" parTransId="{59DEB8DB-FCE8-4473-8174-2E8937E0F433}" sibTransId="{D01A17E8-37F3-468A-AD2E-6DD4D9CDB277}"/>
    <dgm:cxn modelId="{1B92A9DF-D26E-4F56-882B-A6B5508A78EF}" srcId="{C3D145E6-C382-4B23-B493-FC7C672AB691}" destId="{7097FB49-DDCE-43AF-BD8D-7FD50C239EF0}" srcOrd="2" destOrd="0" parTransId="{2EDA5741-6BF8-44B9-A537-F834ED2BFDDA}" sibTransId="{C7CEA3B5-D28A-4C54-90DE-EC856E0360C1}"/>
    <dgm:cxn modelId="{A93CA7F9-FD47-4F5C-BEEF-3107DBDFC179}" type="presOf" srcId="{258F9B32-A0A0-44FD-9E1B-7126C5599630}" destId="{363202BC-ABE7-4FC7-A3A3-EBF405A53E70}" srcOrd="1" destOrd="0" presId="urn:microsoft.com/office/officeart/2005/8/layout/chart3"/>
    <dgm:cxn modelId="{6B6028FD-0319-42BC-9C7F-E2937F613AAA}" type="presOf" srcId="{D2809BAD-2467-45AC-A7AE-A6CD9278135F}" destId="{0DFACB35-B947-409D-83AB-F7752CDA5E3F}" srcOrd="1" destOrd="0" presId="urn:microsoft.com/office/officeart/2005/8/layout/chart3"/>
    <dgm:cxn modelId="{5E228C55-7450-4849-BBE9-34C840DACBE2}" type="presParOf" srcId="{FB6C8313-8EA1-49E4-A3EF-111A0418AEBD}" destId="{9A2AB489-7415-4680-9B61-35AFDD77B47E}" srcOrd="0" destOrd="0" presId="urn:microsoft.com/office/officeart/2005/8/layout/chart3"/>
    <dgm:cxn modelId="{92803FBF-E9BE-4125-8176-54EC81FF3015}" type="presParOf" srcId="{FB6C8313-8EA1-49E4-A3EF-111A0418AEBD}" destId="{363202BC-ABE7-4FC7-A3A3-EBF405A53E70}" srcOrd="1" destOrd="0" presId="urn:microsoft.com/office/officeart/2005/8/layout/chart3"/>
    <dgm:cxn modelId="{F9877E76-910B-4D1E-B07B-6C4E5CFB3A6E}" type="presParOf" srcId="{FB6C8313-8EA1-49E4-A3EF-111A0418AEBD}" destId="{ED2227EC-6C32-4B69-A5FE-85D9FD8BD702}" srcOrd="2" destOrd="0" presId="urn:microsoft.com/office/officeart/2005/8/layout/chart3"/>
    <dgm:cxn modelId="{6D4AE49B-5570-451E-BD61-061F375360CB}" type="presParOf" srcId="{FB6C8313-8EA1-49E4-A3EF-111A0418AEBD}" destId="{0DFACB35-B947-409D-83AB-F7752CDA5E3F}" srcOrd="3" destOrd="0" presId="urn:microsoft.com/office/officeart/2005/8/layout/chart3"/>
    <dgm:cxn modelId="{B31810E3-7895-4124-B830-6C296F0563A1}" type="presParOf" srcId="{FB6C8313-8EA1-49E4-A3EF-111A0418AEBD}" destId="{1DDE00C8-D27D-4829-8585-961832F8DEBD}" srcOrd="4" destOrd="0" presId="urn:microsoft.com/office/officeart/2005/8/layout/chart3"/>
    <dgm:cxn modelId="{D38BC2A3-EB56-4976-AE58-9676B22723BD}" type="presParOf" srcId="{FB6C8313-8EA1-49E4-A3EF-111A0418AEBD}" destId="{9F9A5D04-0C93-472C-B2CB-D637BAABC17B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3D145E6-C382-4B23-B493-FC7C672AB691}" type="doc">
      <dgm:prSet loTypeId="urn:microsoft.com/office/officeart/2005/8/layout/char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58F9B32-A0A0-44FD-9E1B-7126C5599630}">
      <dgm:prSet phldrT="[Text]" custT="1"/>
      <dgm:spPr>
        <a:solidFill>
          <a:schemeClr val="accent1">
            <a:shade val="50000"/>
            <a:hueOff val="0"/>
            <a:satOff val="0"/>
            <a:lumOff val="0"/>
          </a:schemeClr>
        </a:solidFill>
      </dgm:spPr>
      <dgm:t>
        <a:bodyPr lIns="0" rIns="0"/>
        <a:lstStyle/>
        <a:p>
          <a:r>
            <a:rPr lang="en-US" sz="2000" b="1" dirty="0">
              <a:latin typeface="TH SarabunPSK" panose="020B0500040200020003" pitchFamily="34" charset="-34"/>
              <a:cs typeface="TH SarabunPSK" panose="020B0500040200020003" pitchFamily="34" charset="-34"/>
            </a:rPr>
            <a:t>A2</a:t>
          </a:r>
        </a:p>
      </dgm:t>
    </dgm:pt>
    <dgm:pt modelId="{59DEB8DB-FCE8-4473-8174-2E8937E0F433}" type="parTrans" cxnId="{81F8E7D8-1E23-4541-92A1-3956B982E36A}">
      <dgm:prSet/>
      <dgm:spPr/>
      <dgm:t>
        <a:bodyPr/>
        <a:lstStyle/>
        <a:p>
          <a:endParaRPr lang="en-US" sz="24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D01A17E8-37F3-468A-AD2E-6DD4D9CDB277}" type="sibTrans" cxnId="{81F8E7D8-1E23-4541-92A1-3956B982E36A}">
      <dgm:prSet/>
      <dgm:spPr/>
      <dgm:t>
        <a:bodyPr/>
        <a:lstStyle/>
        <a:p>
          <a:endParaRPr lang="en-US" sz="24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D2809BAD-2467-45AC-A7AE-A6CD9278135F}">
      <dgm:prSet phldrT="[Text]" custT="1"/>
      <dgm:spPr/>
      <dgm:t>
        <a:bodyPr/>
        <a:lstStyle/>
        <a:p>
          <a:r>
            <a:rPr lang="en-US" sz="1050" b="1" dirty="0"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0.829</a:t>
          </a:r>
          <a:r>
            <a:rPr lang="th-TH" sz="1050" b="1" dirty="0"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ตร.กม.</a:t>
          </a:r>
          <a:endParaRPr lang="en-US" sz="1050" b="1" dirty="0">
            <a:effectLst/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9FBF0412-7576-49C6-9E96-A806435D275E}" type="parTrans" cxnId="{840F70C1-38F4-485E-BF0A-CFF4A1BB8527}">
      <dgm:prSet/>
      <dgm:spPr/>
      <dgm:t>
        <a:bodyPr/>
        <a:lstStyle/>
        <a:p>
          <a:endParaRPr lang="en-US" sz="24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4B8953EB-BA42-4056-A1B0-E50F15F8FA7A}" type="sibTrans" cxnId="{840F70C1-38F4-485E-BF0A-CFF4A1BB8527}">
      <dgm:prSet/>
      <dgm:spPr/>
      <dgm:t>
        <a:bodyPr/>
        <a:lstStyle/>
        <a:p>
          <a:endParaRPr lang="en-US" sz="24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7097FB49-DDCE-43AF-BD8D-7FD50C239EF0}">
      <dgm:prSet phldrT="[Text]" custT="1"/>
      <dgm:spPr/>
      <dgm:t>
        <a:bodyPr lIns="0" rIns="0"/>
        <a:lstStyle/>
        <a:p>
          <a:r>
            <a:rPr lang="th-TH" sz="1000" b="1" dirty="0">
              <a:latin typeface="TH SarabunPSK" panose="020B0500040200020003" pitchFamily="34" charset="-34"/>
              <a:cs typeface="TH SarabunPSK" panose="020B0500040200020003" pitchFamily="34" charset="-34"/>
            </a:rPr>
            <a:t>26.45</a:t>
          </a:r>
          <a:r>
            <a:rPr lang="en-US" sz="1050" b="1" dirty="0">
              <a:latin typeface="TH SarabunPSK" panose="020B0500040200020003" pitchFamily="34" charset="-34"/>
              <a:cs typeface="TH SarabunPSK" panose="020B0500040200020003" pitchFamily="34" charset="-34"/>
            </a:rPr>
            <a:t> </a:t>
          </a:r>
          <a:r>
            <a:rPr lang="en-US" sz="1050" b="1" dirty="0" err="1">
              <a:latin typeface="TH SarabunPSK" panose="020B0500040200020003" pitchFamily="34" charset="-34"/>
              <a:cs typeface="TH SarabunPSK" panose="020B0500040200020003" pitchFamily="34" charset="-34"/>
            </a:rPr>
            <a:t>cms</a:t>
          </a:r>
          <a:endParaRPr lang="en-US" sz="1050" dirty="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2EDA5741-6BF8-44B9-A537-F834ED2BFDDA}" type="parTrans" cxnId="{1B92A9DF-D26E-4F56-882B-A6B5508A78EF}">
      <dgm:prSet/>
      <dgm:spPr/>
      <dgm:t>
        <a:bodyPr/>
        <a:lstStyle/>
        <a:p>
          <a:endParaRPr lang="en-US" sz="24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C7CEA3B5-D28A-4C54-90DE-EC856E0360C1}" type="sibTrans" cxnId="{1B92A9DF-D26E-4F56-882B-A6B5508A78EF}">
      <dgm:prSet/>
      <dgm:spPr/>
      <dgm:t>
        <a:bodyPr/>
        <a:lstStyle/>
        <a:p>
          <a:endParaRPr lang="en-US" sz="24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FB6C8313-8EA1-49E4-A3EF-111A0418AEBD}" type="pres">
      <dgm:prSet presAssocID="{C3D145E6-C382-4B23-B493-FC7C672AB691}" presName="compositeShape" presStyleCnt="0">
        <dgm:presLayoutVars>
          <dgm:chMax val="7"/>
          <dgm:dir/>
          <dgm:resizeHandles val="exact"/>
        </dgm:presLayoutVars>
      </dgm:prSet>
      <dgm:spPr/>
    </dgm:pt>
    <dgm:pt modelId="{9A2AB489-7415-4680-9B61-35AFDD77B47E}" type="pres">
      <dgm:prSet presAssocID="{C3D145E6-C382-4B23-B493-FC7C672AB691}" presName="wedge1" presStyleLbl="node1" presStyleIdx="0" presStyleCnt="3"/>
      <dgm:spPr/>
    </dgm:pt>
    <dgm:pt modelId="{363202BC-ABE7-4FC7-A3A3-EBF405A53E70}" type="pres">
      <dgm:prSet presAssocID="{C3D145E6-C382-4B23-B493-FC7C672AB691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ED2227EC-6C32-4B69-A5FE-85D9FD8BD702}" type="pres">
      <dgm:prSet presAssocID="{C3D145E6-C382-4B23-B493-FC7C672AB691}" presName="wedge2" presStyleLbl="node1" presStyleIdx="1" presStyleCnt="3"/>
      <dgm:spPr/>
    </dgm:pt>
    <dgm:pt modelId="{0DFACB35-B947-409D-83AB-F7752CDA5E3F}" type="pres">
      <dgm:prSet presAssocID="{C3D145E6-C382-4B23-B493-FC7C672AB691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1DDE00C8-D27D-4829-8585-961832F8DEBD}" type="pres">
      <dgm:prSet presAssocID="{C3D145E6-C382-4B23-B493-FC7C672AB691}" presName="wedge3" presStyleLbl="node1" presStyleIdx="2" presStyleCnt="3"/>
      <dgm:spPr/>
    </dgm:pt>
    <dgm:pt modelId="{9F9A5D04-0C93-472C-B2CB-D637BAABC17B}" type="pres">
      <dgm:prSet presAssocID="{C3D145E6-C382-4B23-B493-FC7C672AB691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AB4EB409-5D6B-430C-9064-230D1568E09C}" type="presOf" srcId="{258F9B32-A0A0-44FD-9E1B-7126C5599630}" destId="{9A2AB489-7415-4680-9B61-35AFDD77B47E}" srcOrd="0" destOrd="0" presId="urn:microsoft.com/office/officeart/2005/8/layout/chart3"/>
    <dgm:cxn modelId="{37566F1D-8DCE-4D85-87C1-6D17450ED931}" type="presOf" srcId="{D2809BAD-2467-45AC-A7AE-A6CD9278135F}" destId="{ED2227EC-6C32-4B69-A5FE-85D9FD8BD702}" srcOrd="0" destOrd="0" presId="urn:microsoft.com/office/officeart/2005/8/layout/chart3"/>
    <dgm:cxn modelId="{687A3D65-4F4E-4BFA-902C-71A7C9C46807}" type="presOf" srcId="{C3D145E6-C382-4B23-B493-FC7C672AB691}" destId="{FB6C8313-8EA1-49E4-A3EF-111A0418AEBD}" srcOrd="0" destOrd="0" presId="urn:microsoft.com/office/officeart/2005/8/layout/chart3"/>
    <dgm:cxn modelId="{2EC6016F-3947-4353-97F0-C4424B6B917A}" type="presOf" srcId="{7097FB49-DDCE-43AF-BD8D-7FD50C239EF0}" destId="{9F9A5D04-0C93-472C-B2CB-D637BAABC17B}" srcOrd="1" destOrd="0" presId="urn:microsoft.com/office/officeart/2005/8/layout/chart3"/>
    <dgm:cxn modelId="{62A5E473-C7A1-464D-AEAE-68DBFD17B162}" type="presOf" srcId="{7097FB49-DDCE-43AF-BD8D-7FD50C239EF0}" destId="{1DDE00C8-D27D-4829-8585-961832F8DEBD}" srcOrd="0" destOrd="0" presId="urn:microsoft.com/office/officeart/2005/8/layout/chart3"/>
    <dgm:cxn modelId="{840F70C1-38F4-485E-BF0A-CFF4A1BB8527}" srcId="{C3D145E6-C382-4B23-B493-FC7C672AB691}" destId="{D2809BAD-2467-45AC-A7AE-A6CD9278135F}" srcOrd="1" destOrd="0" parTransId="{9FBF0412-7576-49C6-9E96-A806435D275E}" sibTransId="{4B8953EB-BA42-4056-A1B0-E50F15F8FA7A}"/>
    <dgm:cxn modelId="{81F8E7D8-1E23-4541-92A1-3956B982E36A}" srcId="{C3D145E6-C382-4B23-B493-FC7C672AB691}" destId="{258F9B32-A0A0-44FD-9E1B-7126C5599630}" srcOrd="0" destOrd="0" parTransId="{59DEB8DB-FCE8-4473-8174-2E8937E0F433}" sibTransId="{D01A17E8-37F3-468A-AD2E-6DD4D9CDB277}"/>
    <dgm:cxn modelId="{1B92A9DF-D26E-4F56-882B-A6B5508A78EF}" srcId="{C3D145E6-C382-4B23-B493-FC7C672AB691}" destId="{7097FB49-DDCE-43AF-BD8D-7FD50C239EF0}" srcOrd="2" destOrd="0" parTransId="{2EDA5741-6BF8-44B9-A537-F834ED2BFDDA}" sibTransId="{C7CEA3B5-D28A-4C54-90DE-EC856E0360C1}"/>
    <dgm:cxn modelId="{A93CA7F9-FD47-4F5C-BEEF-3107DBDFC179}" type="presOf" srcId="{258F9B32-A0A0-44FD-9E1B-7126C5599630}" destId="{363202BC-ABE7-4FC7-A3A3-EBF405A53E70}" srcOrd="1" destOrd="0" presId="urn:microsoft.com/office/officeart/2005/8/layout/chart3"/>
    <dgm:cxn modelId="{6B6028FD-0319-42BC-9C7F-E2937F613AAA}" type="presOf" srcId="{D2809BAD-2467-45AC-A7AE-A6CD9278135F}" destId="{0DFACB35-B947-409D-83AB-F7752CDA5E3F}" srcOrd="1" destOrd="0" presId="urn:microsoft.com/office/officeart/2005/8/layout/chart3"/>
    <dgm:cxn modelId="{5E228C55-7450-4849-BBE9-34C840DACBE2}" type="presParOf" srcId="{FB6C8313-8EA1-49E4-A3EF-111A0418AEBD}" destId="{9A2AB489-7415-4680-9B61-35AFDD77B47E}" srcOrd="0" destOrd="0" presId="urn:microsoft.com/office/officeart/2005/8/layout/chart3"/>
    <dgm:cxn modelId="{92803FBF-E9BE-4125-8176-54EC81FF3015}" type="presParOf" srcId="{FB6C8313-8EA1-49E4-A3EF-111A0418AEBD}" destId="{363202BC-ABE7-4FC7-A3A3-EBF405A53E70}" srcOrd="1" destOrd="0" presId="urn:microsoft.com/office/officeart/2005/8/layout/chart3"/>
    <dgm:cxn modelId="{F9877E76-910B-4D1E-B07B-6C4E5CFB3A6E}" type="presParOf" srcId="{FB6C8313-8EA1-49E4-A3EF-111A0418AEBD}" destId="{ED2227EC-6C32-4B69-A5FE-85D9FD8BD702}" srcOrd="2" destOrd="0" presId="urn:microsoft.com/office/officeart/2005/8/layout/chart3"/>
    <dgm:cxn modelId="{6D4AE49B-5570-451E-BD61-061F375360CB}" type="presParOf" srcId="{FB6C8313-8EA1-49E4-A3EF-111A0418AEBD}" destId="{0DFACB35-B947-409D-83AB-F7752CDA5E3F}" srcOrd="3" destOrd="0" presId="urn:microsoft.com/office/officeart/2005/8/layout/chart3"/>
    <dgm:cxn modelId="{B31810E3-7895-4124-B830-6C296F0563A1}" type="presParOf" srcId="{FB6C8313-8EA1-49E4-A3EF-111A0418AEBD}" destId="{1DDE00C8-D27D-4829-8585-961832F8DEBD}" srcOrd="4" destOrd="0" presId="urn:microsoft.com/office/officeart/2005/8/layout/chart3"/>
    <dgm:cxn modelId="{D38BC2A3-EB56-4976-AE58-9676B22723BD}" type="presParOf" srcId="{FB6C8313-8EA1-49E4-A3EF-111A0418AEBD}" destId="{9F9A5D04-0C93-472C-B2CB-D637BAABC17B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C3D145E6-C382-4B23-B493-FC7C672AB691}" type="doc">
      <dgm:prSet loTypeId="urn:microsoft.com/office/officeart/2005/8/layout/char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58F9B32-A0A0-44FD-9E1B-7126C5599630}">
      <dgm:prSet phldrT="[Text]" custT="1"/>
      <dgm:spPr>
        <a:solidFill>
          <a:schemeClr val="accent1">
            <a:shade val="50000"/>
            <a:hueOff val="0"/>
            <a:satOff val="0"/>
            <a:lumOff val="0"/>
          </a:schemeClr>
        </a:solidFill>
      </dgm:spPr>
      <dgm:t>
        <a:bodyPr lIns="0" rIns="0"/>
        <a:lstStyle/>
        <a:p>
          <a:r>
            <a:rPr lang="en-US" sz="2000" b="1" dirty="0">
              <a:latin typeface="TH SarabunPSK" panose="020B0500040200020003" pitchFamily="34" charset="-34"/>
              <a:cs typeface="TH SarabunPSK" panose="020B0500040200020003" pitchFamily="34" charset="-34"/>
            </a:rPr>
            <a:t>A1</a:t>
          </a:r>
        </a:p>
      </dgm:t>
    </dgm:pt>
    <dgm:pt modelId="{59DEB8DB-FCE8-4473-8174-2E8937E0F433}" type="parTrans" cxnId="{81F8E7D8-1E23-4541-92A1-3956B982E36A}">
      <dgm:prSet/>
      <dgm:spPr/>
      <dgm:t>
        <a:bodyPr/>
        <a:lstStyle/>
        <a:p>
          <a:endParaRPr lang="en-US" sz="24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D01A17E8-37F3-468A-AD2E-6DD4D9CDB277}" type="sibTrans" cxnId="{81F8E7D8-1E23-4541-92A1-3956B982E36A}">
      <dgm:prSet/>
      <dgm:spPr/>
      <dgm:t>
        <a:bodyPr/>
        <a:lstStyle/>
        <a:p>
          <a:endParaRPr lang="en-US" sz="24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D2809BAD-2467-45AC-A7AE-A6CD9278135F}">
      <dgm:prSet phldrT="[Text]" custT="1"/>
      <dgm:spPr/>
      <dgm:t>
        <a:bodyPr/>
        <a:lstStyle/>
        <a:p>
          <a:r>
            <a:rPr lang="en-US" sz="1050" b="1" dirty="0"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0.670</a:t>
          </a:r>
          <a:r>
            <a:rPr lang="th-TH" sz="1050" b="1" dirty="0"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ตร.กม.</a:t>
          </a:r>
          <a:endParaRPr lang="en-US" sz="1050" b="1" dirty="0">
            <a:effectLst/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9FBF0412-7576-49C6-9E96-A806435D275E}" type="parTrans" cxnId="{840F70C1-38F4-485E-BF0A-CFF4A1BB8527}">
      <dgm:prSet/>
      <dgm:spPr/>
      <dgm:t>
        <a:bodyPr/>
        <a:lstStyle/>
        <a:p>
          <a:endParaRPr lang="en-US" sz="24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4B8953EB-BA42-4056-A1B0-E50F15F8FA7A}" type="sibTrans" cxnId="{840F70C1-38F4-485E-BF0A-CFF4A1BB8527}">
      <dgm:prSet/>
      <dgm:spPr/>
      <dgm:t>
        <a:bodyPr/>
        <a:lstStyle/>
        <a:p>
          <a:endParaRPr lang="en-US" sz="24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7097FB49-DDCE-43AF-BD8D-7FD50C239EF0}">
      <dgm:prSet phldrT="[Text]" custT="1"/>
      <dgm:spPr/>
      <dgm:t>
        <a:bodyPr lIns="0" rIns="0"/>
        <a:lstStyle/>
        <a:p>
          <a:r>
            <a:rPr lang="th-TH" sz="1000" b="1" dirty="0">
              <a:latin typeface="TH SarabunPSK" panose="020B0500040200020003" pitchFamily="34" charset="-34"/>
              <a:cs typeface="TH SarabunPSK" panose="020B0500040200020003" pitchFamily="34" charset="-34"/>
            </a:rPr>
            <a:t>18.71</a:t>
          </a:r>
          <a:r>
            <a:rPr lang="en-US" sz="1050" b="1" dirty="0">
              <a:latin typeface="TH SarabunPSK" panose="020B0500040200020003" pitchFamily="34" charset="-34"/>
              <a:cs typeface="TH SarabunPSK" panose="020B0500040200020003" pitchFamily="34" charset="-34"/>
            </a:rPr>
            <a:t> </a:t>
          </a:r>
          <a:r>
            <a:rPr lang="en-US" sz="1050" b="1" dirty="0" err="1">
              <a:latin typeface="TH SarabunPSK" panose="020B0500040200020003" pitchFamily="34" charset="-34"/>
              <a:cs typeface="TH SarabunPSK" panose="020B0500040200020003" pitchFamily="34" charset="-34"/>
            </a:rPr>
            <a:t>cms</a:t>
          </a:r>
          <a:endParaRPr lang="en-US" sz="1050" dirty="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2EDA5741-6BF8-44B9-A537-F834ED2BFDDA}" type="parTrans" cxnId="{1B92A9DF-D26E-4F56-882B-A6B5508A78EF}">
      <dgm:prSet/>
      <dgm:spPr/>
      <dgm:t>
        <a:bodyPr/>
        <a:lstStyle/>
        <a:p>
          <a:endParaRPr lang="en-US" sz="24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C7CEA3B5-D28A-4C54-90DE-EC856E0360C1}" type="sibTrans" cxnId="{1B92A9DF-D26E-4F56-882B-A6B5508A78EF}">
      <dgm:prSet/>
      <dgm:spPr/>
      <dgm:t>
        <a:bodyPr/>
        <a:lstStyle/>
        <a:p>
          <a:endParaRPr lang="en-US" sz="240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FB6C8313-8EA1-49E4-A3EF-111A0418AEBD}" type="pres">
      <dgm:prSet presAssocID="{C3D145E6-C382-4B23-B493-FC7C672AB691}" presName="compositeShape" presStyleCnt="0">
        <dgm:presLayoutVars>
          <dgm:chMax val="7"/>
          <dgm:dir/>
          <dgm:resizeHandles val="exact"/>
        </dgm:presLayoutVars>
      </dgm:prSet>
      <dgm:spPr/>
    </dgm:pt>
    <dgm:pt modelId="{9A2AB489-7415-4680-9B61-35AFDD77B47E}" type="pres">
      <dgm:prSet presAssocID="{C3D145E6-C382-4B23-B493-FC7C672AB691}" presName="wedge1" presStyleLbl="node1" presStyleIdx="0" presStyleCnt="3"/>
      <dgm:spPr/>
    </dgm:pt>
    <dgm:pt modelId="{363202BC-ABE7-4FC7-A3A3-EBF405A53E70}" type="pres">
      <dgm:prSet presAssocID="{C3D145E6-C382-4B23-B493-FC7C672AB691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ED2227EC-6C32-4B69-A5FE-85D9FD8BD702}" type="pres">
      <dgm:prSet presAssocID="{C3D145E6-C382-4B23-B493-FC7C672AB691}" presName="wedge2" presStyleLbl="node1" presStyleIdx="1" presStyleCnt="3"/>
      <dgm:spPr/>
    </dgm:pt>
    <dgm:pt modelId="{0DFACB35-B947-409D-83AB-F7752CDA5E3F}" type="pres">
      <dgm:prSet presAssocID="{C3D145E6-C382-4B23-B493-FC7C672AB691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1DDE00C8-D27D-4829-8585-961832F8DEBD}" type="pres">
      <dgm:prSet presAssocID="{C3D145E6-C382-4B23-B493-FC7C672AB691}" presName="wedge3" presStyleLbl="node1" presStyleIdx="2" presStyleCnt="3"/>
      <dgm:spPr/>
    </dgm:pt>
    <dgm:pt modelId="{9F9A5D04-0C93-472C-B2CB-D637BAABC17B}" type="pres">
      <dgm:prSet presAssocID="{C3D145E6-C382-4B23-B493-FC7C672AB691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AB4EB409-5D6B-430C-9064-230D1568E09C}" type="presOf" srcId="{258F9B32-A0A0-44FD-9E1B-7126C5599630}" destId="{9A2AB489-7415-4680-9B61-35AFDD77B47E}" srcOrd="0" destOrd="0" presId="urn:microsoft.com/office/officeart/2005/8/layout/chart3"/>
    <dgm:cxn modelId="{37566F1D-8DCE-4D85-87C1-6D17450ED931}" type="presOf" srcId="{D2809BAD-2467-45AC-A7AE-A6CD9278135F}" destId="{ED2227EC-6C32-4B69-A5FE-85D9FD8BD702}" srcOrd="0" destOrd="0" presId="urn:microsoft.com/office/officeart/2005/8/layout/chart3"/>
    <dgm:cxn modelId="{687A3D65-4F4E-4BFA-902C-71A7C9C46807}" type="presOf" srcId="{C3D145E6-C382-4B23-B493-FC7C672AB691}" destId="{FB6C8313-8EA1-49E4-A3EF-111A0418AEBD}" srcOrd="0" destOrd="0" presId="urn:microsoft.com/office/officeart/2005/8/layout/chart3"/>
    <dgm:cxn modelId="{2EC6016F-3947-4353-97F0-C4424B6B917A}" type="presOf" srcId="{7097FB49-DDCE-43AF-BD8D-7FD50C239EF0}" destId="{9F9A5D04-0C93-472C-B2CB-D637BAABC17B}" srcOrd="1" destOrd="0" presId="urn:microsoft.com/office/officeart/2005/8/layout/chart3"/>
    <dgm:cxn modelId="{62A5E473-C7A1-464D-AEAE-68DBFD17B162}" type="presOf" srcId="{7097FB49-DDCE-43AF-BD8D-7FD50C239EF0}" destId="{1DDE00C8-D27D-4829-8585-961832F8DEBD}" srcOrd="0" destOrd="0" presId="urn:microsoft.com/office/officeart/2005/8/layout/chart3"/>
    <dgm:cxn modelId="{840F70C1-38F4-485E-BF0A-CFF4A1BB8527}" srcId="{C3D145E6-C382-4B23-B493-FC7C672AB691}" destId="{D2809BAD-2467-45AC-A7AE-A6CD9278135F}" srcOrd="1" destOrd="0" parTransId="{9FBF0412-7576-49C6-9E96-A806435D275E}" sibTransId="{4B8953EB-BA42-4056-A1B0-E50F15F8FA7A}"/>
    <dgm:cxn modelId="{81F8E7D8-1E23-4541-92A1-3956B982E36A}" srcId="{C3D145E6-C382-4B23-B493-FC7C672AB691}" destId="{258F9B32-A0A0-44FD-9E1B-7126C5599630}" srcOrd="0" destOrd="0" parTransId="{59DEB8DB-FCE8-4473-8174-2E8937E0F433}" sibTransId="{D01A17E8-37F3-468A-AD2E-6DD4D9CDB277}"/>
    <dgm:cxn modelId="{1B92A9DF-D26E-4F56-882B-A6B5508A78EF}" srcId="{C3D145E6-C382-4B23-B493-FC7C672AB691}" destId="{7097FB49-DDCE-43AF-BD8D-7FD50C239EF0}" srcOrd="2" destOrd="0" parTransId="{2EDA5741-6BF8-44B9-A537-F834ED2BFDDA}" sibTransId="{C7CEA3B5-D28A-4C54-90DE-EC856E0360C1}"/>
    <dgm:cxn modelId="{A93CA7F9-FD47-4F5C-BEEF-3107DBDFC179}" type="presOf" srcId="{258F9B32-A0A0-44FD-9E1B-7126C5599630}" destId="{363202BC-ABE7-4FC7-A3A3-EBF405A53E70}" srcOrd="1" destOrd="0" presId="urn:microsoft.com/office/officeart/2005/8/layout/chart3"/>
    <dgm:cxn modelId="{6B6028FD-0319-42BC-9C7F-E2937F613AAA}" type="presOf" srcId="{D2809BAD-2467-45AC-A7AE-A6CD9278135F}" destId="{0DFACB35-B947-409D-83AB-F7752CDA5E3F}" srcOrd="1" destOrd="0" presId="urn:microsoft.com/office/officeart/2005/8/layout/chart3"/>
    <dgm:cxn modelId="{5E228C55-7450-4849-BBE9-34C840DACBE2}" type="presParOf" srcId="{FB6C8313-8EA1-49E4-A3EF-111A0418AEBD}" destId="{9A2AB489-7415-4680-9B61-35AFDD77B47E}" srcOrd="0" destOrd="0" presId="urn:microsoft.com/office/officeart/2005/8/layout/chart3"/>
    <dgm:cxn modelId="{92803FBF-E9BE-4125-8176-54EC81FF3015}" type="presParOf" srcId="{FB6C8313-8EA1-49E4-A3EF-111A0418AEBD}" destId="{363202BC-ABE7-4FC7-A3A3-EBF405A53E70}" srcOrd="1" destOrd="0" presId="urn:microsoft.com/office/officeart/2005/8/layout/chart3"/>
    <dgm:cxn modelId="{F9877E76-910B-4D1E-B07B-6C4E5CFB3A6E}" type="presParOf" srcId="{FB6C8313-8EA1-49E4-A3EF-111A0418AEBD}" destId="{ED2227EC-6C32-4B69-A5FE-85D9FD8BD702}" srcOrd="2" destOrd="0" presId="urn:microsoft.com/office/officeart/2005/8/layout/chart3"/>
    <dgm:cxn modelId="{6D4AE49B-5570-451E-BD61-061F375360CB}" type="presParOf" srcId="{FB6C8313-8EA1-49E4-A3EF-111A0418AEBD}" destId="{0DFACB35-B947-409D-83AB-F7752CDA5E3F}" srcOrd="3" destOrd="0" presId="urn:microsoft.com/office/officeart/2005/8/layout/chart3"/>
    <dgm:cxn modelId="{B31810E3-7895-4124-B830-6C296F0563A1}" type="presParOf" srcId="{FB6C8313-8EA1-49E4-A3EF-111A0418AEBD}" destId="{1DDE00C8-D27D-4829-8585-961832F8DEBD}" srcOrd="4" destOrd="0" presId="urn:microsoft.com/office/officeart/2005/8/layout/chart3"/>
    <dgm:cxn modelId="{D38BC2A3-EB56-4976-AE58-9676B22723BD}" type="presParOf" srcId="{FB6C8313-8EA1-49E4-A3EF-111A0418AEBD}" destId="{9F9A5D04-0C93-472C-B2CB-D637BAABC17B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C3D145E6-C382-4B23-B493-FC7C672AB691}" type="doc">
      <dgm:prSet loTypeId="urn:microsoft.com/office/officeart/2005/8/layout/char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58F9B32-A0A0-44FD-9E1B-7126C5599630}">
      <dgm:prSet phldrT="[Text]" custT="1"/>
      <dgm:spPr>
        <a:solidFill>
          <a:schemeClr val="accent1">
            <a:shade val="50000"/>
            <a:hueOff val="0"/>
            <a:satOff val="0"/>
            <a:lumOff val="0"/>
          </a:schemeClr>
        </a:solidFill>
      </dgm:spPr>
      <dgm:t>
        <a:bodyPr lIns="0" rIns="0"/>
        <a:lstStyle/>
        <a:p>
          <a:r>
            <a:rPr lang="th-TH" sz="900" b="1" dirty="0">
              <a:latin typeface="TH SarabunPSK" panose="020B0500040200020003" pitchFamily="34" charset="-34"/>
              <a:cs typeface="TH SarabunPSK" panose="020B0500040200020003" pitchFamily="34" charset="-34"/>
            </a:rPr>
            <a:t>พื้นที่รับน้ำย่อย</a:t>
          </a:r>
          <a:endParaRPr lang="en-US" sz="900" b="1" dirty="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59DEB8DB-FCE8-4473-8174-2E8937E0F433}" type="parTrans" cxnId="{81F8E7D8-1E23-4541-92A1-3956B982E36A}">
      <dgm:prSet/>
      <dgm:spPr/>
      <dgm:t>
        <a:bodyPr/>
        <a:lstStyle/>
        <a:p>
          <a:endParaRPr lang="en-US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D01A17E8-37F3-468A-AD2E-6DD4D9CDB277}" type="sibTrans" cxnId="{81F8E7D8-1E23-4541-92A1-3956B982E36A}">
      <dgm:prSet/>
      <dgm:spPr/>
      <dgm:t>
        <a:bodyPr/>
        <a:lstStyle/>
        <a:p>
          <a:endParaRPr lang="en-US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D2809BAD-2467-45AC-A7AE-A6CD9278135F}">
      <dgm:prSet phldrT="[Text]" custT="1"/>
      <dgm:spPr/>
      <dgm:t>
        <a:bodyPr/>
        <a:lstStyle/>
        <a:p>
          <a:pPr>
            <a:spcAft>
              <a:spcPts val="0"/>
            </a:spcAft>
          </a:pPr>
          <a:r>
            <a:rPr lang="th-TH" sz="900" b="1" dirty="0"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พื้นที่รับน้ำ</a:t>
          </a:r>
        </a:p>
        <a:p>
          <a:pPr>
            <a:spcAft>
              <a:spcPct val="35000"/>
            </a:spcAft>
          </a:pPr>
          <a:r>
            <a:rPr lang="th-TH" sz="900" b="1" dirty="0"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(ตร.กม.)</a:t>
          </a:r>
          <a:endParaRPr lang="en-US" sz="900" b="1" dirty="0">
            <a:effectLst/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9FBF0412-7576-49C6-9E96-A806435D275E}" type="parTrans" cxnId="{840F70C1-38F4-485E-BF0A-CFF4A1BB8527}">
      <dgm:prSet/>
      <dgm:spPr/>
      <dgm:t>
        <a:bodyPr/>
        <a:lstStyle/>
        <a:p>
          <a:endParaRPr lang="en-US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4B8953EB-BA42-4056-A1B0-E50F15F8FA7A}" type="sibTrans" cxnId="{840F70C1-38F4-485E-BF0A-CFF4A1BB8527}">
      <dgm:prSet/>
      <dgm:spPr/>
      <dgm:t>
        <a:bodyPr/>
        <a:lstStyle/>
        <a:p>
          <a:endParaRPr lang="en-US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7097FB49-DDCE-43AF-BD8D-7FD50C239EF0}">
      <dgm:prSet phldrT="[Text]" custT="1"/>
      <dgm:spPr/>
      <dgm:t>
        <a:bodyPr lIns="0" rIns="0"/>
        <a:lstStyle/>
        <a:p>
          <a:r>
            <a:rPr lang="th-TH" sz="1000" b="1" dirty="0">
              <a:latin typeface="TH SarabunPSK" panose="020B0500040200020003" pitchFamily="34" charset="-34"/>
              <a:cs typeface="TH SarabunPSK" panose="020B0500040200020003" pitchFamily="34" charset="-34"/>
            </a:rPr>
            <a:t>อัตราการไหล</a:t>
          </a:r>
          <a:endParaRPr lang="en-US" sz="10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2EDA5741-6BF8-44B9-A537-F834ED2BFDDA}" type="parTrans" cxnId="{1B92A9DF-D26E-4F56-882B-A6B5508A78EF}">
      <dgm:prSet/>
      <dgm:spPr/>
      <dgm:t>
        <a:bodyPr/>
        <a:lstStyle/>
        <a:p>
          <a:endParaRPr lang="en-US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C7CEA3B5-D28A-4C54-90DE-EC856E0360C1}" type="sibTrans" cxnId="{1B92A9DF-D26E-4F56-882B-A6B5508A78EF}">
      <dgm:prSet/>
      <dgm:spPr/>
      <dgm:t>
        <a:bodyPr/>
        <a:lstStyle/>
        <a:p>
          <a:endParaRPr lang="en-US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FB6C8313-8EA1-49E4-A3EF-111A0418AEBD}" type="pres">
      <dgm:prSet presAssocID="{C3D145E6-C382-4B23-B493-FC7C672AB691}" presName="compositeShape" presStyleCnt="0">
        <dgm:presLayoutVars>
          <dgm:chMax val="7"/>
          <dgm:dir/>
          <dgm:resizeHandles val="exact"/>
        </dgm:presLayoutVars>
      </dgm:prSet>
      <dgm:spPr/>
    </dgm:pt>
    <dgm:pt modelId="{9A2AB489-7415-4680-9B61-35AFDD77B47E}" type="pres">
      <dgm:prSet presAssocID="{C3D145E6-C382-4B23-B493-FC7C672AB691}" presName="wedge1" presStyleLbl="node1" presStyleIdx="0" presStyleCnt="3" custScaleX="105051"/>
      <dgm:spPr/>
    </dgm:pt>
    <dgm:pt modelId="{363202BC-ABE7-4FC7-A3A3-EBF405A53E70}" type="pres">
      <dgm:prSet presAssocID="{C3D145E6-C382-4B23-B493-FC7C672AB691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ED2227EC-6C32-4B69-A5FE-85D9FD8BD702}" type="pres">
      <dgm:prSet presAssocID="{C3D145E6-C382-4B23-B493-FC7C672AB691}" presName="wedge2" presStyleLbl="node1" presStyleIdx="1" presStyleCnt="3"/>
      <dgm:spPr/>
    </dgm:pt>
    <dgm:pt modelId="{0DFACB35-B947-409D-83AB-F7752CDA5E3F}" type="pres">
      <dgm:prSet presAssocID="{C3D145E6-C382-4B23-B493-FC7C672AB691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1DDE00C8-D27D-4829-8585-961832F8DEBD}" type="pres">
      <dgm:prSet presAssocID="{C3D145E6-C382-4B23-B493-FC7C672AB691}" presName="wedge3" presStyleLbl="node1" presStyleIdx="2" presStyleCnt="3"/>
      <dgm:spPr/>
    </dgm:pt>
    <dgm:pt modelId="{9F9A5D04-0C93-472C-B2CB-D637BAABC17B}" type="pres">
      <dgm:prSet presAssocID="{C3D145E6-C382-4B23-B493-FC7C672AB691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AB4EB409-5D6B-430C-9064-230D1568E09C}" type="presOf" srcId="{258F9B32-A0A0-44FD-9E1B-7126C5599630}" destId="{9A2AB489-7415-4680-9B61-35AFDD77B47E}" srcOrd="0" destOrd="0" presId="urn:microsoft.com/office/officeart/2005/8/layout/chart3"/>
    <dgm:cxn modelId="{37566F1D-8DCE-4D85-87C1-6D17450ED931}" type="presOf" srcId="{D2809BAD-2467-45AC-A7AE-A6CD9278135F}" destId="{ED2227EC-6C32-4B69-A5FE-85D9FD8BD702}" srcOrd="0" destOrd="0" presId="urn:microsoft.com/office/officeart/2005/8/layout/chart3"/>
    <dgm:cxn modelId="{687A3D65-4F4E-4BFA-902C-71A7C9C46807}" type="presOf" srcId="{C3D145E6-C382-4B23-B493-FC7C672AB691}" destId="{FB6C8313-8EA1-49E4-A3EF-111A0418AEBD}" srcOrd="0" destOrd="0" presId="urn:microsoft.com/office/officeart/2005/8/layout/chart3"/>
    <dgm:cxn modelId="{2EC6016F-3947-4353-97F0-C4424B6B917A}" type="presOf" srcId="{7097FB49-DDCE-43AF-BD8D-7FD50C239EF0}" destId="{9F9A5D04-0C93-472C-B2CB-D637BAABC17B}" srcOrd="1" destOrd="0" presId="urn:microsoft.com/office/officeart/2005/8/layout/chart3"/>
    <dgm:cxn modelId="{62A5E473-C7A1-464D-AEAE-68DBFD17B162}" type="presOf" srcId="{7097FB49-DDCE-43AF-BD8D-7FD50C239EF0}" destId="{1DDE00C8-D27D-4829-8585-961832F8DEBD}" srcOrd="0" destOrd="0" presId="urn:microsoft.com/office/officeart/2005/8/layout/chart3"/>
    <dgm:cxn modelId="{840F70C1-38F4-485E-BF0A-CFF4A1BB8527}" srcId="{C3D145E6-C382-4B23-B493-FC7C672AB691}" destId="{D2809BAD-2467-45AC-A7AE-A6CD9278135F}" srcOrd="1" destOrd="0" parTransId="{9FBF0412-7576-49C6-9E96-A806435D275E}" sibTransId="{4B8953EB-BA42-4056-A1B0-E50F15F8FA7A}"/>
    <dgm:cxn modelId="{81F8E7D8-1E23-4541-92A1-3956B982E36A}" srcId="{C3D145E6-C382-4B23-B493-FC7C672AB691}" destId="{258F9B32-A0A0-44FD-9E1B-7126C5599630}" srcOrd="0" destOrd="0" parTransId="{59DEB8DB-FCE8-4473-8174-2E8937E0F433}" sibTransId="{D01A17E8-37F3-468A-AD2E-6DD4D9CDB277}"/>
    <dgm:cxn modelId="{1B92A9DF-D26E-4F56-882B-A6B5508A78EF}" srcId="{C3D145E6-C382-4B23-B493-FC7C672AB691}" destId="{7097FB49-DDCE-43AF-BD8D-7FD50C239EF0}" srcOrd="2" destOrd="0" parTransId="{2EDA5741-6BF8-44B9-A537-F834ED2BFDDA}" sibTransId="{C7CEA3B5-D28A-4C54-90DE-EC856E0360C1}"/>
    <dgm:cxn modelId="{A93CA7F9-FD47-4F5C-BEEF-3107DBDFC179}" type="presOf" srcId="{258F9B32-A0A0-44FD-9E1B-7126C5599630}" destId="{363202BC-ABE7-4FC7-A3A3-EBF405A53E70}" srcOrd="1" destOrd="0" presId="urn:microsoft.com/office/officeart/2005/8/layout/chart3"/>
    <dgm:cxn modelId="{6B6028FD-0319-42BC-9C7F-E2937F613AAA}" type="presOf" srcId="{D2809BAD-2467-45AC-A7AE-A6CD9278135F}" destId="{0DFACB35-B947-409D-83AB-F7752CDA5E3F}" srcOrd="1" destOrd="0" presId="urn:microsoft.com/office/officeart/2005/8/layout/chart3"/>
    <dgm:cxn modelId="{5E228C55-7450-4849-BBE9-34C840DACBE2}" type="presParOf" srcId="{FB6C8313-8EA1-49E4-A3EF-111A0418AEBD}" destId="{9A2AB489-7415-4680-9B61-35AFDD77B47E}" srcOrd="0" destOrd="0" presId="urn:microsoft.com/office/officeart/2005/8/layout/chart3"/>
    <dgm:cxn modelId="{92803FBF-E9BE-4125-8176-54EC81FF3015}" type="presParOf" srcId="{FB6C8313-8EA1-49E4-A3EF-111A0418AEBD}" destId="{363202BC-ABE7-4FC7-A3A3-EBF405A53E70}" srcOrd="1" destOrd="0" presId="urn:microsoft.com/office/officeart/2005/8/layout/chart3"/>
    <dgm:cxn modelId="{F9877E76-910B-4D1E-B07B-6C4E5CFB3A6E}" type="presParOf" srcId="{FB6C8313-8EA1-49E4-A3EF-111A0418AEBD}" destId="{ED2227EC-6C32-4B69-A5FE-85D9FD8BD702}" srcOrd="2" destOrd="0" presId="urn:microsoft.com/office/officeart/2005/8/layout/chart3"/>
    <dgm:cxn modelId="{6D4AE49B-5570-451E-BD61-061F375360CB}" type="presParOf" srcId="{FB6C8313-8EA1-49E4-A3EF-111A0418AEBD}" destId="{0DFACB35-B947-409D-83AB-F7752CDA5E3F}" srcOrd="3" destOrd="0" presId="urn:microsoft.com/office/officeart/2005/8/layout/chart3"/>
    <dgm:cxn modelId="{B31810E3-7895-4124-B830-6C296F0563A1}" type="presParOf" srcId="{FB6C8313-8EA1-49E4-A3EF-111A0418AEBD}" destId="{1DDE00C8-D27D-4829-8585-961832F8DEBD}" srcOrd="4" destOrd="0" presId="urn:microsoft.com/office/officeart/2005/8/layout/chart3"/>
    <dgm:cxn modelId="{D38BC2A3-EB56-4976-AE58-9676B22723BD}" type="presParOf" srcId="{FB6C8313-8EA1-49E4-A3EF-111A0418AEBD}" destId="{9F9A5D04-0C93-472C-B2CB-D637BAABC17B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ACEF84D3-6EF0-42B7-86F5-5DC263F7CBAC}" type="doc">
      <dgm:prSet loTypeId="urn:microsoft.com/office/officeart/2005/8/layout/chevronAccent+Icon" loCatId="officeonlin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th-TH"/>
        </a:p>
      </dgm:t>
    </dgm:pt>
    <dgm:pt modelId="{3ED14415-F377-450E-9D80-C7B2C5845B9B}">
      <dgm:prSet phldrT="[Text]"/>
      <dgm:spPr/>
      <dgm:t>
        <a:bodyPr/>
        <a:lstStyle/>
        <a:p>
          <a:pPr>
            <a:buNone/>
          </a:pPr>
          <a:r>
            <a:rPr lang="th-TH" b="1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ท่อลอดกลม ขนาด 1</a:t>
          </a:r>
          <a:r>
            <a:rPr lang="en-US" b="1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 -  Ø </a:t>
          </a:r>
          <a:r>
            <a:rPr lang="th-TH" b="1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1.0</a:t>
          </a:r>
          <a:r>
            <a:rPr lang="en-US" b="1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</a:t>
          </a:r>
          <a:r>
            <a:rPr lang="th-TH" b="1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 ม.</a:t>
          </a:r>
          <a:endParaRPr lang="th-TH" b="1" dirty="0">
            <a:solidFill>
              <a:schemeClr val="tx1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0B8B9072-7C31-4D93-B412-CB23BE95075B}" type="parTrans" cxnId="{14916507-1DEA-4731-B17D-84B5E1B278BD}">
      <dgm:prSet/>
      <dgm:spPr/>
      <dgm:t>
        <a:bodyPr/>
        <a:lstStyle/>
        <a:p>
          <a:endParaRPr lang="th-TH" b="1">
            <a:solidFill>
              <a:schemeClr val="tx1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92E5153C-0E68-4FC0-B0CD-252689BAC567}" type="sibTrans" cxnId="{14916507-1DEA-4731-B17D-84B5E1B278BD}">
      <dgm:prSet/>
      <dgm:spPr/>
      <dgm:t>
        <a:bodyPr/>
        <a:lstStyle/>
        <a:p>
          <a:endParaRPr lang="th-TH" b="1">
            <a:solidFill>
              <a:schemeClr val="tx1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93DC9272-6CAB-49A0-9383-95E0CC7D93DF}">
      <dgm:prSet phldrT="[Text]" phldr="0"/>
      <dgm:spPr/>
      <dgm:t>
        <a:bodyPr/>
        <a:lstStyle/>
        <a:p>
          <a:r>
            <a:rPr lang="th-TH" b="1" dirty="0">
              <a:solidFill>
                <a:srgbClr val="0000FF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ท่อลอดเหลี่ยมขนาด </a:t>
          </a:r>
          <a:r>
            <a:rPr lang="th-TH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3</a:t>
          </a:r>
          <a:r>
            <a:rPr lang="en-US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-</a:t>
          </a:r>
          <a:r>
            <a:rPr lang="th-TH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1.8</a:t>
          </a:r>
          <a:r>
            <a:rPr lang="en-US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0x</a:t>
          </a:r>
          <a:r>
            <a:rPr lang="th-TH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1</a:t>
          </a:r>
          <a:r>
            <a:rPr lang="en-US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.</a:t>
          </a:r>
          <a:r>
            <a:rPr lang="th-TH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8</a:t>
          </a:r>
          <a:r>
            <a:rPr lang="en-US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 </a:t>
          </a:r>
          <a:r>
            <a:rPr lang="th-TH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ม.</a:t>
          </a:r>
          <a:endParaRPr lang="th-TH" b="1" dirty="0">
            <a:solidFill>
              <a:srgbClr val="0000FF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0EBBDFD6-BBED-4CC8-AA36-831DD949E612}" type="parTrans" cxnId="{124B72BA-3E52-4408-A14F-477187CBBFD4}">
      <dgm:prSet/>
      <dgm:spPr/>
      <dgm:t>
        <a:bodyPr/>
        <a:lstStyle/>
        <a:p>
          <a:endParaRPr lang="th-TH" b="1">
            <a:solidFill>
              <a:schemeClr val="tx1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A9814D54-BB1F-4129-BE87-585A4F3A4711}" type="sibTrans" cxnId="{124B72BA-3E52-4408-A14F-477187CBBFD4}">
      <dgm:prSet/>
      <dgm:spPr/>
      <dgm:t>
        <a:bodyPr/>
        <a:lstStyle/>
        <a:p>
          <a:endParaRPr lang="th-TH" b="1">
            <a:solidFill>
              <a:schemeClr val="tx1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8F4AA7ED-30F9-4D65-AF2C-6030978139C2}" type="pres">
      <dgm:prSet presAssocID="{ACEF84D3-6EF0-42B7-86F5-5DC263F7CBAC}" presName="Name0" presStyleCnt="0">
        <dgm:presLayoutVars>
          <dgm:dir/>
          <dgm:resizeHandles val="exact"/>
        </dgm:presLayoutVars>
      </dgm:prSet>
      <dgm:spPr/>
    </dgm:pt>
    <dgm:pt modelId="{ECD213E2-0461-4EAA-A60C-1E49164428BE}" type="pres">
      <dgm:prSet presAssocID="{3ED14415-F377-450E-9D80-C7B2C5845B9B}" presName="composite" presStyleCnt="0"/>
      <dgm:spPr/>
    </dgm:pt>
    <dgm:pt modelId="{2E238852-F261-4E67-BC2F-C87C12BC81B8}" type="pres">
      <dgm:prSet presAssocID="{3ED14415-F377-450E-9D80-C7B2C5845B9B}" presName="bgChev" presStyleLbl="node1" presStyleIdx="0" presStyleCnt="2"/>
      <dgm:spPr/>
    </dgm:pt>
    <dgm:pt modelId="{F07AE44F-E6FE-47F6-A21B-F804DEE5E412}" type="pres">
      <dgm:prSet presAssocID="{3ED14415-F377-450E-9D80-C7B2C5845B9B}" presName="txNode" presStyleLbl="fgAcc1" presStyleIdx="0" presStyleCnt="2">
        <dgm:presLayoutVars>
          <dgm:bulletEnabled val="1"/>
        </dgm:presLayoutVars>
      </dgm:prSet>
      <dgm:spPr/>
    </dgm:pt>
    <dgm:pt modelId="{504408F4-AD0E-4987-931F-071A11019F76}" type="pres">
      <dgm:prSet presAssocID="{92E5153C-0E68-4FC0-B0CD-252689BAC567}" presName="compositeSpace" presStyleCnt="0"/>
      <dgm:spPr/>
    </dgm:pt>
    <dgm:pt modelId="{F3A4E1B1-90D1-47DB-BBEC-6D6AED1D4B47}" type="pres">
      <dgm:prSet presAssocID="{93DC9272-6CAB-49A0-9383-95E0CC7D93DF}" presName="composite" presStyleCnt="0"/>
      <dgm:spPr/>
    </dgm:pt>
    <dgm:pt modelId="{14FF1E89-08B1-4D5B-90AB-0172AB42AA88}" type="pres">
      <dgm:prSet presAssocID="{93DC9272-6CAB-49A0-9383-95E0CC7D93DF}" presName="bgChev" presStyleLbl="node1" presStyleIdx="1" presStyleCnt="2"/>
      <dgm:spPr/>
    </dgm:pt>
    <dgm:pt modelId="{FFF7B3A7-BA4C-4279-B3A4-8962DFAC949E}" type="pres">
      <dgm:prSet presAssocID="{93DC9272-6CAB-49A0-9383-95E0CC7D93DF}" presName="txNode" presStyleLbl="fgAcc1" presStyleIdx="1" presStyleCnt="2">
        <dgm:presLayoutVars>
          <dgm:bulletEnabled val="1"/>
        </dgm:presLayoutVars>
      </dgm:prSet>
      <dgm:spPr/>
    </dgm:pt>
  </dgm:ptLst>
  <dgm:cxnLst>
    <dgm:cxn modelId="{14916507-1DEA-4731-B17D-84B5E1B278BD}" srcId="{ACEF84D3-6EF0-42B7-86F5-5DC263F7CBAC}" destId="{3ED14415-F377-450E-9D80-C7B2C5845B9B}" srcOrd="0" destOrd="0" parTransId="{0B8B9072-7C31-4D93-B412-CB23BE95075B}" sibTransId="{92E5153C-0E68-4FC0-B0CD-252689BAC567}"/>
    <dgm:cxn modelId="{84A42A15-3390-4373-9528-CA945A17DA02}" type="presOf" srcId="{93DC9272-6CAB-49A0-9383-95E0CC7D93DF}" destId="{FFF7B3A7-BA4C-4279-B3A4-8962DFAC949E}" srcOrd="0" destOrd="0" presId="urn:microsoft.com/office/officeart/2005/8/layout/chevronAccent+Icon"/>
    <dgm:cxn modelId="{B7070366-FF98-409E-BE34-7827D73665C5}" type="presOf" srcId="{ACEF84D3-6EF0-42B7-86F5-5DC263F7CBAC}" destId="{8F4AA7ED-30F9-4D65-AF2C-6030978139C2}" srcOrd="0" destOrd="0" presId="urn:microsoft.com/office/officeart/2005/8/layout/chevronAccent+Icon"/>
    <dgm:cxn modelId="{9A19A5A6-78F5-4EDB-93F4-A83DD605EDF7}" type="presOf" srcId="{3ED14415-F377-450E-9D80-C7B2C5845B9B}" destId="{F07AE44F-E6FE-47F6-A21B-F804DEE5E412}" srcOrd="0" destOrd="0" presId="urn:microsoft.com/office/officeart/2005/8/layout/chevronAccent+Icon"/>
    <dgm:cxn modelId="{124B72BA-3E52-4408-A14F-477187CBBFD4}" srcId="{ACEF84D3-6EF0-42B7-86F5-5DC263F7CBAC}" destId="{93DC9272-6CAB-49A0-9383-95E0CC7D93DF}" srcOrd="1" destOrd="0" parTransId="{0EBBDFD6-BBED-4CC8-AA36-831DD949E612}" sibTransId="{A9814D54-BB1F-4129-BE87-585A4F3A4711}"/>
    <dgm:cxn modelId="{1BA3D710-2183-47A0-95A4-3E45A70C4A71}" type="presParOf" srcId="{8F4AA7ED-30F9-4D65-AF2C-6030978139C2}" destId="{ECD213E2-0461-4EAA-A60C-1E49164428BE}" srcOrd="0" destOrd="0" presId="urn:microsoft.com/office/officeart/2005/8/layout/chevronAccent+Icon"/>
    <dgm:cxn modelId="{F16B0B32-227B-4352-9D58-51AC3B8EFDFA}" type="presParOf" srcId="{ECD213E2-0461-4EAA-A60C-1E49164428BE}" destId="{2E238852-F261-4E67-BC2F-C87C12BC81B8}" srcOrd="0" destOrd="0" presId="urn:microsoft.com/office/officeart/2005/8/layout/chevronAccent+Icon"/>
    <dgm:cxn modelId="{2A75397B-F8CD-400D-80EB-CA70D462F08D}" type="presParOf" srcId="{ECD213E2-0461-4EAA-A60C-1E49164428BE}" destId="{F07AE44F-E6FE-47F6-A21B-F804DEE5E412}" srcOrd="1" destOrd="0" presId="urn:microsoft.com/office/officeart/2005/8/layout/chevronAccent+Icon"/>
    <dgm:cxn modelId="{64EE592B-D21B-44A0-8F59-C1D9DB944999}" type="presParOf" srcId="{8F4AA7ED-30F9-4D65-AF2C-6030978139C2}" destId="{504408F4-AD0E-4987-931F-071A11019F76}" srcOrd="1" destOrd="0" presId="urn:microsoft.com/office/officeart/2005/8/layout/chevronAccent+Icon"/>
    <dgm:cxn modelId="{C61A5598-BB6A-4D7E-BBB3-3AF58A5F2E4B}" type="presParOf" srcId="{8F4AA7ED-30F9-4D65-AF2C-6030978139C2}" destId="{F3A4E1B1-90D1-47DB-BBEC-6D6AED1D4B47}" srcOrd="2" destOrd="0" presId="urn:microsoft.com/office/officeart/2005/8/layout/chevronAccent+Icon"/>
    <dgm:cxn modelId="{0D314C10-C71C-46BA-9E6D-19C12D689026}" type="presParOf" srcId="{F3A4E1B1-90D1-47DB-BBEC-6D6AED1D4B47}" destId="{14FF1E89-08B1-4D5B-90AB-0172AB42AA88}" srcOrd="0" destOrd="0" presId="urn:microsoft.com/office/officeart/2005/8/layout/chevronAccent+Icon"/>
    <dgm:cxn modelId="{D6277DD1-F8DE-400C-BB80-5CF951964319}" type="presParOf" srcId="{F3A4E1B1-90D1-47DB-BBEC-6D6AED1D4B47}" destId="{FFF7B3A7-BA4C-4279-B3A4-8962DFAC949E}" srcOrd="1" destOrd="0" presId="urn:microsoft.com/office/officeart/2005/8/layout/chevronAccent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ACEF84D3-6EF0-42B7-86F5-5DC263F7CBAC}" type="doc">
      <dgm:prSet loTypeId="urn:microsoft.com/office/officeart/2005/8/layout/chevronAccent+Icon" loCatId="officeonlin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th-TH"/>
        </a:p>
      </dgm:t>
    </dgm:pt>
    <dgm:pt modelId="{3ED14415-F377-450E-9D80-C7B2C5845B9B}">
      <dgm:prSet phldrT="[Text]"/>
      <dgm:spPr/>
      <dgm:t>
        <a:bodyPr/>
        <a:lstStyle/>
        <a:p>
          <a:pPr>
            <a:buNone/>
          </a:pPr>
          <a:r>
            <a:rPr lang="th-TH" b="1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ท่อลอดกลม ขนาด 1</a:t>
          </a:r>
          <a:r>
            <a:rPr lang="en-US" b="1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 -  Ø </a:t>
          </a:r>
          <a:r>
            <a:rPr lang="th-TH" b="1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1.0</a:t>
          </a:r>
          <a:r>
            <a:rPr lang="en-US" b="1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</a:t>
          </a:r>
          <a:r>
            <a:rPr lang="th-TH" b="1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 ม.</a:t>
          </a:r>
          <a:endParaRPr lang="th-TH" b="1" dirty="0">
            <a:solidFill>
              <a:schemeClr val="tx1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0B8B9072-7C31-4D93-B412-CB23BE95075B}" type="parTrans" cxnId="{14916507-1DEA-4731-B17D-84B5E1B278BD}">
      <dgm:prSet/>
      <dgm:spPr/>
      <dgm:t>
        <a:bodyPr/>
        <a:lstStyle/>
        <a:p>
          <a:endParaRPr lang="th-TH" b="1">
            <a:solidFill>
              <a:schemeClr val="tx1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92E5153C-0E68-4FC0-B0CD-252689BAC567}" type="sibTrans" cxnId="{14916507-1DEA-4731-B17D-84B5E1B278BD}">
      <dgm:prSet/>
      <dgm:spPr/>
      <dgm:t>
        <a:bodyPr/>
        <a:lstStyle/>
        <a:p>
          <a:endParaRPr lang="th-TH" b="1">
            <a:solidFill>
              <a:schemeClr val="tx1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93DC9272-6CAB-49A0-9383-95E0CC7D93DF}">
      <dgm:prSet phldrT="[Text]" phldr="0"/>
      <dgm:spPr/>
      <dgm:t>
        <a:bodyPr/>
        <a:lstStyle/>
        <a:p>
          <a:r>
            <a:rPr lang="th-TH" b="1" dirty="0">
              <a:solidFill>
                <a:srgbClr val="0000FF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ท่อลอดเหลี่ยมขนาด </a:t>
          </a:r>
          <a:r>
            <a:rPr lang="th-TH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2</a:t>
          </a:r>
          <a:r>
            <a:rPr lang="en-US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-</a:t>
          </a:r>
          <a:r>
            <a:rPr lang="th-TH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1.8</a:t>
          </a:r>
          <a:r>
            <a:rPr lang="en-US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0x</a:t>
          </a:r>
          <a:r>
            <a:rPr lang="th-TH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1</a:t>
          </a:r>
          <a:r>
            <a:rPr lang="en-US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.</a:t>
          </a:r>
          <a:r>
            <a:rPr lang="th-TH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8</a:t>
          </a:r>
          <a:r>
            <a:rPr lang="en-US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 </a:t>
          </a:r>
          <a:r>
            <a:rPr lang="th-TH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ม.</a:t>
          </a:r>
          <a:endParaRPr lang="th-TH" b="1" dirty="0">
            <a:solidFill>
              <a:srgbClr val="0000FF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0EBBDFD6-BBED-4CC8-AA36-831DD949E612}" type="parTrans" cxnId="{124B72BA-3E52-4408-A14F-477187CBBFD4}">
      <dgm:prSet/>
      <dgm:spPr/>
      <dgm:t>
        <a:bodyPr/>
        <a:lstStyle/>
        <a:p>
          <a:endParaRPr lang="th-TH" b="1">
            <a:solidFill>
              <a:schemeClr val="tx1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A9814D54-BB1F-4129-BE87-585A4F3A4711}" type="sibTrans" cxnId="{124B72BA-3E52-4408-A14F-477187CBBFD4}">
      <dgm:prSet/>
      <dgm:spPr/>
      <dgm:t>
        <a:bodyPr/>
        <a:lstStyle/>
        <a:p>
          <a:endParaRPr lang="th-TH" b="1">
            <a:solidFill>
              <a:schemeClr val="tx1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8F4AA7ED-30F9-4D65-AF2C-6030978139C2}" type="pres">
      <dgm:prSet presAssocID="{ACEF84D3-6EF0-42B7-86F5-5DC263F7CBAC}" presName="Name0" presStyleCnt="0">
        <dgm:presLayoutVars>
          <dgm:dir/>
          <dgm:resizeHandles val="exact"/>
        </dgm:presLayoutVars>
      </dgm:prSet>
      <dgm:spPr/>
    </dgm:pt>
    <dgm:pt modelId="{ECD213E2-0461-4EAA-A60C-1E49164428BE}" type="pres">
      <dgm:prSet presAssocID="{3ED14415-F377-450E-9D80-C7B2C5845B9B}" presName="composite" presStyleCnt="0"/>
      <dgm:spPr/>
    </dgm:pt>
    <dgm:pt modelId="{2E238852-F261-4E67-BC2F-C87C12BC81B8}" type="pres">
      <dgm:prSet presAssocID="{3ED14415-F377-450E-9D80-C7B2C5845B9B}" presName="bgChev" presStyleLbl="node1" presStyleIdx="0" presStyleCnt="2"/>
      <dgm:spPr/>
    </dgm:pt>
    <dgm:pt modelId="{F07AE44F-E6FE-47F6-A21B-F804DEE5E412}" type="pres">
      <dgm:prSet presAssocID="{3ED14415-F377-450E-9D80-C7B2C5845B9B}" presName="txNode" presStyleLbl="fgAcc1" presStyleIdx="0" presStyleCnt="2">
        <dgm:presLayoutVars>
          <dgm:bulletEnabled val="1"/>
        </dgm:presLayoutVars>
      </dgm:prSet>
      <dgm:spPr/>
    </dgm:pt>
    <dgm:pt modelId="{504408F4-AD0E-4987-931F-071A11019F76}" type="pres">
      <dgm:prSet presAssocID="{92E5153C-0E68-4FC0-B0CD-252689BAC567}" presName="compositeSpace" presStyleCnt="0"/>
      <dgm:spPr/>
    </dgm:pt>
    <dgm:pt modelId="{F3A4E1B1-90D1-47DB-BBEC-6D6AED1D4B47}" type="pres">
      <dgm:prSet presAssocID="{93DC9272-6CAB-49A0-9383-95E0CC7D93DF}" presName="composite" presStyleCnt="0"/>
      <dgm:spPr/>
    </dgm:pt>
    <dgm:pt modelId="{14FF1E89-08B1-4D5B-90AB-0172AB42AA88}" type="pres">
      <dgm:prSet presAssocID="{93DC9272-6CAB-49A0-9383-95E0CC7D93DF}" presName="bgChev" presStyleLbl="node1" presStyleIdx="1" presStyleCnt="2"/>
      <dgm:spPr/>
    </dgm:pt>
    <dgm:pt modelId="{FFF7B3A7-BA4C-4279-B3A4-8962DFAC949E}" type="pres">
      <dgm:prSet presAssocID="{93DC9272-6CAB-49A0-9383-95E0CC7D93DF}" presName="txNode" presStyleLbl="fgAcc1" presStyleIdx="1" presStyleCnt="2">
        <dgm:presLayoutVars>
          <dgm:bulletEnabled val="1"/>
        </dgm:presLayoutVars>
      </dgm:prSet>
      <dgm:spPr/>
    </dgm:pt>
  </dgm:ptLst>
  <dgm:cxnLst>
    <dgm:cxn modelId="{14916507-1DEA-4731-B17D-84B5E1B278BD}" srcId="{ACEF84D3-6EF0-42B7-86F5-5DC263F7CBAC}" destId="{3ED14415-F377-450E-9D80-C7B2C5845B9B}" srcOrd="0" destOrd="0" parTransId="{0B8B9072-7C31-4D93-B412-CB23BE95075B}" sibTransId="{92E5153C-0E68-4FC0-B0CD-252689BAC567}"/>
    <dgm:cxn modelId="{84A42A15-3390-4373-9528-CA945A17DA02}" type="presOf" srcId="{93DC9272-6CAB-49A0-9383-95E0CC7D93DF}" destId="{FFF7B3A7-BA4C-4279-B3A4-8962DFAC949E}" srcOrd="0" destOrd="0" presId="urn:microsoft.com/office/officeart/2005/8/layout/chevronAccent+Icon"/>
    <dgm:cxn modelId="{B7070366-FF98-409E-BE34-7827D73665C5}" type="presOf" srcId="{ACEF84D3-6EF0-42B7-86F5-5DC263F7CBAC}" destId="{8F4AA7ED-30F9-4D65-AF2C-6030978139C2}" srcOrd="0" destOrd="0" presId="urn:microsoft.com/office/officeart/2005/8/layout/chevronAccent+Icon"/>
    <dgm:cxn modelId="{9A19A5A6-78F5-4EDB-93F4-A83DD605EDF7}" type="presOf" srcId="{3ED14415-F377-450E-9D80-C7B2C5845B9B}" destId="{F07AE44F-E6FE-47F6-A21B-F804DEE5E412}" srcOrd="0" destOrd="0" presId="urn:microsoft.com/office/officeart/2005/8/layout/chevronAccent+Icon"/>
    <dgm:cxn modelId="{124B72BA-3E52-4408-A14F-477187CBBFD4}" srcId="{ACEF84D3-6EF0-42B7-86F5-5DC263F7CBAC}" destId="{93DC9272-6CAB-49A0-9383-95E0CC7D93DF}" srcOrd="1" destOrd="0" parTransId="{0EBBDFD6-BBED-4CC8-AA36-831DD949E612}" sibTransId="{A9814D54-BB1F-4129-BE87-585A4F3A4711}"/>
    <dgm:cxn modelId="{1BA3D710-2183-47A0-95A4-3E45A70C4A71}" type="presParOf" srcId="{8F4AA7ED-30F9-4D65-AF2C-6030978139C2}" destId="{ECD213E2-0461-4EAA-A60C-1E49164428BE}" srcOrd="0" destOrd="0" presId="urn:microsoft.com/office/officeart/2005/8/layout/chevronAccent+Icon"/>
    <dgm:cxn modelId="{F16B0B32-227B-4352-9D58-51AC3B8EFDFA}" type="presParOf" srcId="{ECD213E2-0461-4EAA-A60C-1E49164428BE}" destId="{2E238852-F261-4E67-BC2F-C87C12BC81B8}" srcOrd="0" destOrd="0" presId="urn:microsoft.com/office/officeart/2005/8/layout/chevronAccent+Icon"/>
    <dgm:cxn modelId="{2A75397B-F8CD-400D-80EB-CA70D462F08D}" type="presParOf" srcId="{ECD213E2-0461-4EAA-A60C-1E49164428BE}" destId="{F07AE44F-E6FE-47F6-A21B-F804DEE5E412}" srcOrd="1" destOrd="0" presId="urn:microsoft.com/office/officeart/2005/8/layout/chevronAccent+Icon"/>
    <dgm:cxn modelId="{64EE592B-D21B-44A0-8F59-C1D9DB944999}" type="presParOf" srcId="{8F4AA7ED-30F9-4D65-AF2C-6030978139C2}" destId="{504408F4-AD0E-4987-931F-071A11019F76}" srcOrd="1" destOrd="0" presId="urn:microsoft.com/office/officeart/2005/8/layout/chevronAccent+Icon"/>
    <dgm:cxn modelId="{C61A5598-BB6A-4D7E-BBB3-3AF58A5F2E4B}" type="presParOf" srcId="{8F4AA7ED-30F9-4D65-AF2C-6030978139C2}" destId="{F3A4E1B1-90D1-47DB-BBEC-6D6AED1D4B47}" srcOrd="2" destOrd="0" presId="urn:microsoft.com/office/officeart/2005/8/layout/chevronAccent+Icon"/>
    <dgm:cxn modelId="{0D314C10-C71C-46BA-9E6D-19C12D689026}" type="presParOf" srcId="{F3A4E1B1-90D1-47DB-BBEC-6D6AED1D4B47}" destId="{14FF1E89-08B1-4D5B-90AB-0172AB42AA88}" srcOrd="0" destOrd="0" presId="urn:microsoft.com/office/officeart/2005/8/layout/chevronAccent+Icon"/>
    <dgm:cxn modelId="{D6277DD1-F8DE-400C-BB80-5CF951964319}" type="presParOf" srcId="{F3A4E1B1-90D1-47DB-BBEC-6D6AED1D4B47}" destId="{FFF7B3A7-BA4C-4279-B3A4-8962DFAC949E}" srcOrd="1" destOrd="0" presId="urn:microsoft.com/office/officeart/2005/8/layout/chevronAccent+Icon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ACEF84D3-6EF0-42B7-86F5-5DC263F7CBAC}" type="doc">
      <dgm:prSet loTypeId="urn:microsoft.com/office/officeart/2005/8/layout/chevronAccent+Icon" loCatId="officeonlin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th-TH"/>
        </a:p>
      </dgm:t>
    </dgm:pt>
    <dgm:pt modelId="{3ED14415-F377-450E-9D80-C7B2C5845B9B}">
      <dgm:prSet phldrT="[Text]"/>
      <dgm:spPr/>
      <dgm:t>
        <a:bodyPr/>
        <a:lstStyle/>
        <a:p>
          <a:pPr>
            <a:buNone/>
          </a:pPr>
          <a:r>
            <a:rPr lang="th-TH" b="1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ท่อลอดกลม ขนาด 1</a:t>
          </a:r>
          <a:r>
            <a:rPr lang="en-US" b="1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 -  Ø </a:t>
          </a:r>
          <a:r>
            <a:rPr lang="th-TH" b="1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0.8</a:t>
          </a:r>
          <a:r>
            <a:rPr lang="en-US" b="1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</a:t>
          </a:r>
          <a:r>
            <a:rPr lang="th-TH" b="1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 ม.</a:t>
          </a:r>
          <a:endParaRPr lang="th-TH" b="1" dirty="0">
            <a:solidFill>
              <a:schemeClr val="tx1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0B8B9072-7C31-4D93-B412-CB23BE95075B}" type="parTrans" cxnId="{14916507-1DEA-4731-B17D-84B5E1B278BD}">
      <dgm:prSet/>
      <dgm:spPr/>
      <dgm:t>
        <a:bodyPr/>
        <a:lstStyle/>
        <a:p>
          <a:endParaRPr lang="th-TH" b="1">
            <a:solidFill>
              <a:schemeClr val="tx1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92E5153C-0E68-4FC0-B0CD-252689BAC567}" type="sibTrans" cxnId="{14916507-1DEA-4731-B17D-84B5E1B278BD}">
      <dgm:prSet/>
      <dgm:spPr/>
      <dgm:t>
        <a:bodyPr/>
        <a:lstStyle/>
        <a:p>
          <a:endParaRPr lang="th-TH" b="1">
            <a:solidFill>
              <a:schemeClr val="tx1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93DC9272-6CAB-49A0-9383-95E0CC7D93DF}">
      <dgm:prSet phldrT="[Text]" phldr="0"/>
      <dgm:spPr/>
      <dgm:t>
        <a:bodyPr/>
        <a:lstStyle/>
        <a:p>
          <a:r>
            <a:rPr lang="th-TH" b="1" dirty="0">
              <a:solidFill>
                <a:srgbClr val="0000FF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ท่อลอดเหลี่ยมขนาด </a:t>
          </a:r>
          <a:r>
            <a:rPr lang="th-TH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2</a:t>
          </a:r>
          <a:r>
            <a:rPr lang="en-US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-</a:t>
          </a:r>
          <a:r>
            <a:rPr lang="th-TH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2.1</a:t>
          </a:r>
          <a:r>
            <a:rPr lang="en-US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0x</a:t>
          </a:r>
          <a:r>
            <a:rPr lang="th-TH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1</a:t>
          </a:r>
          <a:r>
            <a:rPr lang="en-US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.</a:t>
          </a:r>
          <a:r>
            <a:rPr lang="th-TH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8</a:t>
          </a:r>
          <a:r>
            <a:rPr lang="en-US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 </a:t>
          </a:r>
          <a:r>
            <a:rPr lang="th-TH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ม.</a:t>
          </a:r>
          <a:endParaRPr lang="th-TH" b="1" dirty="0">
            <a:solidFill>
              <a:srgbClr val="0000FF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0EBBDFD6-BBED-4CC8-AA36-831DD949E612}" type="parTrans" cxnId="{124B72BA-3E52-4408-A14F-477187CBBFD4}">
      <dgm:prSet/>
      <dgm:spPr/>
      <dgm:t>
        <a:bodyPr/>
        <a:lstStyle/>
        <a:p>
          <a:endParaRPr lang="th-TH" b="1">
            <a:solidFill>
              <a:schemeClr val="tx1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A9814D54-BB1F-4129-BE87-585A4F3A4711}" type="sibTrans" cxnId="{124B72BA-3E52-4408-A14F-477187CBBFD4}">
      <dgm:prSet/>
      <dgm:spPr/>
      <dgm:t>
        <a:bodyPr/>
        <a:lstStyle/>
        <a:p>
          <a:endParaRPr lang="th-TH" b="1">
            <a:solidFill>
              <a:schemeClr val="tx1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8F4AA7ED-30F9-4D65-AF2C-6030978139C2}" type="pres">
      <dgm:prSet presAssocID="{ACEF84D3-6EF0-42B7-86F5-5DC263F7CBAC}" presName="Name0" presStyleCnt="0">
        <dgm:presLayoutVars>
          <dgm:dir/>
          <dgm:resizeHandles val="exact"/>
        </dgm:presLayoutVars>
      </dgm:prSet>
      <dgm:spPr/>
    </dgm:pt>
    <dgm:pt modelId="{ECD213E2-0461-4EAA-A60C-1E49164428BE}" type="pres">
      <dgm:prSet presAssocID="{3ED14415-F377-450E-9D80-C7B2C5845B9B}" presName="composite" presStyleCnt="0"/>
      <dgm:spPr/>
    </dgm:pt>
    <dgm:pt modelId="{2E238852-F261-4E67-BC2F-C87C12BC81B8}" type="pres">
      <dgm:prSet presAssocID="{3ED14415-F377-450E-9D80-C7B2C5845B9B}" presName="bgChev" presStyleLbl="node1" presStyleIdx="0" presStyleCnt="2"/>
      <dgm:spPr/>
    </dgm:pt>
    <dgm:pt modelId="{F07AE44F-E6FE-47F6-A21B-F804DEE5E412}" type="pres">
      <dgm:prSet presAssocID="{3ED14415-F377-450E-9D80-C7B2C5845B9B}" presName="txNode" presStyleLbl="fgAcc1" presStyleIdx="0" presStyleCnt="2">
        <dgm:presLayoutVars>
          <dgm:bulletEnabled val="1"/>
        </dgm:presLayoutVars>
      </dgm:prSet>
      <dgm:spPr/>
    </dgm:pt>
    <dgm:pt modelId="{504408F4-AD0E-4987-931F-071A11019F76}" type="pres">
      <dgm:prSet presAssocID="{92E5153C-0E68-4FC0-B0CD-252689BAC567}" presName="compositeSpace" presStyleCnt="0"/>
      <dgm:spPr/>
    </dgm:pt>
    <dgm:pt modelId="{F3A4E1B1-90D1-47DB-BBEC-6D6AED1D4B47}" type="pres">
      <dgm:prSet presAssocID="{93DC9272-6CAB-49A0-9383-95E0CC7D93DF}" presName="composite" presStyleCnt="0"/>
      <dgm:spPr/>
    </dgm:pt>
    <dgm:pt modelId="{14FF1E89-08B1-4D5B-90AB-0172AB42AA88}" type="pres">
      <dgm:prSet presAssocID="{93DC9272-6CAB-49A0-9383-95E0CC7D93DF}" presName="bgChev" presStyleLbl="node1" presStyleIdx="1" presStyleCnt="2"/>
      <dgm:spPr/>
    </dgm:pt>
    <dgm:pt modelId="{FFF7B3A7-BA4C-4279-B3A4-8962DFAC949E}" type="pres">
      <dgm:prSet presAssocID="{93DC9272-6CAB-49A0-9383-95E0CC7D93DF}" presName="txNode" presStyleLbl="fgAcc1" presStyleIdx="1" presStyleCnt="2">
        <dgm:presLayoutVars>
          <dgm:bulletEnabled val="1"/>
        </dgm:presLayoutVars>
      </dgm:prSet>
      <dgm:spPr/>
    </dgm:pt>
  </dgm:ptLst>
  <dgm:cxnLst>
    <dgm:cxn modelId="{14916507-1DEA-4731-B17D-84B5E1B278BD}" srcId="{ACEF84D3-6EF0-42B7-86F5-5DC263F7CBAC}" destId="{3ED14415-F377-450E-9D80-C7B2C5845B9B}" srcOrd="0" destOrd="0" parTransId="{0B8B9072-7C31-4D93-B412-CB23BE95075B}" sibTransId="{92E5153C-0E68-4FC0-B0CD-252689BAC567}"/>
    <dgm:cxn modelId="{84A42A15-3390-4373-9528-CA945A17DA02}" type="presOf" srcId="{93DC9272-6CAB-49A0-9383-95E0CC7D93DF}" destId="{FFF7B3A7-BA4C-4279-B3A4-8962DFAC949E}" srcOrd="0" destOrd="0" presId="urn:microsoft.com/office/officeart/2005/8/layout/chevronAccent+Icon"/>
    <dgm:cxn modelId="{B7070366-FF98-409E-BE34-7827D73665C5}" type="presOf" srcId="{ACEF84D3-6EF0-42B7-86F5-5DC263F7CBAC}" destId="{8F4AA7ED-30F9-4D65-AF2C-6030978139C2}" srcOrd="0" destOrd="0" presId="urn:microsoft.com/office/officeart/2005/8/layout/chevronAccent+Icon"/>
    <dgm:cxn modelId="{9A19A5A6-78F5-4EDB-93F4-A83DD605EDF7}" type="presOf" srcId="{3ED14415-F377-450E-9D80-C7B2C5845B9B}" destId="{F07AE44F-E6FE-47F6-A21B-F804DEE5E412}" srcOrd="0" destOrd="0" presId="urn:microsoft.com/office/officeart/2005/8/layout/chevronAccent+Icon"/>
    <dgm:cxn modelId="{124B72BA-3E52-4408-A14F-477187CBBFD4}" srcId="{ACEF84D3-6EF0-42B7-86F5-5DC263F7CBAC}" destId="{93DC9272-6CAB-49A0-9383-95E0CC7D93DF}" srcOrd="1" destOrd="0" parTransId="{0EBBDFD6-BBED-4CC8-AA36-831DD949E612}" sibTransId="{A9814D54-BB1F-4129-BE87-585A4F3A4711}"/>
    <dgm:cxn modelId="{1BA3D710-2183-47A0-95A4-3E45A70C4A71}" type="presParOf" srcId="{8F4AA7ED-30F9-4D65-AF2C-6030978139C2}" destId="{ECD213E2-0461-4EAA-A60C-1E49164428BE}" srcOrd="0" destOrd="0" presId="urn:microsoft.com/office/officeart/2005/8/layout/chevronAccent+Icon"/>
    <dgm:cxn modelId="{F16B0B32-227B-4352-9D58-51AC3B8EFDFA}" type="presParOf" srcId="{ECD213E2-0461-4EAA-A60C-1E49164428BE}" destId="{2E238852-F261-4E67-BC2F-C87C12BC81B8}" srcOrd="0" destOrd="0" presId="urn:microsoft.com/office/officeart/2005/8/layout/chevronAccent+Icon"/>
    <dgm:cxn modelId="{2A75397B-F8CD-400D-80EB-CA70D462F08D}" type="presParOf" srcId="{ECD213E2-0461-4EAA-A60C-1E49164428BE}" destId="{F07AE44F-E6FE-47F6-A21B-F804DEE5E412}" srcOrd="1" destOrd="0" presId="urn:microsoft.com/office/officeart/2005/8/layout/chevronAccent+Icon"/>
    <dgm:cxn modelId="{64EE592B-D21B-44A0-8F59-C1D9DB944999}" type="presParOf" srcId="{8F4AA7ED-30F9-4D65-AF2C-6030978139C2}" destId="{504408F4-AD0E-4987-931F-071A11019F76}" srcOrd="1" destOrd="0" presId="urn:microsoft.com/office/officeart/2005/8/layout/chevronAccent+Icon"/>
    <dgm:cxn modelId="{C61A5598-BB6A-4D7E-BBB3-3AF58A5F2E4B}" type="presParOf" srcId="{8F4AA7ED-30F9-4D65-AF2C-6030978139C2}" destId="{F3A4E1B1-90D1-47DB-BBEC-6D6AED1D4B47}" srcOrd="2" destOrd="0" presId="urn:microsoft.com/office/officeart/2005/8/layout/chevronAccent+Icon"/>
    <dgm:cxn modelId="{0D314C10-C71C-46BA-9E6D-19C12D689026}" type="presParOf" srcId="{F3A4E1B1-90D1-47DB-BBEC-6D6AED1D4B47}" destId="{14FF1E89-08B1-4D5B-90AB-0172AB42AA88}" srcOrd="0" destOrd="0" presId="urn:microsoft.com/office/officeart/2005/8/layout/chevronAccent+Icon"/>
    <dgm:cxn modelId="{D6277DD1-F8DE-400C-BB80-5CF951964319}" type="presParOf" srcId="{F3A4E1B1-90D1-47DB-BBEC-6D6AED1D4B47}" destId="{FFF7B3A7-BA4C-4279-B3A4-8962DFAC949E}" srcOrd="1" destOrd="0" presId="urn:microsoft.com/office/officeart/2005/8/layout/chevronAccent+Icon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ACEF84D3-6EF0-42B7-86F5-5DC263F7CBAC}" type="doc">
      <dgm:prSet loTypeId="urn:microsoft.com/office/officeart/2005/8/layout/chevronAccent+Icon" loCatId="officeonlin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th-TH"/>
        </a:p>
      </dgm:t>
    </dgm:pt>
    <dgm:pt modelId="{3ED14415-F377-450E-9D80-C7B2C5845B9B}">
      <dgm:prSet phldrT="[Text]"/>
      <dgm:spPr/>
      <dgm:t>
        <a:bodyPr/>
        <a:lstStyle/>
        <a:p>
          <a:pPr>
            <a:buNone/>
          </a:pPr>
          <a:r>
            <a:rPr lang="th-TH" b="1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ท่อลอดกลม ขนาด 1</a:t>
          </a:r>
          <a:r>
            <a:rPr lang="en-US" b="1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 -  Ø </a:t>
          </a:r>
          <a:r>
            <a:rPr lang="th-TH" b="1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0.6</a:t>
          </a:r>
          <a:r>
            <a:rPr lang="en-US" b="1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</a:t>
          </a:r>
          <a:r>
            <a:rPr lang="th-TH" b="1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 ม.</a:t>
          </a:r>
          <a:endParaRPr lang="th-TH" b="1" dirty="0">
            <a:solidFill>
              <a:schemeClr val="tx1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0B8B9072-7C31-4D93-B412-CB23BE95075B}" type="parTrans" cxnId="{14916507-1DEA-4731-B17D-84B5E1B278BD}">
      <dgm:prSet/>
      <dgm:spPr/>
      <dgm:t>
        <a:bodyPr/>
        <a:lstStyle/>
        <a:p>
          <a:endParaRPr lang="th-TH" b="1">
            <a:solidFill>
              <a:schemeClr val="tx1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92E5153C-0E68-4FC0-B0CD-252689BAC567}" type="sibTrans" cxnId="{14916507-1DEA-4731-B17D-84B5E1B278BD}">
      <dgm:prSet/>
      <dgm:spPr/>
      <dgm:t>
        <a:bodyPr/>
        <a:lstStyle/>
        <a:p>
          <a:endParaRPr lang="th-TH" b="1">
            <a:solidFill>
              <a:schemeClr val="tx1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93DC9272-6CAB-49A0-9383-95E0CC7D93DF}">
      <dgm:prSet phldrT="[Text]" phldr="0"/>
      <dgm:spPr/>
      <dgm:t>
        <a:bodyPr/>
        <a:lstStyle/>
        <a:p>
          <a:r>
            <a:rPr lang="th-TH" b="1" dirty="0">
              <a:solidFill>
                <a:srgbClr val="0000FF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ท่อลอดเหลี่ยมขนาด </a:t>
          </a:r>
          <a:r>
            <a:rPr lang="th-TH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3</a:t>
          </a:r>
          <a:r>
            <a:rPr lang="en-US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-</a:t>
          </a:r>
          <a:r>
            <a:rPr lang="th-TH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2.1</a:t>
          </a:r>
          <a:r>
            <a:rPr lang="en-US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0x</a:t>
          </a:r>
          <a:r>
            <a:rPr lang="th-TH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1</a:t>
          </a:r>
          <a:r>
            <a:rPr lang="en-US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.</a:t>
          </a:r>
          <a:r>
            <a:rPr lang="th-TH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8</a:t>
          </a:r>
          <a:r>
            <a:rPr lang="en-US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 </a:t>
          </a:r>
          <a:r>
            <a:rPr lang="th-TH" b="1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ม.</a:t>
          </a:r>
          <a:endParaRPr lang="th-TH" b="1" dirty="0">
            <a:solidFill>
              <a:srgbClr val="0000FF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0EBBDFD6-BBED-4CC8-AA36-831DD949E612}" type="parTrans" cxnId="{124B72BA-3E52-4408-A14F-477187CBBFD4}">
      <dgm:prSet/>
      <dgm:spPr/>
      <dgm:t>
        <a:bodyPr/>
        <a:lstStyle/>
        <a:p>
          <a:endParaRPr lang="th-TH" b="1">
            <a:solidFill>
              <a:schemeClr val="tx1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A9814D54-BB1F-4129-BE87-585A4F3A4711}" type="sibTrans" cxnId="{124B72BA-3E52-4408-A14F-477187CBBFD4}">
      <dgm:prSet/>
      <dgm:spPr/>
      <dgm:t>
        <a:bodyPr/>
        <a:lstStyle/>
        <a:p>
          <a:endParaRPr lang="th-TH" b="1">
            <a:solidFill>
              <a:schemeClr val="tx1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8F4AA7ED-30F9-4D65-AF2C-6030978139C2}" type="pres">
      <dgm:prSet presAssocID="{ACEF84D3-6EF0-42B7-86F5-5DC263F7CBAC}" presName="Name0" presStyleCnt="0">
        <dgm:presLayoutVars>
          <dgm:dir/>
          <dgm:resizeHandles val="exact"/>
        </dgm:presLayoutVars>
      </dgm:prSet>
      <dgm:spPr/>
    </dgm:pt>
    <dgm:pt modelId="{ECD213E2-0461-4EAA-A60C-1E49164428BE}" type="pres">
      <dgm:prSet presAssocID="{3ED14415-F377-450E-9D80-C7B2C5845B9B}" presName="composite" presStyleCnt="0"/>
      <dgm:spPr/>
    </dgm:pt>
    <dgm:pt modelId="{2E238852-F261-4E67-BC2F-C87C12BC81B8}" type="pres">
      <dgm:prSet presAssocID="{3ED14415-F377-450E-9D80-C7B2C5845B9B}" presName="bgChev" presStyleLbl="node1" presStyleIdx="0" presStyleCnt="2"/>
      <dgm:spPr/>
    </dgm:pt>
    <dgm:pt modelId="{F07AE44F-E6FE-47F6-A21B-F804DEE5E412}" type="pres">
      <dgm:prSet presAssocID="{3ED14415-F377-450E-9D80-C7B2C5845B9B}" presName="txNode" presStyleLbl="fgAcc1" presStyleIdx="0" presStyleCnt="2">
        <dgm:presLayoutVars>
          <dgm:bulletEnabled val="1"/>
        </dgm:presLayoutVars>
      </dgm:prSet>
      <dgm:spPr/>
    </dgm:pt>
    <dgm:pt modelId="{504408F4-AD0E-4987-931F-071A11019F76}" type="pres">
      <dgm:prSet presAssocID="{92E5153C-0E68-4FC0-B0CD-252689BAC567}" presName="compositeSpace" presStyleCnt="0"/>
      <dgm:spPr/>
    </dgm:pt>
    <dgm:pt modelId="{F3A4E1B1-90D1-47DB-BBEC-6D6AED1D4B47}" type="pres">
      <dgm:prSet presAssocID="{93DC9272-6CAB-49A0-9383-95E0CC7D93DF}" presName="composite" presStyleCnt="0"/>
      <dgm:spPr/>
    </dgm:pt>
    <dgm:pt modelId="{14FF1E89-08B1-4D5B-90AB-0172AB42AA88}" type="pres">
      <dgm:prSet presAssocID="{93DC9272-6CAB-49A0-9383-95E0CC7D93DF}" presName="bgChev" presStyleLbl="node1" presStyleIdx="1" presStyleCnt="2"/>
      <dgm:spPr/>
    </dgm:pt>
    <dgm:pt modelId="{FFF7B3A7-BA4C-4279-B3A4-8962DFAC949E}" type="pres">
      <dgm:prSet presAssocID="{93DC9272-6CAB-49A0-9383-95E0CC7D93DF}" presName="txNode" presStyleLbl="fgAcc1" presStyleIdx="1" presStyleCnt="2">
        <dgm:presLayoutVars>
          <dgm:bulletEnabled val="1"/>
        </dgm:presLayoutVars>
      </dgm:prSet>
      <dgm:spPr/>
    </dgm:pt>
  </dgm:ptLst>
  <dgm:cxnLst>
    <dgm:cxn modelId="{14916507-1DEA-4731-B17D-84B5E1B278BD}" srcId="{ACEF84D3-6EF0-42B7-86F5-5DC263F7CBAC}" destId="{3ED14415-F377-450E-9D80-C7B2C5845B9B}" srcOrd="0" destOrd="0" parTransId="{0B8B9072-7C31-4D93-B412-CB23BE95075B}" sibTransId="{92E5153C-0E68-4FC0-B0CD-252689BAC567}"/>
    <dgm:cxn modelId="{84A42A15-3390-4373-9528-CA945A17DA02}" type="presOf" srcId="{93DC9272-6CAB-49A0-9383-95E0CC7D93DF}" destId="{FFF7B3A7-BA4C-4279-B3A4-8962DFAC949E}" srcOrd="0" destOrd="0" presId="urn:microsoft.com/office/officeart/2005/8/layout/chevronAccent+Icon"/>
    <dgm:cxn modelId="{B7070366-FF98-409E-BE34-7827D73665C5}" type="presOf" srcId="{ACEF84D3-6EF0-42B7-86F5-5DC263F7CBAC}" destId="{8F4AA7ED-30F9-4D65-AF2C-6030978139C2}" srcOrd="0" destOrd="0" presId="urn:microsoft.com/office/officeart/2005/8/layout/chevronAccent+Icon"/>
    <dgm:cxn modelId="{9A19A5A6-78F5-4EDB-93F4-A83DD605EDF7}" type="presOf" srcId="{3ED14415-F377-450E-9D80-C7B2C5845B9B}" destId="{F07AE44F-E6FE-47F6-A21B-F804DEE5E412}" srcOrd="0" destOrd="0" presId="urn:microsoft.com/office/officeart/2005/8/layout/chevronAccent+Icon"/>
    <dgm:cxn modelId="{124B72BA-3E52-4408-A14F-477187CBBFD4}" srcId="{ACEF84D3-6EF0-42B7-86F5-5DC263F7CBAC}" destId="{93DC9272-6CAB-49A0-9383-95E0CC7D93DF}" srcOrd="1" destOrd="0" parTransId="{0EBBDFD6-BBED-4CC8-AA36-831DD949E612}" sibTransId="{A9814D54-BB1F-4129-BE87-585A4F3A4711}"/>
    <dgm:cxn modelId="{1BA3D710-2183-47A0-95A4-3E45A70C4A71}" type="presParOf" srcId="{8F4AA7ED-30F9-4D65-AF2C-6030978139C2}" destId="{ECD213E2-0461-4EAA-A60C-1E49164428BE}" srcOrd="0" destOrd="0" presId="urn:microsoft.com/office/officeart/2005/8/layout/chevronAccent+Icon"/>
    <dgm:cxn modelId="{F16B0B32-227B-4352-9D58-51AC3B8EFDFA}" type="presParOf" srcId="{ECD213E2-0461-4EAA-A60C-1E49164428BE}" destId="{2E238852-F261-4E67-BC2F-C87C12BC81B8}" srcOrd="0" destOrd="0" presId="urn:microsoft.com/office/officeart/2005/8/layout/chevronAccent+Icon"/>
    <dgm:cxn modelId="{2A75397B-F8CD-400D-80EB-CA70D462F08D}" type="presParOf" srcId="{ECD213E2-0461-4EAA-A60C-1E49164428BE}" destId="{F07AE44F-E6FE-47F6-A21B-F804DEE5E412}" srcOrd="1" destOrd="0" presId="urn:microsoft.com/office/officeart/2005/8/layout/chevronAccent+Icon"/>
    <dgm:cxn modelId="{64EE592B-D21B-44A0-8F59-C1D9DB944999}" type="presParOf" srcId="{8F4AA7ED-30F9-4D65-AF2C-6030978139C2}" destId="{504408F4-AD0E-4987-931F-071A11019F76}" srcOrd="1" destOrd="0" presId="urn:microsoft.com/office/officeart/2005/8/layout/chevronAccent+Icon"/>
    <dgm:cxn modelId="{C61A5598-BB6A-4D7E-BBB3-3AF58A5F2E4B}" type="presParOf" srcId="{8F4AA7ED-30F9-4D65-AF2C-6030978139C2}" destId="{F3A4E1B1-90D1-47DB-BBEC-6D6AED1D4B47}" srcOrd="2" destOrd="0" presId="urn:microsoft.com/office/officeart/2005/8/layout/chevronAccent+Icon"/>
    <dgm:cxn modelId="{0D314C10-C71C-46BA-9E6D-19C12D689026}" type="presParOf" srcId="{F3A4E1B1-90D1-47DB-BBEC-6D6AED1D4B47}" destId="{14FF1E89-08B1-4D5B-90AB-0172AB42AA88}" srcOrd="0" destOrd="0" presId="urn:microsoft.com/office/officeart/2005/8/layout/chevronAccent+Icon"/>
    <dgm:cxn modelId="{D6277DD1-F8DE-400C-BB80-5CF951964319}" type="presParOf" srcId="{F3A4E1B1-90D1-47DB-BBEC-6D6AED1D4B47}" destId="{FFF7B3A7-BA4C-4279-B3A4-8962DFAC949E}" srcOrd="1" destOrd="0" presId="urn:microsoft.com/office/officeart/2005/8/layout/chevronAccent+Icon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1F29CE7A-0CB5-418B-BCCE-FF8A4BB66B99}" type="doc">
      <dgm:prSet loTypeId="urn:microsoft.com/office/officeart/2008/layout/VerticalCurvedList" loCatId="list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th-TH"/>
        </a:p>
      </dgm:t>
    </dgm:pt>
    <dgm:pt modelId="{B6C1F3A9-0BB5-423E-A2DC-338A66FFB9AD}">
      <dgm:prSet phldrT="[ข้อความ]" custT="1"/>
      <dgm:spPr>
        <a:scene3d>
          <a:camera prst="orthographicFront">
            <a:rot lat="0" lon="0" rev="0"/>
          </a:camera>
          <a:lightRig rig="contrasting" dir="t">
            <a:rot lat="0" lon="0" rev="7800000"/>
          </a:lightRig>
        </a:scene3d>
        <a:sp3d>
          <a:bevelT w="139700" h="139700"/>
        </a:sp3d>
      </dgm:spPr>
      <dgm:t>
        <a:bodyPr/>
        <a:lstStyle/>
        <a:p>
          <a:pPr marL="360000" algn="l"/>
          <a:r>
            <a:rPr lang="th-TH" sz="2000" b="1" dirty="0">
              <a:latin typeface="TH SarabunPSK" panose="020B0500040200020003" pitchFamily="34" charset="-34"/>
              <a:cs typeface="TH SarabunPSK" panose="020B0500040200020003" pitchFamily="34" charset="-34"/>
            </a:rPr>
            <a:t>ผู้ได้รับผลกระทบ</a:t>
          </a:r>
        </a:p>
      </dgm:t>
    </dgm:pt>
    <dgm:pt modelId="{6052172A-6B00-413C-BD91-1B5B86D65982}" type="parTrans" cxnId="{BC08DEE1-9B3D-40E3-B48C-4E59B9366EC4}">
      <dgm:prSet/>
      <dgm:spPr/>
      <dgm:t>
        <a:bodyPr/>
        <a:lstStyle/>
        <a:p>
          <a:endParaRPr lang="th-TH"/>
        </a:p>
      </dgm:t>
    </dgm:pt>
    <dgm:pt modelId="{43E94E77-3069-4A3F-9E8B-6FC0301CAD13}" type="sibTrans" cxnId="{BC08DEE1-9B3D-40E3-B48C-4E59B9366EC4}">
      <dgm:prSet/>
      <dgm:spPr/>
      <dgm:t>
        <a:bodyPr/>
        <a:lstStyle/>
        <a:p>
          <a:endParaRPr lang="th-TH"/>
        </a:p>
      </dgm:t>
    </dgm:pt>
    <dgm:pt modelId="{387BD4F4-8872-4B5C-AC85-19E3393DC621}">
      <dgm:prSet phldrT="[ข้อความ]" custT="1"/>
      <dgm:spPr>
        <a:scene3d>
          <a:camera prst="orthographicFront">
            <a:rot lat="0" lon="0" rev="0"/>
          </a:camera>
          <a:lightRig rig="contrasting" dir="t">
            <a:rot lat="0" lon="0" rev="7800000"/>
          </a:lightRig>
        </a:scene3d>
        <a:sp3d>
          <a:bevelT w="139700" h="139700"/>
        </a:sp3d>
      </dgm:spPr>
      <dgm:t>
        <a:bodyPr/>
        <a:lstStyle/>
        <a:p>
          <a:pPr>
            <a:spcAft>
              <a:spcPts val="0"/>
            </a:spcAft>
          </a:pPr>
          <a:r>
            <a:rPr lang="th-TH" sz="2000" b="1" dirty="0">
              <a:latin typeface="TH SarabunPSK" panose="020B0500040200020003" pitchFamily="34" charset="-34"/>
              <a:cs typeface="TH SarabunPSK" panose="020B0500040200020003" pitchFamily="34" charset="-34"/>
            </a:rPr>
            <a:t>หน่วยงานที่รับผิดชอบจัดทำรายงานการประเมินผลกระทบสิ่งแวดล้อม (หน่วยงานเจ้าของโครงการ)</a:t>
          </a:r>
        </a:p>
      </dgm:t>
    </dgm:pt>
    <dgm:pt modelId="{426F28CA-C28F-456E-95B6-BE1C94C9A91F}" type="parTrans" cxnId="{7F5A6D05-C158-46B1-B7CB-366918C5FE86}">
      <dgm:prSet/>
      <dgm:spPr/>
      <dgm:t>
        <a:bodyPr/>
        <a:lstStyle/>
        <a:p>
          <a:endParaRPr lang="th-TH"/>
        </a:p>
      </dgm:t>
    </dgm:pt>
    <dgm:pt modelId="{F3B6C6BE-1E36-4FD1-A753-4E26D9A3BE0D}" type="sibTrans" cxnId="{7F5A6D05-C158-46B1-B7CB-366918C5FE86}">
      <dgm:prSet/>
      <dgm:spPr/>
      <dgm:t>
        <a:bodyPr/>
        <a:lstStyle/>
        <a:p>
          <a:endParaRPr lang="th-TH"/>
        </a:p>
      </dgm:t>
    </dgm:pt>
    <dgm:pt modelId="{BB9F0D83-75C5-4818-A4E2-2194409B74B6}">
      <dgm:prSet phldrT="[ข้อความ]" custT="1"/>
      <dgm:spPr>
        <a:scene3d>
          <a:camera prst="orthographicFront">
            <a:rot lat="0" lon="0" rev="0"/>
          </a:camera>
          <a:lightRig rig="contrasting" dir="t">
            <a:rot lat="0" lon="0" rev="7800000"/>
          </a:lightRig>
        </a:scene3d>
        <a:sp3d>
          <a:bevelT w="139700" h="139700"/>
        </a:sp3d>
      </dgm:spPr>
      <dgm:t>
        <a:bodyPr/>
        <a:lstStyle/>
        <a:p>
          <a:r>
            <a:rPr lang="th-TH" sz="2000" b="1" dirty="0">
              <a:latin typeface="TH SarabunPSK" panose="020B0500040200020003" pitchFamily="34" charset="-34"/>
              <a:cs typeface="TH SarabunPSK" panose="020B0500040200020003" pitchFamily="34" charset="-34"/>
            </a:rPr>
            <a:t>หน่วยงานที่ทำหน้าที่พิจารณารายงานการประเมินผลกระทบสิ่งแวดล้อม</a:t>
          </a:r>
        </a:p>
      </dgm:t>
    </dgm:pt>
    <dgm:pt modelId="{F46B87D4-BA12-4BAB-9BF4-400CC3656BEF}" type="parTrans" cxnId="{965CFA9B-8C67-4A8C-B5DA-B9CBF1D0E629}">
      <dgm:prSet/>
      <dgm:spPr/>
      <dgm:t>
        <a:bodyPr/>
        <a:lstStyle/>
        <a:p>
          <a:endParaRPr lang="th-TH"/>
        </a:p>
      </dgm:t>
    </dgm:pt>
    <dgm:pt modelId="{B6F44A35-A081-4580-A839-F04131625E7A}" type="sibTrans" cxnId="{965CFA9B-8C67-4A8C-B5DA-B9CBF1D0E629}">
      <dgm:prSet/>
      <dgm:spPr/>
      <dgm:t>
        <a:bodyPr/>
        <a:lstStyle/>
        <a:p>
          <a:endParaRPr lang="th-TH"/>
        </a:p>
      </dgm:t>
    </dgm:pt>
    <dgm:pt modelId="{A6A5362A-BA74-4F7B-AAE2-58D4279FDB18}">
      <dgm:prSet phldrT="[ข้อความ]" custT="1"/>
      <dgm:spPr>
        <a:scene3d>
          <a:camera prst="orthographicFront">
            <a:rot lat="0" lon="0" rev="0"/>
          </a:camera>
          <a:lightRig rig="contrasting" dir="t">
            <a:rot lat="0" lon="0" rev="7800000"/>
          </a:lightRig>
        </a:scene3d>
        <a:sp3d>
          <a:bevelT w="139700" h="139700"/>
        </a:sp3d>
      </dgm:spPr>
      <dgm:t>
        <a:bodyPr spcFirstLastPara="0" vert="horz" wrap="square" lIns="350857" tIns="50800" rIns="50800" bIns="50800" numCol="1" spcCol="1270" anchor="ctr" anchorCtr="0"/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2000" b="1" kern="1200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หน่วยงานราชการระดับต่าง ๆ</a:t>
          </a:r>
          <a:endParaRPr lang="th-TH" sz="2000" b="1" kern="1200" dirty="0">
            <a:latin typeface="TH SarabunPSK" panose="020B0500040200020003" pitchFamily="34" charset="-34"/>
            <a:ea typeface="+mn-ea"/>
            <a:cs typeface="TH SarabunPSK" panose="020B0500040200020003" pitchFamily="34" charset="-34"/>
          </a:endParaRPr>
        </a:p>
      </dgm:t>
    </dgm:pt>
    <dgm:pt modelId="{CE1B5D04-58AF-49F6-91D7-EDA65FDF7084}" type="parTrans" cxnId="{0C69C43C-73CD-4911-9E13-28A715A68DFD}">
      <dgm:prSet/>
      <dgm:spPr/>
      <dgm:t>
        <a:bodyPr/>
        <a:lstStyle/>
        <a:p>
          <a:endParaRPr lang="th-TH"/>
        </a:p>
      </dgm:t>
    </dgm:pt>
    <dgm:pt modelId="{B45CE064-14CC-47BF-B7A0-135A8E4849FA}" type="sibTrans" cxnId="{0C69C43C-73CD-4911-9E13-28A715A68DFD}">
      <dgm:prSet/>
      <dgm:spPr/>
      <dgm:t>
        <a:bodyPr/>
        <a:lstStyle/>
        <a:p>
          <a:endParaRPr lang="th-TH"/>
        </a:p>
      </dgm:t>
    </dgm:pt>
    <dgm:pt modelId="{6093E9EF-2595-4F2B-A1D4-0025F5766D19}">
      <dgm:prSet phldrT="[ข้อความ]" custT="1"/>
      <dgm:spPr>
        <a:scene3d>
          <a:camera prst="orthographicFront">
            <a:rot lat="0" lon="0" rev="0"/>
          </a:camera>
          <a:lightRig rig="contrasting" dir="t">
            <a:rot lat="0" lon="0" rev="7800000"/>
          </a:lightRig>
        </a:scene3d>
        <a:sp3d>
          <a:bevelT w="139700" h="139700"/>
        </a:sp3d>
      </dgm:spPr>
      <dgm:t>
        <a:bodyPr spcFirstLastPara="0" vert="horz" wrap="square" lIns="350857" tIns="50800" rIns="50800" bIns="50800" numCol="1" spcCol="1270" anchor="ctr" anchorCtr="0"/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th-TH" sz="2000" b="1" kern="1200" dirty="0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องค์กรเอกชนด้านการคุ้มครองสิ่งแวดล้อม/องค์กรพัฒนาเอกชน/สถาบันการศึกษาในระดับอุดมศึกษา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th-TH" sz="1600" b="1" kern="1200" dirty="0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(สมาคมคนรักษ์</a:t>
          </a:r>
          <a:r>
            <a:rPr lang="th-TH" sz="1600" b="1" kern="1200" dirty="0" err="1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เล</a:t>
          </a:r>
          <a:r>
            <a:rPr lang="th-TH" sz="1600" b="1" kern="1200" dirty="0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กระบี่, ประธาน ทสม.ตำบลอ่าวนาง/ตำบลหนองทะเล/ตำบลเขาทอง)</a:t>
          </a:r>
        </a:p>
      </dgm:t>
    </dgm:pt>
    <dgm:pt modelId="{FE74FE14-36C3-4176-A793-AF731F5450DA}" type="parTrans" cxnId="{B74CFABA-69D8-463B-894B-247579DFB6C2}">
      <dgm:prSet/>
      <dgm:spPr/>
      <dgm:t>
        <a:bodyPr/>
        <a:lstStyle/>
        <a:p>
          <a:endParaRPr lang="th-TH"/>
        </a:p>
      </dgm:t>
    </dgm:pt>
    <dgm:pt modelId="{5DEDB16A-B811-4D04-A9EC-549F3B75CB96}" type="sibTrans" cxnId="{B74CFABA-69D8-463B-894B-247579DFB6C2}">
      <dgm:prSet/>
      <dgm:spPr/>
      <dgm:t>
        <a:bodyPr/>
        <a:lstStyle/>
        <a:p>
          <a:endParaRPr lang="th-TH"/>
        </a:p>
      </dgm:t>
    </dgm:pt>
    <dgm:pt modelId="{85E06B8B-AB22-4ADD-89C3-36DEE797F0B1}">
      <dgm:prSet phldrT="[ข้อความ]" custT="1"/>
      <dgm:spPr>
        <a:scene3d>
          <a:camera prst="orthographicFront">
            <a:rot lat="0" lon="0" rev="0"/>
          </a:camera>
          <a:lightRig rig="contrasting" dir="t">
            <a:rot lat="0" lon="0" rev="7800000"/>
          </a:lightRig>
        </a:scene3d>
        <a:sp3d>
          <a:bevelT w="139700" h="139700"/>
        </a:sp3d>
      </dgm:spPr>
      <dgm:t>
        <a:bodyPr spcFirstLastPara="0" vert="horz" wrap="square" lIns="350857" tIns="50800" rIns="50800" bIns="50800" numCol="1" spcCol="1270" anchor="ctr" anchorCtr="0"/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2000" b="1" kern="1200" spc="-10" baseline="0" dirty="0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สื่อมวลชนท้องถิ่น </a:t>
          </a:r>
          <a:r>
            <a:rPr lang="th-TH" sz="1750" b="1" kern="1200" spc="0" baseline="0" dirty="0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(สถานีวิทยุกระจายเสียงแห่งประเทศไทย จังหวัดกระบี่, สถานีวิทยุกระจายเสียง </a:t>
          </a:r>
          <a:r>
            <a:rPr lang="th-TH" sz="1750" b="1" kern="1200" spc="0" baseline="0" dirty="0" err="1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อส</a:t>
          </a:r>
          <a:r>
            <a:rPr lang="th-TH" sz="1750" b="1" kern="1200" spc="0" baseline="0" dirty="0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มท.กระบี่ (</a:t>
          </a:r>
          <a:r>
            <a:rPr lang="en-US" sz="1750" b="1" kern="1200" spc="0" baseline="0" dirty="0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FM 105 MHz)</a:t>
          </a:r>
          <a:r>
            <a:rPr lang="th-TH" sz="1750" b="1" kern="1200" spc="0" baseline="0" dirty="0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, สถานีวิทยุท้องถิ่น </a:t>
          </a:r>
          <a:r>
            <a:rPr lang="en-US" sz="1750" b="1" kern="1200" spc="0" baseline="0" dirty="0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Krabi Hot News Radio (FM 93.50 MHz</a:t>
          </a:r>
          <a:r>
            <a:rPr lang="th-TH" sz="1750" b="1" kern="1200" spc="0" baseline="0" dirty="0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)</a:t>
          </a:r>
          <a:r>
            <a:rPr lang="en-US" sz="1750" b="1" kern="1200" spc="0" baseline="0" dirty="0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,</a:t>
          </a:r>
          <a:r>
            <a:rPr lang="th-TH" sz="1750" b="1" kern="1200" spc="0" baseline="0" dirty="0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 เพจข่าวด่วน ข่าวดัง จ.กระบี่)</a:t>
          </a:r>
        </a:p>
      </dgm:t>
    </dgm:pt>
    <dgm:pt modelId="{9E98E082-3A34-499A-9DBC-B6D6A566F863}" type="parTrans" cxnId="{5EDA8607-4F83-496F-A3AB-956832FF3FEF}">
      <dgm:prSet/>
      <dgm:spPr/>
      <dgm:t>
        <a:bodyPr/>
        <a:lstStyle/>
        <a:p>
          <a:endParaRPr lang="en-US"/>
        </a:p>
      </dgm:t>
    </dgm:pt>
    <dgm:pt modelId="{79AFD607-88E4-4514-9A00-AC3827756E60}" type="sibTrans" cxnId="{5EDA8607-4F83-496F-A3AB-956832FF3FEF}">
      <dgm:prSet/>
      <dgm:spPr/>
      <dgm:t>
        <a:bodyPr/>
        <a:lstStyle/>
        <a:p>
          <a:endParaRPr lang="en-US"/>
        </a:p>
      </dgm:t>
    </dgm:pt>
    <dgm:pt modelId="{D4FFF069-1005-4376-96C8-D83F4A712D7E}">
      <dgm:prSet phldrT="[ข้อความ]" custT="1"/>
      <dgm:spPr>
        <a:scene3d>
          <a:camera prst="orthographicFront">
            <a:rot lat="0" lon="0" rev="0"/>
          </a:camera>
          <a:lightRig rig="contrasting" dir="t">
            <a:rot lat="0" lon="0" rev="7800000"/>
          </a:lightRig>
        </a:scene3d>
        <a:sp3d>
          <a:bevelT w="139700" h="139700"/>
        </a:sp3d>
      </dgm:spPr>
      <dgm:t>
        <a:bodyPr/>
        <a:lstStyle/>
        <a:p>
          <a:r>
            <a:rPr lang="th-TH" sz="2000" b="1" dirty="0">
              <a:latin typeface="TH SarabunPSK" panose="020B0500040200020003" pitchFamily="34" charset="-34"/>
              <a:cs typeface="TH SarabunPSK" panose="020B0500040200020003" pitchFamily="34" charset="-34"/>
            </a:rPr>
            <a:t>ประชาชนทั่วไปที่สนใจโครงการ</a:t>
          </a:r>
          <a:endParaRPr lang="th-TH" sz="20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gm:t>
    </dgm:pt>
    <dgm:pt modelId="{AFDCC160-E54D-4038-9E6C-2123F9562AB1}" type="parTrans" cxnId="{7D8A0347-BCB3-4D39-8BDB-23A941BACCE4}">
      <dgm:prSet/>
      <dgm:spPr/>
      <dgm:t>
        <a:bodyPr/>
        <a:lstStyle/>
        <a:p>
          <a:endParaRPr lang="en-US"/>
        </a:p>
      </dgm:t>
    </dgm:pt>
    <dgm:pt modelId="{29791949-883E-4384-9F73-2DED1F77E513}" type="sibTrans" cxnId="{7D8A0347-BCB3-4D39-8BDB-23A941BACCE4}">
      <dgm:prSet/>
      <dgm:spPr/>
      <dgm:t>
        <a:bodyPr/>
        <a:lstStyle/>
        <a:p>
          <a:endParaRPr lang="en-US"/>
        </a:p>
      </dgm:t>
    </dgm:pt>
    <dgm:pt modelId="{1D7E7E13-E73F-4997-91E0-5E4623FDB812}" type="pres">
      <dgm:prSet presAssocID="{1F29CE7A-0CB5-418B-BCCE-FF8A4BB66B99}" presName="Name0" presStyleCnt="0">
        <dgm:presLayoutVars>
          <dgm:chMax val="7"/>
          <dgm:chPref val="7"/>
          <dgm:dir/>
        </dgm:presLayoutVars>
      </dgm:prSet>
      <dgm:spPr/>
    </dgm:pt>
    <dgm:pt modelId="{64099DA3-16BE-4D6B-B972-C8971F11F804}" type="pres">
      <dgm:prSet presAssocID="{1F29CE7A-0CB5-418B-BCCE-FF8A4BB66B99}" presName="Name1" presStyleCnt="0"/>
      <dgm:spPr/>
    </dgm:pt>
    <dgm:pt modelId="{461E01D3-2DC7-4E29-8454-34B0285EAAC6}" type="pres">
      <dgm:prSet presAssocID="{1F29CE7A-0CB5-418B-BCCE-FF8A4BB66B99}" presName="cycle" presStyleCnt="0"/>
      <dgm:spPr/>
    </dgm:pt>
    <dgm:pt modelId="{A3FD3257-3825-457A-AB87-3692F15AD2A4}" type="pres">
      <dgm:prSet presAssocID="{1F29CE7A-0CB5-418B-BCCE-FF8A4BB66B99}" presName="srcNode" presStyleLbl="node1" presStyleIdx="0" presStyleCnt="7"/>
      <dgm:spPr/>
    </dgm:pt>
    <dgm:pt modelId="{9682C99F-5396-419C-B348-CAE8B987493B}" type="pres">
      <dgm:prSet presAssocID="{1F29CE7A-0CB5-418B-BCCE-FF8A4BB66B99}" presName="conn" presStyleLbl="parChTrans1D2" presStyleIdx="0" presStyleCnt="1"/>
      <dgm:spPr/>
    </dgm:pt>
    <dgm:pt modelId="{074C4E4C-D75A-44B5-BDAC-19CC9AFD49C9}" type="pres">
      <dgm:prSet presAssocID="{1F29CE7A-0CB5-418B-BCCE-FF8A4BB66B99}" presName="extraNode" presStyleLbl="node1" presStyleIdx="0" presStyleCnt="7"/>
      <dgm:spPr/>
    </dgm:pt>
    <dgm:pt modelId="{CAC17C4D-A0AB-4081-9070-2A635FC467A6}" type="pres">
      <dgm:prSet presAssocID="{1F29CE7A-0CB5-418B-BCCE-FF8A4BB66B99}" presName="dstNode" presStyleLbl="node1" presStyleIdx="0" presStyleCnt="7"/>
      <dgm:spPr/>
    </dgm:pt>
    <dgm:pt modelId="{ABB98224-456B-44C4-813A-44909072ADC7}" type="pres">
      <dgm:prSet presAssocID="{B6C1F3A9-0BB5-423E-A2DC-338A66FFB9AD}" presName="text_1" presStyleLbl="node1" presStyleIdx="0" presStyleCnt="7" custScaleX="101815" custScaleY="105877" custLinFactNeighborX="-1095" custLinFactNeighborY="-21747">
        <dgm:presLayoutVars>
          <dgm:bulletEnabled val="1"/>
        </dgm:presLayoutVars>
      </dgm:prSet>
      <dgm:spPr>
        <a:prstGeom prst="roundRect">
          <a:avLst/>
        </a:prstGeom>
      </dgm:spPr>
    </dgm:pt>
    <dgm:pt modelId="{D4E34D76-24A7-433A-9787-B54867384E75}" type="pres">
      <dgm:prSet presAssocID="{B6C1F3A9-0BB5-423E-A2DC-338A66FFB9AD}" presName="accent_1" presStyleCnt="0"/>
      <dgm:spPr/>
    </dgm:pt>
    <dgm:pt modelId="{2467A1CA-3AA4-47DD-B14D-A7DA31FB8BA4}" type="pres">
      <dgm:prSet presAssocID="{B6C1F3A9-0BB5-423E-A2DC-338A66FFB9AD}" presName="accentRepeatNode" presStyleLbl="solidFgAcc1" presStyleIdx="0" presStyleCnt="7" custLinFactNeighborX="-1662" custLinFactNeighborY="-17940"/>
      <dgm:spPr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</dgm:pt>
    <dgm:pt modelId="{12405B24-A5BB-4FBC-B7DB-4CBBB7A211DE}" type="pres">
      <dgm:prSet presAssocID="{387BD4F4-8872-4B5C-AC85-19E3393DC621}" presName="text_2" presStyleLbl="node1" presStyleIdx="1" presStyleCnt="7" custScaleY="128794" custLinFactNeighborY="-22420">
        <dgm:presLayoutVars>
          <dgm:bulletEnabled val="1"/>
        </dgm:presLayoutVars>
      </dgm:prSet>
      <dgm:spPr>
        <a:prstGeom prst="roundRect">
          <a:avLst/>
        </a:prstGeom>
      </dgm:spPr>
    </dgm:pt>
    <dgm:pt modelId="{B76EC448-01CB-4996-9C09-6A256A5C124F}" type="pres">
      <dgm:prSet presAssocID="{387BD4F4-8872-4B5C-AC85-19E3393DC621}" presName="accent_2" presStyleCnt="0"/>
      <dgm:spPr/>
    </dgm:pt>
    <dgm:pt modelId="{81396A36-0D8D-4ADA-BCBF-EAC017F650B7}" type="pres">
      <dgm:prSet presAssocID="{387BD4F4-8872-4B5C-AC85-19E3393DC621}" presName="accentRepeatNode" presStyleLbl="solidFgAcc1" presStyleIdx="1" presStyleCnt="7" custLinFactNeighborY="-17933"/>
      <dgm:spPr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</dgm:pt>
    <dgm:pt modelId="{31D9FCB3-E5A1-4B8C-9F09-6DDC1E892FD8}" type="pres">
      <dgm:prSet presAssocID="{BB9F0D83-75C5-4818-A4E2-2194409B74B6}" presName="text_3" presStyleLbl="node1" presStyleIdx="2" presStyleCnt="7" custScaleY="127521" custLinFactNeighborX="-197" custLinFactNeighborY="-6950">
        <dgm:presLayoutVars>
          <dgm:bulletEnabled val="1"/>
        </dgm:presLayoutVars>
      </dgm:prSet>
      <dgm:spPr>
        <a:prstGeom prst="roundRect">
          <a:avLst/>
        </a:prstGeom>
      </dgm:spPr>
    </dgm:pt>
    <dgm:pt modelId="{B7798167-8F71-434B-A74B-B35FABEBF311}" type="pres">
      <dgm:prSet presAssocID="{BB9F0D83-75C5-4818-A4E2-2194409B74B6}" presName="accent_3" presStyleCnt="0"/>
      <dgm:spPr/>
    </dgm:pt>
    <dgm:pt modelId="{BE9F9380-3849-4F97-8CD1-3F88AC77621A}" type="pres">
      <dgm:prSet presAssocID="{BB9F0D83-75C5-4818-A4E2-2194409B74B6}" presName="accentRepeatNode" presStyleLbl="solidFgAcc1" presStyleIdx="2" presStyleCnt="7" custLinFactNeighborX="-1794" custLinFactNeighborY="-7176"/>
      <dgm:spPr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</dgm:pt>
    <dgm:pt modelId="{B02FA45D-7038-4C23-9938-12F0189361E1}" type="pres">
      <dgm:prSet presAssocID="{A6A5362A-BA74-4F7B-AAE2-58D4279FDB18}" presName="text_4" presStyleLbl="node1" presStyleIdx="3" presStyleCnt="7" custScaleY="118136" custLinFactNeighborY="4932">
        <dgm:presLayoutVars>
          <dgm:bulletEnabled val="1"/>
        </dgm:presLayoutVars>
      </dgm:prSet>
      <dgm:spPr>
        <a:xfrm>
          <a:off x="1030887" y="2192618"/>
          <a:ext cx="7207338" cy="522189"/>
        </a:xfrm>
        <a:prstGeom prst="roundRect">
          <a:avLst/>
        </a:prstGeom>
      </dgm:spPr>
    </dgm:pt>
    <dgm:pt modelId="{9FA34384-DD5E-4F88-9268-894B42CCC02B}" type="pres">
      <dgm:prSet presAssocID="{A6A5362A-BA74-4F7B-AAE2-58D4279FDB18}" presName="accent_4" presStyleCnt="0"/>
      <dgm:spPr/>
    </dgm:pt>
    <dgm:pt modelId="{F042A4A4-462D-4FE3-93DC-5E4259BBC0CD}" type="pres">
      <dgm:prSet presAssocID="{A6A5362A-BA74-4F7B-AAE2-58D4279FDB18}" presName="accentRepeatNode" presStyleLbl="solidFgAcc1" presStyleIdx="3" presStyleCnt="7" custLinFactNeighborY="3948"/>
      <dgm:spPr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</dgm:pt>
    <dgm:pt modelId="{4F22FB9C-A01D-4B22-9E36-3FAF9CD182F7}" type="pres">
      <dgm:prSet presAssocID="{6093E9EF-2595-4F2B-A1D4-0025F5766D19}" presName="text_5" presStyleLbl="node1" presStyleIdx="4" presStyleCnt="7" custScaleY="114085">
        <dgm:presLayoutVars>
          <dgm:bulletEnabled val="1"/>
        </dgm:presLayoutVars>
      </dgm:prSet>
      <dgm:spPr>
        <a:xfrm>
          <a:off x="960848" y="2843196"/>
          <a:ext cx="7277377" cy="504283"/>
        </a:xfrm>
        <a:prstGeom prst="roundRect">
          <a:avLst/>
        </a:prstGeom>
      </dgm:spPr>
    </dgm:pt>
    <dgm:pt modelId="{3BFE660F-E9E6-49FB-8320-2161F9FE000F}" type="pres">
      <dgm:prSet presAssocID="{6093E9EF-2595-4F2B-A1D4-0025F5766D19}" presName="accent_5" presStyleCnt="0"/>
      <dgm:spPr/>
    </dgm:pt>
    <dgm:pt modelId="{2E7AD141-F416-42E1-AF41-CD1210D4183B}" type="pres">
      <dgm:prSet presAssocID="{6093E9EF-2595-4F2B-A1D4-0025F5766D19}" presName="accentRepeatNode" presStyleLbl="solidFgAcc1" presStyleIdx="4" presStyleCnt="7"/>
      <dgm:spPr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</dgm:pt>
    <dgm:pt modelId="{994C9C48-F3F8-41DD-BBEE-C2B3346D1EF0}" type="pres">
      <dgm:prSet presAssocID="{85E06B8B-AB22-4ADD-89C3-36DEE797F0B1}" presName="text_6" presStyleLbl="node1" presStyleIdx="5" presStyleCnt="7" custScaleY="126517">
        <dgm:presLayoutVars>
          <dgm:bulletEnabled val="1"/>
        </dgm:presLayoutVars>
      </dgm:prSet>
      <dgm:spPr>
        <a:xfrm>
          <a:off x="741490" y="3478659"/>
          <a:ext cx="7496735" cy="559236"/>
        </a:xfrm>
        <a:prstGeom prst="roundRect">
          <a:avLst/>
        </a:prstGeom>
      </dgm:spPr>
    </dgm:pt>
    <dgm:pt modelId="{23FB6BF0-22C4-400D-BF50-288919F5E210}" type="pres">
      <dgm:prSet presAssocID="{85E06B8B-AB22-4ADD-89C3-36DEE797F0B1}" presName="accent_6" presStyleCnt="0"/>
      <dgm:spPr/>
    </dgm:pt>
    <dgm:pt modelId="{253C5800-2CA3-48E0-8FF9-EDDA0DD26E92}" type="pres">
      <dgm:prSet presAssocID="{85E06B8B-AB22-4ADD-89C3-36DEE797F0B1}" presName="accentRepeatNode" presStyleLbl="solidFgAcc1" presStyleIdx="5" presStyleCnt="7"/>
      <dgm:spPr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</dgm:pt>
    <dgm:pt modelId="{400EC610-3C27-44CE-973C-8F506C6C28AF}" type="pres">
      <dgm:prSet presAssocID="{D4FFF069-1005-4376-96C8-D83F4A712D7E}" presName="text_7" presStyleLbl="node1" presStyleIdx="6" presStyleCnt="7" custScaleY="115352">
        <dgm:presLayoutVars>
          <dgm:bulletEnabled val="1"/>
        </dgm:presLayoutVars>
      </dgm:prSet>
      <dgm:spPr>
        <a:prstGeom prst="roundRect">
          <a:avLst/>
        </a:prstGeom>
      </dgm:spPr>
    </dgm:pt>
    <dgm:pt modelId="{4343C47E-758A-455F-9950-BE9624BB182B}" type="pres">
      <dgm:prSet presAssocID="{D4FFF069-1005-4376-96C8-D83F4A712D7E}" presName="accent_7" presStyleCnt="0"/>
      <dgm:spPr/>
    </dgm:pt>
    <dgm:pt modelId="{3325B720-DF01-465E-820E-E1A7CC671135}" type="pres">
      <dgm:prSet presAssocID="{D4FFF069-1005-4376-96C8-D83F4A712D7E}" presName="accentRepeatNode" presStyleLbl="solidFgAcc1" presStyleIdx="6" presStyleCnt="7"/>
      <dgm:spPr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</dgm:pt>
  </dgm:ptLst>
  <dgm:cxnLst>
    <dgm:cxn modelId="{FE409201-424F-4F2E-A7B3-D4E916A5A39C}" type="presOf" srcId="{A6A5362A-BA74-4F7B-AAE2-58D4279FDB18}" destId="{B02FA45D-7038-4C23-9938-12F0189361E1}" srcOrd="0" destOrd="0" presId="urn:microsoft.com/office/officeart/2008/layout/VerticalCurvedList"/>
    <dgm:cxn modelId="{7F5A6D05-C158-46B1-B7CB-366918C5FE86}" srcId="{1F29CE7A-0CB5-418B-BCCE-FF8A4BB66B99}" destId="{387BD4F4-8872-4B5C-AC85-19E3393DC621}" srcOrd="1" destOrd="0" parTransId="{426F28CA-C28F-456E-95B6-BE1C94C9A91F}" sibTransId="{F3B6C6BE-1E36-4FD1-A753-4E26D9A3BE0D}"/>
    <dgm:cxn modelId="{5EDA8607-4F83-496F-A3AB-956832FF3FEF}" srcId="{1F29CE7A-0CB5-418B-BCCE-FF8A4BB66B99}" destId="{85E06B8B-AB22-4ADD-89C3-36DEE797F0B1}" srcOrd="5" destOrd="0" parTransId="{9E98E082-3A34-499A-9DBC-B6D6A566F863}" sibTransId="{79AFD607-88E4-4514-9A00-AC3827756E60}"/>
    <dgm:cxn modelId="{B3679E1E-F5E2-4ADB-ADF3-D4E38EF378A5}" type="presOf" srcId="{BB9F0D83-75C5-4818-A4E2-2194409B74B6}" destId="{31D9FCB3-E5A1-4B8C-9F09-6DDC1E892FD8}" srcOrd="0" destOrd="0" presId="urn:microsoft.com/office/officeart/2008/layout/VerticalCurvedList"/>
    <dgm:cxn modelId="{0C69C43C-73CD-4911-9E13-28A715A68DFD}" srcId="{1F29CE7A-0CB5-418B-BCCE-FF8A4BB66B99}" destId="{A6A5362A-BA74-4F7B-AAE2-58D4279FDB18}" srcOrd="3" destOrd="0" parTransId="{CE1B5D04-58AF-49F6-91D7-EDA65FDF7084}" sibTransId="{B45CE064-14CC-47BF-B7A0-135A8E4849FA}"/>
    <dgm:cxn modelId="{7D8A0347-BCB3-4D39-8BDB-23A941BACCE4}" srcId="{1F29CE7A-0CB5-418B-BCCE-FF8A4BB66B99}" destId="{D4FFF069-1005-4376-96C8-D83F4A712D7E}" srcOrd="6" destOrd="0" parTransId="{AFDCC160-E54D-4038-9E6C-2123F9562AB1}" sibTransId="{29791949-883E-4384-9F73-2DED1F77E513}"/>
    <dgm:cxn modelId="{3DEA256B-8C22-4981-A50D-4BA088282178}" type="presOf" srcId="{6093E9EF-2595-4F2B-A1D4-0025F5766D19}" destId="{4F22FB9C-A01D-4B22-9E36-3FAF9CD182F7}" srcOrd="0" destOrd="0" presId="urn:microsoft.com/office/officeart/2008/layout/VerticalCurvedList"/>
    <dgm:cxn modelId="{965CFA9B-8C67-4A8C-B5DA-B9CBF1D0E629}" srcId="{1F29CE7A-0CB5-418B-BCCE-FF8A4BB66B99}" destId="{BB9F0D83-75C5-4818-A4E2-2194409B74B6}" srcOrd="2" destOrd="0" parTransId="{F46B87D4-BA12-4BAB-9BF4-400CC3656BEF}" sibTransId="{B6F44A35-A081-4580-A839-F04131625E7A}"/>
    <dgm:cxn modelId="{D763E3AA-4DB6-4473-B345-CB08FEC206E0}" type="presOf" srcId="{43E94E77-3069-4A3F-9E8B-6FC0301CAD13}" destId="{9682C99F-5396-419C-B348-CAE8B987493B}" srcOrd="0" destOrd="0" presId="urn:microsoft.com/office/officeart/2008/layout/VerticalCurvedList"/>
    <dgm:cxn modelId="{B74CFABA-69D8-463B-894B-247579DFB6C2}" srcId="{1F29CE7A-0CB5-418B-BCCE-FF8A4BB66B99}" destId="{6093E9EF-2595-4F2B-A1D4-0025F5766D19}" srcOrd="4" destOrd="0" parTransId="{FE74FE14-36C3-4176-A793-AF731F5450DA}" sibTransId="{5DEDB16A-B811-4D04-A9EC-549F3B75CB96}"/>
    <dgm:cxn modelId="{5207EEBF-D6C8-4EB2-9F9E-6A55F4620709}" type="presOf" srcId="{387BD4F4-8872-4B5C-AC85-19E3393DC621}" destId="{12405B24-A5BB-4FBC-B7DB-4CBBB7A211DE}" srcOrd="0" destOrd="0" presId="urn:microsoft.com/office/officeart/2008/layout/VerticalCurvedList"/>
    <dgm:cxn modelId="{0F1D55C6-81C5-4980-8B7C-C04CC4C6EB55}" type="presOf" srcId="{1F29CE7A-0CB5-418B-BCCE-FF8A4BB66B99}" destId="{1D7E7E13-E73F-4997-91E0-5E4623FDB812}" srcOrd="0" destOrd="0" presId="urn:microsoft.com/office/officeart/2008/layout/VerticalCurvedList"/>
    <dgm:cxn modelId="{BC08DEE1-9B3D-40E3-B48C-4E59B9366EC4}" srcId="{1F29CE7A-0CB5-418B-BCCE-FF8A4BB66B99}" destId="{B6C1F3A9-0BB5-423E-A2DC-338A66FFB9AD}" srcOrd="0" destOrd="0" parTransId="{6052172A-6B00-413C-BD91-1B5B86D65982}" sibTransId="{43E94E77-3069-4A3F-9E8B-6FC0301CAD13}"/>
    <dgm:cxn modelId="{9B5562E7-7D45-456B-8E97-D23184A8194F}" type="presOf" srcId="{D4FFF069-1005-4376-96C8-D83F4A712D7E}" destId="{400EC610-3C27-44CE-973C-8F506C6C28AF}" srcOrd="0" destOrd="0" presId="urn:microsoft.com/office/officeart/2008/layout/VerticalCurvedList"/>
    <dgm:cxn modelId="{826B3BF1-2FF5-40B5-BE57-11F227A09911}" type="presOf" srcId="{B6C1F3A9-0BB5-423E-A2DC-338A66FFB9AD}" destId="{ABB98224-456B-44C4-813A-44909072ADC7}" srcOrd="0" destOrd="0" presId="urn:microsoft.com/office/officeart/2008/layout/VerticalCurvedList"/>
    <dgm:cxn modelId="{8E10BCF8-C8B0-403E-AEEC-C0F9C0726082}" type="presOf" srcId="{85E06B8B-AB22-4ADD-89C3-36DEE797F0B1}" destId="{994C9C48-F3F8-41DD-BBEE-C2B3346D1EF0}" srcOrd="0" destOrd="0" presId="urn:microsoft.com/office/officeart/2008/layout/VerticalCurvedList"/>
    <dgm:cxn modelId="{E9DF7A3F-D0FF-4517-B641-DC9C82CB8ED6}" type="presParOf" srcId="{1D7E7E13-E73F-4997-91E0-5E4623FDB812}" destId="{64099DA3-16BE-4D6B-B972-C8971F11F804}" srcOrd="0" destOrd="0" presId="urn:microsoft.com/office/officeart/2008/layout/VerticalCurvedList"/>
    <dgm:cxn modelId="{324B2B7B-1DDC-4773-8C73-13C61F8F670F}" type="presParOf" srcId="{64099DA3-16BE-4D6B-B972-C8971F11F804}" destId="{461E01D3-2DC7-4E29-8454-34B0285EAAC6}" srcOrd="0" destOrd="0" presId="urn:microsoft.com/office/officeart/2008/layout/VerticalCurvedList"/>
    <dgm:cxn modelId="{974FC847-F4F0-4256-B1E0-1B98364513CD}" type="presParOf" srcId="{461E01D3-2DC7-4E29-8454-34B0285EAAC6}" destId="{A3FD3257-3825-457A-AB87-3692F15AD2A4}" srcOrd="0" destOrd="0" presId="urn:microsoft.com/office/officeart/2008/layout/VerticalCurvedList"/>
    <dgm:cxn modelId="{DDA723E3-784F-4A5C-A165-8B06DC45AA4A}" type="presParOf" srcId="{461E01D3-2DC7-4E29-8454-34B0285EAAC6}" destId="{9682C99F-5396-419C-B348-CAE8B987493B}" srcOrd="1" destOrd="0" presId="urn:microsoft.com/office/officeart/2008/layout/VerticalCurvedList"/>
    <dgm:cxn modelId="{EE0110BE-1279-4433-8A20-9E51FC6CA11B}" type="presParOf" srcId="{461E01D3-2DC7-4E29-8454-34B0285EAAC6}" destId="{074C4E4C-D75A-44B5-BDAC-19CC9AFD49C9}" srcOrd="2" destOrd="0" presId="urn:microsoft.com/office/officeart/2008/layout/VerticalCurvedList"/>
    <dgm:cxn modelId="{75B68C41-3DF5-4870-A305-D928A6B8F753}" type="presParOf" srcId="{461E01D3-2DC7-4E29-8454-34B0285EAAC6}" destId="{CAC17C4D-A0AB-4081-9070-2A635FC467A6}" srcOrd="3" destOrd="0" presId="urn:microsoft.com/office/officeart/2008/layout/VerticalCurvedList"/>
    <dgm:cxn modelId="{4287AD5B-6EA6-45F9-AD33-F70D04BA70BB}" type="presParOf" srcId="{64099DA3-16BE-4D6B-B972-C8971F11F804}" destId="{ABB98224-456B-44C4-813A-44909072ADC7}" srcOrd="1" destOrd="0" presId="urn:microsoft.com/office/officeart/2008/layout/VerticalCurvedList"/>
    <dgm:cxn modelId="{247F8700-3863-4D89-B364-F9917CAA9F29}" type="presParOf" srcId="{64099DA3-16BE-4D6B-B972-C8971F11F804}" destId="{D4E34D76-24A7-433A-9787-B54867384E75}" srcOrd="2" destOrd="0" presId="urn:microsoft.com/office/officeart/2008/layout/VerticalCurvedList"/>
    <dgm:cxn modelId="{1FD1FC4C-889A-4DBE-9605-28962F05C058}" type="presParOf" srcId="{D4E34D76-24A7-433A-9787-B54867384E75}" destId="{2467A1CA-3AA4-47DD-B14D-A7DA31FB8BA4}" srcOrd="0" destOrd="0" presId="urn:microsoft.com/office/officeart/2008/layout/VerticalCurvedList"/>
    <dgm:cxn modelId="{1FE481A1-6EAF-41B5-96B3-FB82077D3A26}" type="presParOf" srcId="{64099DA3-16BE-4D6B-B972-C8971F11F804}" destId="{12405B24-A5BB-4FBC-B7DB-4CBBB7A211DE}" srcOrd="3" destOrd="0" presId="urn:microsoft.com/office/officeart/2008/layout/VerticalCurvedList"/>
    <dgm:cxn modelId="{0B20CFAE-39E1-4530-8364-638BDC117F0C}" type="presParOf" srcId="{64099DA3-16BE-4D6B-B972-C8971F11F804}" destId="{B76EC448-01CB-4996-9C09-6A256A5C124F}" srcOrd="4" destOrd="0" presId="urn:microsoft.com/office/officeart/2008/layout/VerticalCurvedList"/>
    <dgm:cxn modelId="{1A6B1127-FB1F-4104-BBD7-37114FE3CF19}" type="presParOf" srcId="{B76EC448-01CB-4996-9C09-6A256A5C124F}" destId="{81396A36-0D8D-4ADA-BCBF-EAC017F650B7}" srcOrd="0" destOrd="0" presId="urn:microsoft.com/office/officeart/2008/layout/VerticalCurvedList"/>
    <dgm:cxn modelId="{D8323FAD-BE75-404D-8749-182F3E07D963}" type="presParOf" srcId="{64099DA3-16BE-4D6B-B972-C8971F11F804}" destId="{31D9FCB3-E5A1-4B8C-9F09-6DDC1E892FD8}" srcOrd="5" destOrd="0" presId="urn:microsoft.com/office/officeart/2008/layout/VerticalCurvedList"/>
    <dgm:cxn modelId="{BE37D252-FAD4-4DEE-9897-A30C435947E2}" type="presParOf" srcId="{64099DA3-16BE-4D6B-B972-C8971F11F804}" destId="{B7798167-8F71-434B-A74B-B35FABEBF311}" srcOrd="6" destOrd="0" presId="urn:microsoft.com/office/officeart/2008/layout/VerticalCurvedList"/>
    <dgm:cxn modelId="{BD334124-76CC-415C-8E95-6F68C2398164}" type="presParOf" srcId="{B7798167-8F71-434B-A74B-B35FABEBF311}" destId="{BE9F9380-3849-4F97-8CD1-3F88AC77621A}" srcOrd="0" destOrd="0" presId="urn:microsoft.com/office/officeart/2008/layout/VerticalCurvedList"/>
    <dgm:cxn modelId="{3E855AAB-E103-4C3E-B714-E6D5376C1CAA}" type="presParOf" srcId="{64099DA3-16BE-4D6B-B972-C8971F11F804}" destId="{B02FA45D-7038-4C23-9938-12F0189361E1}" srcOrd="7" destOrd="0" presId="urn:microsoft.com/office/officeart/2008/layout/VerticalCurvedList"/>
    <dgm:cxn modelId="{41FCD31D-A434-434B-B86E-33E6C91B5059}" type="presParOf" srcId="{64099DA3-16BE-4D6B-B972-C8971F11F804}" destId="{9FA34384-DD5E-4F88-9268-894B42CCC02B}" srcOrd="8" destOrd="0" presId="urn:microsoft.com/office/officeart/2008/layout/VerticalCurvedList"/>
    <dgm:cxn modelId="{C932B066-BE63-4D32-8E46-C5FF6D3484C4}" type="presParOf" srcId="{9FA34384-DD5E-4F88-9268-894B42CCC02B}" destId="{F042A4A4-462D-4FE3-93DC-5E4259BBC0CD}" srcOrd="0" destOrd="0" presId="urn:microsoft.com/office/officeart/2008/layout/VerticalCurvedList"/>
    <dgm:cxn modelId="{AC0DD673-4A5C-47B4-A49A-DF191A915364}" type="presParOf" srcId="{64099DA3-16BE-4D6B-B972-C8971F11F804}" destId="{4F22FB9C-A01D-4B22-9E36-3FAF9CD182F7}" srcOrd="9" destOrd="0" presId="urn:microsoft.com/office/officeart/2008/layout/VerticalCurvedList"/>
    <dgm:cxn modelId="{E8E97156-1F81-4D70-BD1C-F2A2F17E8B09}" type="presParOf" srcId="{64099DA3-16BE-4D6B-B972-C8971F11F804}" destId="{3BFE660F-E9E6-49FB-8320-2161F9FE000F}" srcOrd="10" destOrd="0" presId="urn:microsoft.com/office/officeart/2008/layout/VerticalCurvedList"/>
    <dgm:cxn modelId="{E92F8E45-7AB3-4B58-A2DF-495D75D88965}" type="presParOf" srcId="{3BFE660F-E9E6-49FB-8320-2161F9FE000F}" destId="{2E7AD141-F416-42E1-AF41-CD1210D4183B}" srcOrd="0" destOrd="0" presId="urn:microsoft.com/office/officeart/2008/layout/VerticalCurvedList"/>
    <dgm:cxn modelId="{2D11EED5-70CE-433F-89A4-6F2DAF2E359C}" type="presParOf" srcId="{64099DA3-16BE-4D6B-B972-C8971F11F804}" destId="{994C9C48-F3F8-41DD-BBEE-C2B3346D1EF0}" srcOrd="11" destOrd="0" presId="urn:microsoft.com/office/officeart/2008/layout/VerticalCurvedList"/>
    <dgm:cxn modelId="{021B8F86-F776-4A4B-9160-D9C2DDD5E8D8}" type="presParOf" srcId="{64099DA3-16BE-4D6B-B972-C8971F11F804}" destId="{23FB6BF0-22C4-400D-BF50-288919F5E210}" srcOrd="12" destOrd="0" presId="urn:microsoft.com/office/officeart/2008/layout/VerticalCurvedList"/>
    <dgm:cxn modelId="{D4B27CF3-E2E1-4AB5-B6B2-E1EEFB54570C}" type="presParOf" srcId="{23FB6BF0-22C4-400D-BF50-288919F5E210}" destId="{253C5800-2CA3-48E0-8FF9-EDDA0DD26E92}" srcOrd="0" destOrd="0" presId="urn:microsoft.com/office/officeart/2008/layout/VerticalCurvedList"/>
    <dgm:cxn modelId="{54101209-94A9-4370-968B-BAED128DCDD7}" type="presParOf" srcId="{64099DA3-16BE-4D6B-B972-C8971F11F804}" destId="{400EC610-3C27-44CE-973C-8F506C6C28AF}" srcOrd="13" destOrd="0" presId="urn:microsoft.com/office/officeart/2008/layout/VerticalCurvedList"/>
    <dgm:cxn modelId="{C11D73AE-CF9C-4256-8EBE-96FBE11C808A}" type="presParOf" srcId="{64099DA3-16BE-4D6B-B972-C8971F11F804}" destId="{4343C47E-758A-455F-9950-BE9624BB182B}" srcOrd="14" destOrd="0" presId="urn:microsoft.com/office/officeart/2008/layout/VerticalCurvedList"/>
    <dgm:cxn modelId="{005D091F-8C53-439E-805A-B9A69122A1A2}" type="presParOf" srcId="{4343C47E-758A-455F-9950-BE9624BB182B}" destId="{3325B720-DF01-465E-820E-E1A7CC671135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F2FDF0-0CFD-432A-B9DF-C027B05DD5E0}">
      <dsp:nvSpPr>
        <dsp:cNvPr id="0" name=""/>
        <dsp:cNvSpPr/>
      </dsp:nvSpPr>
      <dsp:spPr>
        <a:xfrm>
          <a:off x="29593" y="176330"/>
          <a:ext cx="8079475" cy="3231790"/>
        </a:xfrm>
        <a:prstGeom prst="leftRightRibbon">
          <a:avLst/>
        </a:prstGeom>
        <a:solidFill>
          <a:schemeClr val="accent4">
            <a:lumMod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7838CA-2818-475B-BA60-5449FB7DC349}">
      <dsp:nvSpPr>
        <dsp:cNvPr id="0" name=""/>
        <dsp:cNvSpPr/>
      </dsp:nvSpPr>
      <dsp:spPr>
        <a:xfrm>
          <a:off x="297952" y="769182"/>
          <a:ext cx="4723673" cy="1583577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5344" rIns="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2400" b="1" kern="1200" dirty="0">
              <a:latin typeface="TH SarabunPSK" pitchFamily="34" charset="-34"/>
              <a:cs typeface="TH SarabunPSK" pitchFamily="34" charset="-34"/>
            </a:rPr>
            <a:t>    บริษัท ธรรมชาติ คอนซัลแตนท์ จำกัด</a:t>
          </a:r>
          <a:endParaRPr lang="en-US" sz="2400" b="1" kern="1200" dirty="0">
            <a:latin typeface="TH SarabunPSK" pitchFamily="34" charset="-34"/>
            <a:cs typeface="TH SarabunPSK" pitchFamily="34" charset="-34"/>
          </a:endParaRPr>
        </a:p>
      </dsp:txBody>
      <dsp:txXfrm>
        <a:off x="297952" y="769182"/>
        <a:ext cx="4723673" cy="1583577"/>
      </dsp:txXfrm>
    </dsp:sp>
    <dsp:sp modelId="{BB386A7D-7DFD-4F0A-A2E9-E72A084659EE}">
      <dsp:nvSpPr>
        <dsp:cNvPr id="0" name=""/>
        <dsp:cNvSpPr/>
      </dsp:nvSpPr>
      <dsp:spPr>
        <a:xfrm>
          <a:off x="3783393" y="1272618"/>
          <a:ext cx="4105022" cy="1583577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5344" rIns="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2400" b="1" kern="1200" dirty="0">
              <a:latin typeface="TH SarabunPSK" pitchFamily="34" charset="-34"/>
              <a:cs typeface="TH SarabunPSK" pitchFamily="34" charset="-34"/>
            </a:rPr>
            <a:t>บริษัท อิน</a:t>
          </a:r>
          <a:r>
            <a:rPr lang="th-TH" sz="2400" b="1" kern="1200" dirty="0" err="1">
              <a:latin typeface="TH SarabunPSK" pitchFamily="34" charset="-34"/>
              <a:cs typeface="TH SarabunPSK" pitchFamily="34" charset="-34"/>
            </a:rPr>
            <a:t>เทลแพลน</a:t>
          </a:r>
          <a:r>
            <a:rPr lang="th-TH" sz="2400" b="1" kern="1200" dirty="0">
              <a:latin typeface="TH SarabunPSK" pitchFamily="34" charset="-34"/>
              <a:cs typeface="TH SarabunPSK" pitchFamily="34" charset="-34"/>
            </a:rPr>
            <a:t> จำกัด</a:t>
          </a:r>
          <a:endParaRPr lang="en-US" sz="2400" b="1" kern="1200" dirty="0">
            <a:latin typeface="TH SarabunPSK" pitchFamily="34" charset="-34"/>
            <a:cs typeface="TH SarabunPSK" pitchFamily="34" charset="-34"/>
          </a:endParaRPr>
        </a:p>
      </dsp:txBody>
      <dsp:txXfrm>
        <a:off x="3783393" y="1272618"/>
        <a:ext cx="4105022" cy="158357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BA24DE-02DA-40C2-82B7-077FE62ABC65}">
      <dsp:nvSpPr>
        <dsp:cNvPr id="0" name=""/>
        <dsp:cNvSpPr/>
      </dsp:nvSpPr>
      <dsp:spPr>
        <a:xfrm rot="10800000">
          <a:off x="164192" y="1878"/>
          <a:ext cx="7248894" cy="1141408"/>
        </a:xfrm>
        <a:prstGeom prst="homePlate">
          <a:avLst/>
        </a:prstGeom>
        <a:solidFill>
          <a:schemeClr val="bg1"/>
        </a:solidFill>
        <a:ln w="381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3330" tIns="76200" rIns="14224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th-TH" sz="2000" b="1" kern="1200" dirty="0"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เพื่อศึกษารูปแบบการพัฒนาโครงการและแผนการดำเนินโครงการ </a:t>
          </a:r>
          <a:endParaRPr lang="th-TH" sz="2000" kern="1200" dirty="0">
            <a:solidFill>
              <a:schemeClr val="tx1"/>
            </a:solidFill>
          </a:endParaRPr>
        </a:p>
      </dsp:txBody>
      <dsp:txXfrm rot="10800000">
        <a:off x="449544" y="1878"/>
        <a:ext cx="6963542" cy="1141408"/>
      </dsp:txXfrm>
    </dsp:sp>
    <dsp:sp modelId="{8AE60D42-132E-48AA-B5C3-0D7454AA93C8}">
      <dsp:nvSpPr>
        <dsp:cNvPr id="0" name=""/>
        <dsp:cNvSpPr/>
      </dsp:nvSpPr>
      <dsp:spPr>
        <a:xfrm>
          <a:off x="0" y="0"/>
          <a:ext cx="1141408" cy="1141408"/>
        </a:xfrm>
        <a:prstGeom prst="ellipse">
          <a:avLst/>
        </a:prstGeom>
        <a:solidFill>
          <a:schemeClr val="accent1"/>
        </a:solidFill>
        <a:ln w="381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AEAC71-087E-45A1-95EA-10977E4BF8F9}">
      <dsp:nvSpPr>
        <dsp:cNvPr id="0" name=""/>
        <dsp:cNvSpPr/>
      </dsp:nvSpPr>
      <dsp:spPr>
        <a:xfrm rot="10800000">
          <a:off x="259610" y="1484006"/>
          <a:ext cx="7159703" cy="1141408"/>
        </a:xfrm>
        <a:prstGeom prst="homePlate">
          <a:avLst/>
        </a:prstGeom>
        <a:solidFill>
          <a:schemeClr val="bg1"/>
        </a:solidFill>
        <a:ln w="381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3330" tIns="76200" rIns="14224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th-TH" sz="2000" b="1" kern="1200" dirty="0"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  เพื่อศึกษา รวบรวม และวิเคราะห์สภาพสิ่งแวดล้อมในปัจจุบัน และดำเนินการประเมิน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th-TH" sz="2000" b="1" kern="1200" dirty="0"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ผลกระทบทางสังคม และสิ่งแวดล้อมที่จะเกิดขึ้นเนื่องมาจากการพัฒนาโครงการ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th-TH" sz="2000" b="1" kern="1200" dirty="0"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พร้อมทั้งเสนอแนะมาตรการป้องกันและแก้ไขผลกระทบสิ่งแวดล้อม </a:t>
          </a:r>
        </a:p>
      </dsp:txBody>
      <dsp:txXfrm rot="10800000">
        <a:off x="544962" y="1484006"/>
        <a:ext cx="6874351" cy="1141408"/>
      </dsp:txXfrm>
    </dsp:sp>
    <dsp:sp modelId="{8DBD05F4-AB1C-4EC3-93FA-7AC9CAE8036D}">
      <dsp:nvSpPr>
        <dsp:cNvPr id="0" name=""/>
        <dsp:cNvSpPr/>
      </dsp:nvSpPr>
      <dsp:spPr>
        <a:xfrm>
          <a:off x="32627" y="1484006"/>
          <a:ext cx="1141408" cy="1141408"/>
        </a:xfrm>
        <a:prstGeom prst="ellipse">
          <a:avLst/>
        </a:prstGeom>
        <a:solidFill>
          <a:schemeClr val="accent1"/>
        </a:solidFill>
        <a:ln w="381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15D02E-1C01-4A63-A765-83EF47756D2A}">
      <dsp:nvSpPr>
        <dsp:cNvPr id="0" name=""/>
        <dsp:cNvSpPr/>
      </dsp:nvSpPr>
      <dsp:spPr>
        <a:xfrm rot="10800000">
          <a:off x="188046" y="2966133"/>
          <a:ext cx="7226596" cy="1141408"/>
        </a:xfrm>
        <a:prstGeom prst="homePlate">
          <a:avLst/>
        </a:prstGeom>
        <a:solidFill>
          <a:schemeClr val="bg1"/>
        </a:solidFill>
        <a:ln w="381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3330" tIns="76200" rIns="14224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th-TH" sz="2000" b="1" kern="1200" dirty="0"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เพื่อส่งเสริม สนับสนุน และเปิดโอกาสให้ประชาชนเข้ามามีส่วนร่วม</a:t>
          </a:r>
          <a:br>
            <a:rPr lang="th-TH" sz="2000" b="1" kern="1200" dirty="0"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</a:br>
          <a:r>
            <a:rPr lang="th-TH" sz="2000" b="1" kern="1200" dirty="0"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ในการแสดงความคิดเห็นและข้อเสนอแนะที่เป็นประโยชน์ต่อการพัฒนาโครงการ </a:t>
          </a:r>
          <a:endParaRPr lang="th-TH" sz="2000" kern="1200" dirty="0">
            <a:solidFill>
              <a:schemeClr val="tx1"/>
            </a:solidFill>
          </a:endParaRPr>
        </a:p>
      </dsp:txBody>
      <dsp:txXfrm rot="10800000">
        <a:off x="473398" y="2966133"/>
        <a:ext cx="6941244" cy="1141408"/>
      </dsp:txXfrm>
    </dsp:sp>
    <dsp:sp modelId="{ABA2EF13-1AC0-472B-8912-737A764329D4}">
      <dsp:nvSpPr>
        <dsp:cNvPr id="0" name=""/>
        <dsp:cNvSpPr/>
      </dsp:nvSpPr>
      <dsp:spPr>
        <a:xfrm>
          <a:off x="97" y="2968012"/>
          <a:ext cx="1141408" cy="1141408"/>
        </a:xfrm>
        <a:prstGeom prst="ellipse">
          <a:avLst/>
        </a:prstGeom>
        <a:solidFill>
          <a:schemeClr val="accent1"/>
        </a:solidFill>
        <a:ln w="381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626511-1E7C-45B0-ACBC-695359B30A56}">
      <dsp:nvSpPr>
        <dsp:cNvPr id="0" name=""/>
        <dsp:cNvSpPr/>
      </dsp:nvSpPr>
      <dsp:spPr>
        <a:xfrm>
          <a:off x="0" y="0"/>
          <a:ext cx="3672408" cy="87420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kumimoji="0" lang="th-TH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glow rad="101600">
                  <a:prstClr val="white">
                    <a:alpha val="92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itchFamily="34" charset="-34"/>
              <a:ea typeface="+mn-ea"/>
              <a:cs typeface="TH SarabunPSK" pitchFamily="34" charset="-34"/>
            </a:rPr>
            <a:t>รูปแบบทางหลวง</a:t>
          </a:r>
          <a:endParaRPr kumimoji="0" lang="en-US" sz="2800" b="1" i="0" u="none" strike="noStrike" kern="1200" cap="none" spc="0" normalizeH="0" baseline="0" noProof="0" dirty="0">
            <a:ln>
              <a:noFill/>
            </a:ln>
            <a:solidFill>
              <a:prstClr val="black"/>
            </a:solidFill>
            <a:effectLst>
              <a:glow rad="101600">
                <a:prstClr val="white">
                  <a:alpha val="92000"/>
                </a:prstClr>
              </a:glow>
              <a:outerShdw blurRad="50800" dist="38100" algn="l" rotWithShape="0">
                <a:prstClr val="black">
                  <a:alpha val="40000"/>
                </a:prstClr>
              </a:outerShdw>
            </a:effectLst>
            <a:uLnTx/>
            <a:uFillTx/>
            <a:latin typeface="TH SarabunPSK" pitchFamily="34" charset="-34"/>
            <a:ea typeface="+mn-ea"/>
            <a:cs typeface="TH SarabunPSK" pitchFamily="34" charset="-34"/>
          </a:endParaRPr>
        </a:p>
      </dsp:txBody>
      <dsp:txXfrm>
        <a:off x="821902" y="0"/>
        <a:ext cx="2850505" cy="874206"/>
      </dsp:txXfrm>
    </dsp:sp>
    <dsp:sp modelId="{1AA2205C-AC07-4DE2-A125-A3CCE208D8C3}">
      <dsp:nvSpPr>
        <dsp:cNvPr id="0" name=""/>
        <dsp:cNvSpPr/>
      </dsp:nvSpPr>
      <dsp:spPr>
        <a:xfrm>
          <a:off x="155172" y="87420"/>
          <a:ext cx="598977" cy="699365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E84C0BA6-E577-4130-BD5E-8D227D374DB7}">
      <dsp:nvSpPr>
        <dsp:cNvPr id="0" name=""/>
        <dsp:cNvSpPr/>
      </dsp:nvSpPr>
      <dsp:spPr>
        <a:xfrm>
          <a:off x="0" y="961627"/>
          <a:ext cx="3672408" cy="87420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kumimoji="0" lang="th-TH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glow rad="101600">
                  <a:prstClr val="white">
                    <a:alpha val="92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itchFamily="34" charset="-34"/>
              <a:ea typeface="+mn-ea"/>
              <a:cs typeface="TH SarabunPSK" pitchFamily="34" charset="-34"/>
            </a:rPr>
            <a:t>จุดกลับรถ</a:t>
          </a:r>
          <a:endParaRPr lang="en-US" sz="2800" b="1" kern="12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821902" y="961627"/>
        <a:ext cx="2850505" cy="874206"/>
      </dsp:txXfrm>
    </dsp:sp>
    <dsp:sp modelId="{1B801ADB-A268-4BE2-839E-E4AAA6CD1FB3}">
      <dsp:nvSpPr>
        <dsp:cNvPr id="0" name=""/>
        <dsp:cNvSpPr/>
      </dsp:nvSpPr>
      <dsp:spPr>
        <a:xfrm>
          <a:off x="155172" y="1049047"/>
          <a:ext cx="598977" cy="699365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t="-15000" b="-1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626511-1E7C-45B0-ACBC-695359B30A56}">
      <dsp:nvSpPr>
        <dsp:cNvPr id="0" name=""/>
        <dsp:cNvSpPr/>
      </dsp:nvSpPr>
      <dsp:spPr>
        <a:xfrm>
          <a:off x="0" y="0"/>
          <a:ext cx="3672408" cy="5738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kumimoji="0" lang="th-TH" sz="2800" b="1" i="0" u="none" strike="noStrike" kern="1200" cap="none" spc="0" normalizeH="0" baseline="0" noProof="0">
              <a:ln/>
              <a:effectLst>
                <a:glow rad="101600">
                  <a:prstClr val="white">
                    <a:alpha val="92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itchFamily="34" charset="-34"/>
              <a:ea typeface="+mn-ea"/>
              <a:cs typeface="TH SarabunPSK" pitchFamily="34" charset="-34"/>
            </a:rPr>
            <a:t>โครงสร้างชั้นทาง</a:t>
          </a:r>
          <a:endParaRPr lang="en-US" sz="2800" kern="12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791865" y="0"/>
        <a:ext cx="2880542" cy="573838"/>
      </dsp:txXfrm>
    </dsp:sp>
    <dsp:sp modelId="{1AA2205C-AC07-4DE2-A125-A3CCE208D8C3}">
      <dsp:nvSpPr>
        <dsp:cNvPr id="0" name=""/>
        <dsp:cNvSpPr/>
      </dsp:nvSpPr>
      <dsp:spPr>
        <a:xfrm>
          <a:off x="125136" y="57383"/>
          <a:ext cx="598977" cy="45907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7000" r="-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E84C0BA6-E577-4130-BD5E-8D227D374DB7}">
      <dsp:nvSpPr>
        <dsp:cNvPr id="0" name=""/>
        <dsp:cNvSpPr/>
      </dsp:nvSpPr>
      <dsp:spPr>
        <a:xfrm>
          <a:off x="0" y="631221"/>
          <a:ext cx="3672408" cy="5738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3299968"/>
                <a:satOff val="-14601"/>
                <a:lumOff val="-245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3299968"/>
                <a:satOff val="-14601"/>
                <a:lumOff val="-245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3299968"/>
                <a:satOff val="-14601"/>
                <a:lumOff val="-245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kumimoji="0" lang="th-TH" sz="2800" b="1" i="0" u="none" strike="noStrike" kern="1200" cap="none" spc="0" normalizeH="0" baseline="0" noProof="0">
              <a:ln/>
              <a:effectLst>
                <a:glow rad="101600">
                  <a:prstClr val="white">
                    <a:alpha val="92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itchFamily="34" charset="-34"/>
              <a:ea typeface="+mn-ea"/>
              <a:cs typeface="TH SarabunPSK" pitchFamily="34" charset="-34"/>
            </a:rPr>
            <a:t>ระบบระบายน้ำ</a:t>
          </a:r>
          <a:endParaRPr lang="en-US" sz="2800" kern="12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791865" y="631221"/>
        <a:ext cx="2880542" cy="573838"/>
      </dsp:txXfrm>
    </dsp:sp>
    <dsp:sp modelId="{1B801ADB-A268-4BE2-839E-E4AAA6CD1FB3}">
      <dsp:nvSpPr>
        <dsp:cNvPr id="0" name=""/>
        <dsp:cNvSpPr/>
      </dsp:nvSpPr>
      <dsp:spPr>
        <a:xfrm>
          <a:off x="125136" y="688605"/>
          <a:ext cx="598977" cy="45907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t="-16000" b="-16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7D07C83C-EBA7-4048-9E69-2EA8DF8EBA18}">
      <dsp:nvSpPr>
        <dsp:cNvPr id="0" name=""/>
        <dsp:cNvSpPr/>
      </dsp:nvSpPr>
      <dsp:spPr>
        <a:xfrm>
          <a:off x="0" y="1262443"/>
          <a:ext cx="3672408" cy="5738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6599937"/>
                <a:satOff val="-29202"/>
                <a:lumOff val="-490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6599937"/>
                <a:satOff val="-29202"/>
                <a:lumOff val="-490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6599937"/>
                <a:satOff val="-29202"/>
                <a:lumOff val="-490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kumimoji="0" lang="th-TH" sz="2800" b="1" i="0" u="none" strike="noStrike" kern="1200" cap="none" spc="0" normalizeH="0" baseline="0" noProof="0">
              <a:ln/>
              <a:effectLst>
                <a:glow rad="101600">
                  <a:prstClr val="white">
                    <a:alpha val="92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itchFamily="34" charset="-34"/>
              <a:ea typeface="+mn-ea"/>
              <a:cs typeface="TH SarabunPSK" pitchFamily="34" charset="-34"/>
            </a:rPr>
            <a:t>ระบบไฟฟ้าแสงสว่าง</a:t>
          </a:r>
          <a:endParaRPr lang="en-US" sz="2800" kern="12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791865" y="1262443"/>
        <a:ext cx="2880542" cy="573838"/>
      </dsp:txXfrm>
    </dsp:sp>
    <dsp:sp modelId="{75C663EC-B1F8-40BF-8C2C-5E6CF7E77868}">
      <dsp:nvSpPr>
        <dsp:cNvPr id="0" name=""/>
        <dsp:cNvSpPr/>
      </dsp:nvSpPr>
      <dsp:spPr>
        <a:xfrm>
          <a:off x="125136" y="1319827"/>
          <a:ext cx="598977" cy="45907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2FAAF8-1AE6-4836-A617-0D0660D33B1B}">
      <dsp:nvSpPr>
        <dsp:cNvPr id="0" name=""/>
        <dsp:cNvSpPr/>
      </dsp:nvSpPr>
      <dsp:spPr>
        <a:xfrm>
          <a:off x="594" y="0"/>
          <a:ext cx="2559058" cy="1187776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68580" rIns="88900" bIns="0" numCol="1" spcCol="1270" anchor="t" anchorCtr="0">
          <a:noAutofit/>
        </a:bodyPr>
        <a:lstStyle/>
        <a:p>
          <a:pPr marL="0" lvl="0" indent="0" algn="r" defTabSz="889000">
            <a:lnSpc>
              <a:spcPct val="8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2000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ขั้นตอน </a:t>
          </a:r>
          <a:r>
            <a:rPr lang="th-TH" sz="2800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1</a:t>
          </a:r>
          <a:endParaRPr lang="en-US" sz="2800" kern="12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 rot="16200000">
        <a:off x="-230487" y="231082"/>
        <a:ext cx="973976" cy="511811"/>
      </dsp:txXfrm>
    </dsp:sp>
    <dsp:sp modelId="{B4722110-5E49-4060-A047-700AC2DD4C89}">
      <dsp:nvSpPr>
        <dsp:cNvPr id="0" name=""/>
        <dsp:cNvSpPr/>
      </dsp:nvSpPr>
      <dsp:spPr>
        <a:xfrm>
          <a:off x="512406" y="0"/>
          <a:ext cx="1906498" cy="1187776"/>
        </a:xfrm>
        <a:prstGeom prst="rect">
          <a:avLst/>
        </a:prstGeom>
        <a:noFill/>
        <a:ln>
          <a:noFill/>
        </a:ln>
        <a:effectLst/>
        <a:scene3d>
          <a:camera prst="orthographicFront"/>
          <a:lightRig rig="flat" dir="t"/>
        </a:scene3d>
        <a:sp3d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96012" rIns="0" bIns="0" numCol="1" spcCol="1270" anchor="t" anchorCtr="0">
          <a:noAutofit/>
        </a:bodyPr>
        <a:lstStyle/>
        <a:p>
          <a:pPr marL="0" lvl="0" indent="0" algn="l" defTabSz="1244600">
            <a:lnSpc>
              <a:spcPct val="8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2800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ตรวจสอบอาคารระบายน้ำปัจจุบัน</a:t>
          </a:r>
          <a:endParaRPr lang="en-US" sz="2800" kern="12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512406" y="0"/>
        <a:ext cx="1906498" cy="1187776"/>
      </dsp:txXfrm>
    </dsp:sp>
    <dsp:sp modelId="{9A4FFD94-292C-4E1D-A619-D6337BD96C73}">
      <dsp:nvSpPr>
        <dsp:cNvPr id="0" name=""/>
        <dsp:cNvSpPr/>
      </dsp:nvSpPr>
      <dsp:spPr>
        <a:xfrm>
          <a:off x="2649219" y="0"/>
          <a:ext cx="2559058" cy="1187776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61722" rIns="80010" bIns="0" numCol="1" spcCol="1270" anchor="t" anchorCtr="0">
          <a:noAutofit/>
        </a:bodyPr>
        <a:lstStyle/>
        <a:p>
          <a:pPr marL="0" lvl="0" indent="0" algn="r" defTabSz="800100">
            <a:lnSpc>
              <a:spcPct val="8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1800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ขั้นตอน </a:t>
          </a:r>
          <a:r>
            <a:rPr lang="th-TH" sz="2800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2</a:t>
          </a:r>
          <a:endParaRPr lang="en-US" sz="2800" kern="12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 rot="16200000">
        <a:off x="2418137" y="231082"/>
        <a:ext cx="973976" cy="511811"/>
      </dsp:txXfrm>
    </dsp:sp>
    <dsp:sp modelId="{5D0BB408-05B9-4378-9570-CAEEEB7CF9E3}">
      <dsp:nvSpPr>
        <dsp:cNvPr id="0" name=""/>
        <dsp:cNvSpPr/>
      </dsp:nvSpPr>
      <dsp:spPr>
        <a:xfrm rot="5400000">
          <a:off x="2574683" y="826946"/>
          <a:ext cx="174664" cy="383858"/>
        </a:xfrm>
        <a:prstGeom prst="flowChartExtra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16F0BC98-7D87-4CDE-BFB4-4282FB6B67C8}">
      <dsp:nvSpPr>
        <dsp:cNvPr id="0" name=""/>
        <dsp:cNvSpPr/>
      </dsp:nvSpPr>
      <dsp:spPr>
        <a:xfrm>
          <a:off x="3161031" y="0"/>
          <a:ext cx="1906498" cy="1187776"/>
        </a:xfrm>
        <a:prstGeom prst="rect">
          <a:avLst/>
        </a:prstGeom>
        <a:noFill/>
        <a:ln>
          <a:noFill/>
        </a:ln>
        <a:effectLst/>
        <a:scene3d>
          <a:camera prst="orthographicFront"/>
          <a:lightRig rig="flat" dir="t"/>
        </a:scene3d>
        <a:sp3d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96012" rIns="0" bIns="0" numCol="1" spcCol="1270" anchor="t" anchorCtr="0">
          <a:noAutofit/>
        </a:bodyPr>
        <a:lstStyle/>
        <a:p>
          <a:pPr marL="0" lvl="0" indent="0" algn="l" defTabSz="1244600">
            <a:lnSpc>
              <a:spcPct val="8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2800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ตรวจสอบการออกแบบอาคารระบายน้ำ</a:t>
          </a:r>
          <a:endParaRPr lang="en-US" sz="2800" kern="12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3161031" y="0"/>
        <a:ext cx="1906498" cy="1187776"/>
      </dsp:txXfrm>
    </dsp:sp>
    <dsp:sp modelId="{06C45637-DF6F-4E3A-AE77-6A45C961B378}">
      <dsp:nvSpPr>
        <dsp:cNvPr id="0" name=""/>
        <dsp:cNvSpPr/>
      </dsp:nvSpPr>
      <dsp:spPr>
        <a:xfrm>
          <a:off x="5297845" y="0"/>
          <a:ext cx="2559058" cy="1187776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61722" rIns="80010" bIns="0" numCol="1" spcCol="1270" anchor="t" anchorCtr="0">
          <a:noAutofit/>
        </a:bodyPr>
        <a:lstStyle/>
        <a:p>
          <a:pPr marL="0" lvl="0" indent="0" algn="r" defTabSz="800100">
            <a:lnSpc>
              <a:spcPct val="8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1800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ขั้นตอน </a:t>
          </a:r>
          <a:r>
            <a:rPr lang="th-TH" sz="2800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3</a:t>
          </a:r>
          <a:endParaRPr lang="en-US" sz="2800" kern="12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 rot="16200000">
        <a:off x="5066762" y="231082"/>
        <a:ext cx="973976" cy="511811"/>
      </dsp:txXfrm>
    </dsp:sp>
    <dsp:sp modelId="{474950C7-22E0-4DA1-A483-5736C0BD66F6}">
      <dsp:nvSpPr>
        <dsp:cNvPr id="0" name=""/>
        <dsp:cNvSpPr/>
      </dsp:nvSpPr>
      <dsp:spPr>
        <a:xfrm rot="5400000">
          <a:off x="5223308" y="826946"/>
          <a:ext cx="174664" cy="383858"/>
        </a:xfrm>
        <a:prstGeom prst="flowChartExtra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C7A93A10-A022-473C-B0E3-0E9F8B4E8175}">
      <dsp:nvSpPr>
        <dsp:cNvPr id="0" name=""/>
        <dsp:cNvSpPr/>
      </dsp:nvSpPr>
      <dsp:spPr>
        <a:xfrm>
          <a:off x="5809656" y="0"/>
          <a:ext cx="1906498" cy="1187776"/>
        </a:xfrm>
        <a:prstGeom prst="rect">
          <a:avLst/>
        </a:prstGeom>
        <a:noFill/>
        <a:ln>
          <a:noFill/>
        </a:ln>
        <a:effectLst/>
        <a:scene3d>
          <a:camera prst="orthographicFront"/>
          <a:lightRig rig="flat" dir="t"/>
        </a:scene3d>
        <a:sp3d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96012" rIns="0" bIns="0" numCol="1" spcCol="1270" anchor="t" anchorCtr="0">
          <a:noAutofit/>
        </a:bodyPr>
        <a:lstStyle/>
        <a:p>
          <a:pPr marL="0" lvl="0" indent="0" algn="l" defTabSz="1244600">
            <a:lnSpc>
              <a:spcPct val="8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2800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เสนอแนะการปรับปรุง (ถ้าจำเป็น)</a:t>
          </a:r>
          <a:endParaRPr lang="en-US" sz="2800" kern="12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5809656" y="0"/>
        <a:ext cx="1906498" cy="118777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9C2C0E-E83A-4422-BD4B-52EB8AA6EE7A}">
      <dsp:nvSpPr>
        <dsp:cNvPr id="0" name=""/>
        <dsp:cNvSpPr/>
      </dsp:nvSpPr>
      <dsp:spPr>
        <a:xfrm>
          <a:off x="6100422" y="918055"/>
          <a:ext cx="2402308" cy="240275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D631FC-B815-412E-AD26-F743EA79F6C6}">
      <dsp:nvSpPr>
        <dsp:cNvPr id="0" name=""/>
        <dsp:cNvSpPr/>
      </dsp:nvSpPr>
      <dsp:spPr>
        <a:xfrm>
          <a:off x="6180186" y="998160"/>
          <a:ext cx="2242780" cy="224254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144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80000"/>
            </a:lnSpc>
            <a:spcBef>
              <a:spcPts val="0"/>
            </a:spcBef>
            <a:spcAft>
              <a:spcPts val="0"/>
            </a:spcAft>
            <a:buNone/>
          </a:pPr>
          <a:r>
            <a:rPr lang="th-TH" sz="2400" b="1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ส่วนเผื่อความปลอดภัย (</a:t>
          </a:r>
          <a:r>
            <a:rPr lang="en-US" sz="2400" b="1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Factor of Safety) </a:t>
          </a:r>
          <a:r>
            <a:rPr lang="th-TH" sz="2400" b="1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มากกว่า 1.50 </a:t>
          </a:r>
          <a:endParaRPr lang="en-US" sz="2400" b="1" kern="12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6500806" y="1318584"/>
        <a:ext cx="1601539" cy="1601695"/>
      </dsp:txXfrm>
    </dsp:sp>
    <dsp:sp modelId="{27707769-C7E4-4F0B-927B-8DE22F1C5E59}">
      <dsp:nvSpPr>
        <dsp:cNvPr id="0" name=""/>
        <dsp:cNvSpPr/>
      </dsp:nvSpPr>
      <dsp:spPr>
        <a:xfrm rot="2700000">
          <a:off x="3620460" y="920959"/>
          <a:ext cx="2396522" cy="2396522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40F0BA-9E15-4D60-828F-592073F9E9FB}">
      <dsp:nvSpPr>
        <dsp:cNvPr id="0" name=""/>
        <dsp:cNvSpPr/>
      </dsp:nvSpPr>
      <dsp:spPr>
        <a:xfrm>
          <a:off x="3697331" y="998160"/>
          <a:ext cx="2242780" cy="224254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85000"/>
            </a:lnSpc>
            <a:spcBef>
              <a:spcPts val="0"/>
            </a:spcBef>
            <a:spcAft>
              <a:spcPts val="0"/>
            </a:spcAft>
            <a:buNone/>
          </a:pPr>
          <a:r>
            <a:rPr lang="th-TH" sz="2400" b="1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ตรวจสอบความสามารถในการรองรับปริมาณน้ำของอาคารระบายน้ำเดิม</a:t>
          </a:r>
          <a:endParaRPr lang="en-US" sz="2400" b="1" kern="12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4017951" y="1318584"/>
        <a:ext cx="1601539" cy="1601695"/>
      </dsp:txXfrm>
    </dsp:sp>
    <dsp:sp modelId="{25FCEDE3-E670-49FE-A29B-2799B7011C00}">
      <dsp:nvSpPr>
        <dsp:cNvPr id="0" name=""/>
        <dsp:cNvSpPr/>
      </dsp:nvSpPr>
      <dsp:spPr>
        <a:xfrm rot="2700000">
          <a:off x="1137605" y="920959"/>
          <a:ext cx="2396522" cy="2396522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66F30E-F187-420C-9795-295C72C65D81}">
      <dsp:nvSpPr>
        <dsp:cNvPr id="0" name=""/>
        <dsp:cNvSpPr/>
      </dsp:nvSpPr>
      <dsp:spPr>
        <a:xfrm>
          <a:off x="1214476" y="998160"/>
          <a:ext cx="2242780" cy="224254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ts val="0"/>
            </a:spcBef>
            <a:spcAft>
              <a:spcPts val="0"/>
            </a:spcAft>
            <a:buNone/>
          </a:pPr>
          <a:r>
            <a:rPr lang="th-TH" sz="2400" b="1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ตรวจสอบปริมาณน้ำหลากในแต่ละพื้นที่รับน้ำ</a:t>
          </a:r>
          <a:endParaRPr lang="en-US" sz="2400" b="1" kern="12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1535096" y="1318584"/>
        <a:ext cx="1601539" cy="160169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100663-4D27-48F5-820F-ED5E55BA96A7}">
      <dsp:nvSpPr>
        <dsp:cNvPr id="0" name=""/>
        <dsp:cNvSpPr/>
      </dsp:nvSpPr>
      <dsp:spPr>
        <a:xfrm>
          <a:off x="144861" y="687"/>
          <a:ext cx="1223604" cy="5767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2000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ท่อระบายน้ำ</a:t>
          </a:r>
        </a:p>
      </dsp:txBody>
      <dsp:txXfrm>
        <a:off x="161754" y="17580"/>
        <a:ext cx="1189818" cy="542973"/>
      </dsp:txXfrm>
    </dsp:sp>
    <dsp:sp modelId="{DF08C7AF-8BBE-49C8-A1BA-0D64152EB877}">
      <dsp:nvSpPr>
        <dsp:cNvPr id="0" name=""/>
        <dsp:cNvSpPr/>
      </dsp:nvSpPr>
      <dsp:spPr>
        <a:xfrm>
          <a:off x="1453057" y="169870"/>
          <a:ext cx="203788" cy="23839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th-TH" sz="2000" kern="120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1453057" y="217549"/>
        <a:ext cx="142652" cy="143035"/>
      </dsp:txXfrm>
    </dsp:sp>
    <dsp:sp modelId="{B968D1EF-B76C-49A4-BACF-772590EA6F37}">
      <dsp:nvSpPr>
        <dsp:cNvPr id="0" name=""/>
        <dsp:cNvSpPr/>
      </dsp:nvSpPr>
      <dsp:spPr>
        <a:xfrm>
          <a:off x="1752972" y="687"/>
          <a:ext cx="1210887" cy="5767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2000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คลองหนองทะเล</a:t>
          </a:r>
        </a:p>
      </dsp:txBody>
      <dsp:txXfrm>
        <a:off x="1769865" y="17580"/>
        <a:ext cx="1177101" cy="542973"/>
      </dsp:txXfrm>
    </dsp:sp>
    <dsp:sp modelId="{CF26594A-B0B5-4DED-88F4-68D71A5966FC}">
      <dsp:nvSpPr>
        <dsp:cNvPr id="0" name=""/>
        <dsp:cNvSpPr/>
      </dsp:nvSpPr>
      <dsp:spPr>
        <a:xfrm>
          <a:off x="3048451" y="169870"/>
          <a:ext cx="203788" cy="23839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th-TH" sz="2000" kern="120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3048451" y="217549"/>
        <a:ext cx="142652" cy="143035"/>
      </dsp:txXfrm>
    </dsp:sp>
    <dsp:sp modelId="{5A38A161-C0CA-481D-8D8E-C6B9B25B6C63}">
      <dsp:nvSpPr>
        <dsp:cNvPr id="0" name=""/>
        <dsp:cNvSpPr/>
      </dsp:nvSpPr>
      <dsp:spPr>
        <a:xfrm>
          <a:off x="3348366" y="687"/>
          <a:ext cx="1210887" cy="5767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2000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คลองสน</a:t>
          </a:r>
        </a:p>
      </dsp:txBody>
      <dsp:txXfrm>
        <a:off x="3365259" y="17580"/>
        <a:ext cx="1177101" cy="542973"/>
      </dsp:txXfrm>
    </dsp:sp>
    <dsp:sp modelId="{757AD2CB-4615-45FB-8C8C-30345F521F27}">
      <dsp:nvSpPr>
        <dsp:cNvPr id="0" name=""/>
        <dsp:cNvSpPr/>
      </dsp:nvSpPr>
      <dsp:spPr>
        <a:xfrm rot="5223489">
          <a:off x="3876184" y="644735"/>
          <a:ext cx="204057" cy="23839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th-TH" sz="2000" kern="120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 rot="-5400000">
        <a:off x="3905125" y="661943"/>
        <a:ext cx="143035" cy="142840"/>
      </dsp:txXfrm>
    </dsp:sp>
    <dsp:sp modelId="{799E18BB-24DE-4B9F-8C23-E2AEC895ABE3}">
      <dsp:nvSpPr>
        <dsp:cNvPr id="0" name=""/>
        <dsp:cNvSpPr/>
      </dsp:nvSpPr>
      <dsp:spPr>
        <a:xfrm>
          <a:off x="3447165" y="961953"/>
          <a:ext cx="1112088" cy="5767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2000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อ่าวนาง</a:t>
          </a:r>
        </a:p>
      </dsp:txBody>
      <dsp:txXfrm>
        <a:off x="3464058" y="978846"/>
        <a:ext cx="1078302" cy="54297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E1F620-951C-4B07-916F-34CD321696F7}">
      <dsp:nvSpPr>
        <dsp:cNvPr id="0" name=""/>
        <dsp:cNvSpPr/>
      </dsp:nvSpPr>
      <dsp:spPr>
        <a:xfrm>
          <a:off x="6525" y="0"/>
          <a:ext cx="1286326" cy="63876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7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2000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รางน้ำซ้ายทาง</a:t>
          </a:r>
        </a:p>
      </dsp:txBody>
      <dsp:txXfrm>
        <a:off x="25234" y="18709"/>
        <a:ext cx="1248908" cy="601342"/>
      </dsp:txXfrm>
    </dsp:sp>
    <dsp:sp modelId="{BF7B93C5-5DF3-44D4-9505-5BB7C8291A4C}">
      <dsp:nvSpPr>
        <dsp:cNvPr id="0" name=""/>
        <dsp:cNvSpPr/>
      </dsp:nvSpPr>
      <dsp:spPr>
        <a:xfrm>
          <a:off x="1410467" y="173536"/>
          <a:ext cx="249345" cy="2916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70000"/>
            </a:lnSpc>
            <a:spcBef>
              <a:spcPct val="0"/>
            </a:spcBef>
            <a:spcAft>
              <a:spcPct val="35000"/>
            </a:spcAft>
            <a:buNone/>
          </a:pPr>
          <a:endParaRPr lang="th-TH" sz="2000" kern="120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1410467" y="231873"/>
        <a:ext cx="174542" cy="175012"/>
      </dsp:txXfrm>
    </dsp:sp>
    <dsp:sp modelId="{EA467729-6735-4DE5-ADF5-20848167A4F4}">
      <dsp:nvSpPr>
        <dsp:cNvPr id="0" name=""/>
        <dsp:cNvSpPr/>
      </dsp:nvSpPr>
      <dsp:spPr>
        <a:xfrm>
          <a:off x="1763313" y="0"/>
          <a:ext cx="1176155" cy="63876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76200" rIns="0" bIns="76200" numCol="1" spcCol="1270" anchor="ctr" anchorCtr="0">
          <a:noAutofit/>
        </a:bodyPr>
        <a:lstStyle/>
        <a:p>
          <a:pPr marL="0" lvl="0" indent="0" algn="ctr" defTabSz="889000">
            <a:lnSpc>
              <a:spcPct val="8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2000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คลองในสระ/คลองบ่อก้าง</a:t>
          </a:r>
        </a:p>
      </dsp:txBody>
      <dsp:txXfrm>
        <a:off x="1782022" y="18709"/>
        <a:ext cx="1138737" cy="601342"/>
      </dsp:txXfrm>
    </dsp:sp>
    <dsp:sp modelId="{E0CCAE2B-A764-4366-AA41-2BD68DD60EE4}">
      <dsp:nvSpPr>
        <dsp:cNvPr id="0" name=""/>
        <dsp:cNvSpPr/>
      </dsp:nvSpPr>
      <dsp:spPr>
        <a:xfrm>
          <a:off x="3057085" y="173536"/>
          <a:ext cx="249345" cy="2916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70000"/>
            </a:lnSpc>
            <a:spcBef>
              <a:spcPct val="0"/>
            </a:spcBef>
            <a:spcAft>
              <a:spcPct val="35000"/>
            </a:spcAft>
            <a:buNone/>
          </a:pPr>
          <a:endParaRPr lang="th-TH" sz="2000" kern="120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3057085" y="231873"/>
        <a:ext cx="174542" cy="175012"/>
      </dsp:txXfrm>
    </dsp:sp>
    <dsp:sp modelId="{7C1A60FB-9FD4-4BE8-8022-881AB2E8A7E4}">
      <dsp:nvSpPr>
        <dsp:cNvPr id="0" name=""/>
        <dsp:cNvSpPr/>
      </dsp:nvSpPr>
      <dsp:spPr>
        <a:xfrm>
          <a:off x="3409932" y="0"/>
          <a:ext cx="1176155" cy="63876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7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2000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อ่าวท่าเลน</a:t>
          </a:r>
        </a:p>
      </dsp:txBody>
      <dsp:txXfrm>
        <a:off x="3428641" y="18709"/>
        <a:ext cx="1138737" cy="60134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100663-4D27-48F5-820F-ED5E55BA96A7}">
      <dsp:nvSpPr>
        <dsp:cNvPr id="0" name=""/>
        <dsp:cNvSpPr/>
      </dsp:nvSpPr>
      <dsp:spPr>
        <a:xfrm>
          <a:off x="144774" y="634"/>
          <a:ext cx="1327163" cy="59531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2000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รางน้ำขวาทาง</a:t>
          </a:r>
        </a:p>
      </dsp:txBody>
      <dsp:txXfrm>
        <a:off x="162210" y="18070"/>
        <a:ext cx="1292291" cy="560442"/>
      </dsp:txXfrm>
    </dsp:sp>
    <dsp:sp modelId="{DF08C7AF-8BBE-49C8-A1BA-0D64152EB877}">
      <dsp:nvSpPr>
        <dsp:cNvPr id="0" name=""/>
        <dsp:cNvSpPr/>
      </dsp:nvSpPr>
      <dsp:spPr>
        <a:xfrm>
          <a:off x="1559250" y="175259"/>
          <a:ext cx="210344" cy="24606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th-TH" sz="2000" kern="120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1559250" y="224472"/>
        <a:ext cx="147241" cy="147637"/>
      </dsp:txXfrm>
    </dsp:sp>
    <dsp:sp modelId="{B968D1EF-B76C-49A4-BACF-772590EA6F37}">
      <dsp:nvSpPr>
        <dsp:cNvPr id="0" name=""/>
        <dsp:cNvSpPr/>
      </dsp:nvSpPr>
      <dsp:spPr>
        <a:xfrm>
          <a:off x="1868813" y="634"/>
          <a:ext cx="1247758" cy="59531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2000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คลองเขากลม</a:t>
          </a:r>
        </a:p>
      </dsp:txBody>
      <dsp:txXfrm>
        <a:off x="1886249" y="18070"/>
        <a:ext cx="1212886" cy="560442"/>
      </dsp:txXfrm>
    </dsp:sp>
    <dsp:sp modelId="{CF26594A-B0B5-4DED-88F4-68D71A5966FC}">
      <dsp:nvSpPr>
        <dsp:cNvPr id="0" name=""/>
        <dsp:cNvSpPr/>
      </dsp:nvSpPr>
      <dsp:spPr>
        <a:xfrm>
          <a:off x="3203885" y="175259"/>
          <a:ext cx="210344" cy="24606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th-TH" sz="2000" kern="120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3203885" y="224472"/>
        <a:ext cx="147241" cy="147637"/>
      </dsp:txXfrm>
    </dsp:sp>
    <dsp:sp modelId="{799E18BB-24DE-4B9F-8C23-E2AEC895ABE3}">
      <dsp:nvSpPr>
        <dsp:cNvPr id="0" name=""/>
        <dsp:cNvSpPr/>
      </dsp:nvSpPr>
      <dsp:spPr>
        <a:xfrm>
          <a:off x="3513448" y="634"/>
          <a:ext cx="1261887" cy="59531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2000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คลองสน</a:t>
          </a:r>
        </a:p>
      </dsp:txBody>
      <dsp:txXfrm>
        <a:off x="3530884" y="18070"/>
        <a:ext cx="1227015" cy="560442"/>
      </dsp:txXfrm>
    </dsp:sp>
    <dsp:sp modelId="{CFEBE60C-CE8C-4374-A98E-D6C23EC2546C}">
      <dsp:nvSpPr>
        <dsp:cNvPr id="0" name=""/>
        <dsp:cNvSpPr/>
      </dsp:nvSpPr>
      <dsp:spPr>
        <a:xfrm rot="5357391">
          <a:off x="4045287" y="665401"/>
          <a:ext cx="210360" cy="24606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th-TH" sz="900" kern="120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 rot="-5400000">
        <a:off x="4076258" y="683254"/>
        <a:ext cx="147637" cy="147252"/>
      </dsp:txXfrm>
    </dsp:sp>
    <dsp:sp modelId="{E54128D6-1671-4CEA-8CF1-66E1777C2B06}">
      <dsp:nvSpPr>
        <dsp:cNvPr id="0" name=""/>
        <dsp:cNvSpPr/>
      </dsp:nvSpPr>
      <dsp:spPr>
        <a:xfrm>
          <a:off x="3538044" y="992824"/>
          <a:ext cx="1237290" cy="59531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2000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อ่าวนาง</a:t>
          </a:r>
        </a:p>
      </dsp:txBody>
      <dsp:txXfrm>
        <a:off x="3555480" y="1010260"/>
        <a:ext cx="1202418" cy="56044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2AB489-7415-4680-9B61-35AFDD77B47E}">
      <dsp:nvSpPr>
        <dsp:cNvPr id="0" name=""/>
        <dsp:cNvSpPr/>
      </dsp:nvSpPr>
      <dsp:spPr>
        <a:xfrm>
          <a:off x="136270" y="69190"/>
          <a:ext cx="904527" cy="861036"/>
        </a:xfrm>
        <a:prstGeom prst="pie">
          <a:avLst>
            <a:gd name="adj1" fmla="val 16200000"/>
            <a:gd name="adj2" fmla="val 1800000"/>
          </a:avLst>
        </a:prstGeom>
        <a:solidFill>
          <a:schemeClr val="accent1">
            <a:shade val="50000"/>
            <a:hueOff val="0"/>
            <a:satOff val="0"/>
            <a:lum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1430" rIns="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900" b="1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พื้นที่รับน้ำย่อย</a:t>
          </a:r>
          <a:endParaRPr lang="en-US" sz="900" b="1" kern="12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628053" y="228072"/>
        <a:ext cx="306893" cy="287012"/>
      </dsp:txXfrm>
    </dsp:sp>
    <dsp:sp modelId="{ED2227EC-6C32-4B69-A5FE-85D9FD8BD702}">
      <dsp:nvSpPr>
        <dsp:cNvPr id="0" name=""/>
        <dsp:cNvSpPr/>
      </dsp:nvSpPr>
      <dsp:spPr>
        <a:xfrm>
          <a:off x="113631" y="94816"/>
          <a:ext cx="861036" cy="861036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th-TH" sz="900" b="1" kern="1200" dirty="0"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พื้นที่รับน้ำ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900" b="1" kern="1200" dirty="0"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(ตร.กม.)</a:t>
          </a:r>
          <a:endParaRPr lang="en-US" sz="900" b="1" kern="1200" dirty="0">
            <a:effectLst/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349391" y="638089"/>
        <a:ext cx="389516" cy="266511"/>
      </dsp:txXfrm>
    </dsp:sp>
    <dsp:sp modelId="{1DDE00C8-D27D-4829-8585-961832F8DEBD}">
      <dsp:nvSpPr>
        <dsp:cNvPr id="0" name=""/>
        <dsp:cNvSpPr/>
      </dsp:nvSpPr>
      <dsp:spPr>
        <a:xfrm>
          <a:off x="113631" y="94816"/>
          <a:ext cx="861036" cy="861036"/>
        </a:xfrm>
        <a:prstGeom prst="pie">
          <a:avLst>
            <a:gd name="adj1" fmla="val 90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2700" rIns="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1000" b="1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อัตราการไหล</a:t>
          </a:r>
          <a:endParaRPr lang="en-US" sz="1000" kern="12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205885" y="263948"/>
        <a:ext cx="292137" cy="28701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2AB489-7415-4680-9B61-35AFDD77B47E}">
      <dsp:nvSpPr>
        <dsp:cNvPr id="0" name=""/>
        <dsp:cNvSpPr/>
      </dsp:nvSpPr>
      <dsp:spPr>
        <a:xfrm>
          <a:off x="636094" y="52699"/>
          <a:ext cx="655814" cy="655814"/>
        </a:xfrm>
        <a:prstGeom prst="pie">
          <a:avLst>
            <a:gd name="adj1" fmla="val 16200000"/>
            <a:gd name="adj2" fmla="val 1800000"/>
          </a:avLst>
        </a:prstGeom>
        <a:solidFill>
          <a:schemeClr val="accent1">
            <a:shade val="50000"/>
            <a:hueOff val="0"/>
            <a:satOff val="0"/>
            <a:lum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2860" rIns="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A3</a:t>
          </a:r>
        </a:p>
      </dsp:txBody>
      <dsp:txXfrm>
        <a:off x="992654" y="173712"/>
        <a:ext cx="222508" cy="218604"/>
      </dsp:txXfrm>
    </dsp:sp>
    <dsp:sp modelId="{ED2227EC-6C32-4B69-A5FE-85D9FD8BD702}">
      <dsp:nvSpPr>
        <dsp:cNvPr id="0" name=""/>
        <dsp:cNvSpPr/>
      </dsp:nvSpPr>
      <dsp:spPr>
        <a:xfrm>
          <a:off x="602288" y="72217"/>
          <a:ext cx="655814" cy="655814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0.6897</a:t>
          </a:r>
          <a:r>
            <a:rPr lang="th-TH" sz="1000" b="1" kern="1200" dirty="0"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ตร.กม.</a:t>
          </a:r>
          <a:endParaRPr lang="en-US" sz="1000" b="1" kern="1200" dirty="0">
            <a:effectLst/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781856" y="486005"/>
        <a:ext cx="296677" cy="202990"/>
      </dsp:txXfrm>
    </dsp:sp>
    <dsp:sp modelId="{1DDE00C8-D27D-4829-8585-961832F8DEBD}">
      <dsp:nvSpPr>
        <dsp:cNvPr id="0" name=""/>
        <dsp:cNvSpPr/>
      </dsp:nvSpPr>
      <dsp:spPr>
        <a:xfrm>
          <a:off x="602288" y="72217"/>
          <a:ext cx="655814" cy="655814"/>
        </a:xfrm>
        <a:prstGeom prst="pie">
          <a:avLst>
            <a:gd name="adj1" fmla="val 90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1430" rIns="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900" b="1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21.98</a:t>
          </a:r>
          <a:r>
            <a:rPr lang="en-US" sz="1000" b="1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 </a:t>
          </a:r>
          <a:r>
            <a:rPr lang="en-US" sz="1000" b="1" kern="1200" dirty="0" err="1">
              <a:latin typeface="TH SarabunPSK" panose="020B0500040200020003" pitchFamily="34" charset="-34"/>
              <a:cs typeface="TH SarabunPSK" panose="020B0500040200020003" pitchFamily="34" charset="-34"/>
            </a:rPr>
            <a:t>cms</a:t>
          </a:r>
          <a:endParaRPr lang="en-US" sz="1000" kern="12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672554" y="201038"/>
        <a:ext cx="222508" cy="218604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2AB489-7415-4680-9B61-35AFDD77B47E}">
      <dsp:nvSpPr>
        <dsp:cNvPr id="0" name=""/>
        <dsp:cNvSpPr/>
      </dsp:nvSpPr>
      <dsp:spPr>
        <a:xfrm>
          <a:off x="636094" y="52699"/>
          <a:ext cx="655814" cy="655814"/>
        </a:xfrm>
        <a:prstGeom prst="pie">
          <a:avLst>
            <a:gd name="adj1" fmla="val 16200000"/>
            <a:gd name="adj2" fmla="val 1800000"/>
          </a:avLst>
        </a:prstGeom>
        <a:solidFill>
          <a:schemeClr val="accent1">
            <a:shade val="50000"/>
            <a:hueOff val="0"/>
            <a:satOff val="0"/>
            <a:lum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5400" rIns="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A2</a:t>
          </a:r>
        </a:p>
      </dsp:txBody>
      <dsp:txXfrm>
        <a:off x="992654" y="173712"/>
        <a:ext cx="222508" cy="218604"/>
      </dsp:txXfrm>
    </dsp:sp>
    <dsp:sp modelId="{ED2227EC-6C32-4B69-A5FE-85D9FD8BD702}">
      <dsp:nvSpPr>
        <dsp:cNvPr id="0" name=""/>
        <dsp:cNvSpPr/>
      </dsp:nvSpPr>
      <dsp:spPr>
        <a:xfrm>
          <a:off x="602288" y="72217"/>
          <a:ext cx="655814" cy="655814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50" b="1" kern="1200" dirty="0"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0.829</a:t>
          </a:r>
          <a:r>
            <a:rPr lang="th-TH" sz="1050" b="1" kern="1200" dirty="0"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ตร.กม.</a:t>
          </a:r>
          <a:endParaRPr lang="en-US" sz="1050" b="1" kern="1200" dirty="0">
            <a:effectLst/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781856" y="486005"/>
        <a:ext cx="296677" cy="202990"/>
      </dsp:txXfrm>
    </dsp:sp>
    <dsp:sp modelId="{1DDE00C8-D27D-4829-8585-961832F8DEBD}">
      <dsp:nvSpPr>
        <dsp:cNvPr id="0" name=""/>
        <dsp:cNvSpPr/>
      </dsp:nvSpPr>
      <dsp:spPr>
        <a:xfrm>
          <a:off x="602288" y="72217"/>
          <a:ext cx="655814" cy="655814"/>
        </a:xfrm>
        <a:prstGeom prst="pie">
          <a:avLst>
            <a:gd name="adj1" fmla="val 90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2700" rIns="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1000" b="1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26.45</a:t>
          </a:r>
          <a:r>
            <a:rPr lang="en-US" sz="1050" b="1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 </a:t>
          </a:r>
          <a:r>
            <a:rPr lang="en-US" sz="1050" b="1" kern="1200" dirty="0" err="1">
              <a:latin typeface="TH SarabunPSK" panose="020B0500040200020003" pitchFamily="34" charset="-34"/>
              <a:cs typeface="TH SarabunPSK" panose="020B0500040200020003" pitchFamily="34" charset="-34"/>
            </a:rPr>
            <a:t>cms</a:t>
          </a:r>
          <a:endParaRPr lang="en-US" sz="1050" kern="12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672554" y="201038"/>
        <a:ext cx="222508" cy="21860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2AB489-7415-4680-9B61-35AFDD77B47E}">
      <dsp:nvSpPr>
        <dsp:cNvPr id="0" name=""/>
        <dsp:cNvSpPr/>
      </dsp:nvSpPr>
      <dsp:spPr>
        <a:xfrm>
          <a:off x="636094" y="52699"/>
          <a:ext cx="655814" cy="655814"/>
        </a:xfrm>
        <a:prstGeom prst="pie">
          <a:avLst>
            <a:gd name="adj1" fmla="val 16200000"/>
            <a:gd name="adj2" fmla="val 1800000"/>
          </a:avLst>
        </a:prstGeom>
        <a:solidFill>
          <a:schemeClr val="accent1">
            <a:shade val="50000"/>
            <a:hueOff val="0"/>
            <a:satOff val="0"/>
            <a:lum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5400" rIns="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A1</a:t>
          </a:r>
        </a:p>
      </dsp:txBody>
      <dsp:txXfrm>
        <a:off x="992654" y="173712"/>
        <a:ext cx="222508" cy="218604"/>
      </dsp:txXfrm>
    </dsp:sp>
    <dsp:sp modelId="{ED2227EC-6C32-4B69-A5FE-85D9FD8BD702}">
      <dsp:nvSpPr>
        <dsp:cNvPr id="0" name=""/>
        <dsp:cNvSpPr/>
      </dsp:nvSpPr>
      <dsp:spPr>
        <a:xfrm>
          <a:off x="602288" y="72217"/>
          <a:ext cx="655814" cy="655814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50" b="1" kern="1200" dirty="0"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0.670</a:t>
          </a:r>
          <a:r>
            <a:rPr lang="th-TH" sz="1050" b="1" kern="1200" dirty="0"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ตร.กม.</a:t>
          </a:r>
          <a:endParaRPr lang="en-US" sz="1050" b="1" kern="1200" dirty="0">
            <a:effectLst/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781856" y="486005"/>
        <a:ext cx="296677" cy="202990"/>
      </dsp:txXfrm>
    </dsp:sp>
    <dsp:sp modelId="{1DDE00C8-D27D-4829-8585-961832F8DEBD}">
      <dsp:nvSpPr>
        <dsp:cNvPr id="0" name=""/>
        <dsp:cNvSpPr/>
      </dsp:nvSpPr>
      <dsp:spPr>
        <a:xfrm>
          <a:off x="602288" y="72217"/>
          <a:ext cx="655814" cy="655814"/>
        </a:xfrm>
        <a:prstGeom prst="pie">
          <a:avLst>
            <a:gd name="adj1" fmla="val 90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2700" rIns="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1000" b="1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18.71</a:t>
          </a:r>
          <a:r>
            <a:rPr lang="en-US" sz="1050" b="1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 </a:t>
          </a:r>
          <a:r>
            <a:rPr lang="en-US" sz="1050" b="1" kern="1200" dirty="0" err="1">
              <a:latin typeface="TH SarabunPSK" panose="020B0500040200020003" pitchFamily="34" charset="-34"/>
              <a:cs typeface="TH SarabunPSK" panose="020B0500040200020003" pitchFamily="34" charset="-34"/>
            </a:rPr>
            <a:t>cms</a:t>
          </a:r>
          <a:endParaRPr lang="en-US" sz="1050" kern="12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672554" y="201038"/>
        <a:ext cx="222508" cy="21860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2AB489-7415-4680-9B61-35AFDD77B47E}">
      <dsp:nvSpPr>
        <dsp:cNvPr id="0" name=""/>
        <dsp:cNvSpPr/>
      </dsp:nvSpPr>
      <dsp:spPr>
        <a:xfrm>
          <a:off x="136270" y="69190"/>
          <a:ext cx="904527" cy="861036"/>
        </a:xfrm>
        <a:prstGeom prst="pie">
          <a:avLst>
            <a:gd name="adj1" fmla="val 16200000"/>
            <a:gd name="adj2" fmla="val 1800000"/>
          </a:avLst>
        </a:prstGeom>
        <a:solidFill>
          <a:schemeClr val="accent1">
            <a:shade val="50000"/>
            <a:hueOff val="0"/>
            <a:satOff val="0"/>
            <a:lum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1430" rIns="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900" b="1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พื้นที่รับน้ำย่อย</a:t>
          </a:r>
          <a:endParaRPr lang="en-US" sz="900" b="1" kern="12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628053" y="228072"/>
        <a:ext cx="306893" cy="287012"/>
      </dsp:txXfrm>
    </dsp:sp>
    <dsp:sp modelId="{ED2227EC-6C32-4B69-A5FE-85D9FD8BD702}">
      <dsp:nvSpPr>
        <dsp:cNvPr id="0" name=""/>
        <dsp:cNvSpPr/>
      </dsp:nvSpPr>
      <dsp:spPr>
        <a:xfrm>
          <a:off x="113631" y="94816"/>
          <a:ext cx="861036" cy="861036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th-TH" sz="900" b="1" kern="1200" dirty="0"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พื้นที่รับน้ำ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900" b="1" kern="1200" dirty="0"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(ตร.กม.)</a:t>
          </a:r>
          <a:endParaRPr lang="en-US" sz="900" b="1" kern="1200" dirty="0">
            <a:effectLst/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349391" y="638089"/>
        <a:ext cx="389516" cy="266511"/>
      </dsp:txXfrm>
    </dsp:sp>
    <dsp:sp modelId="{1DDE00C8-D27D-4829-8585-961832F8DEBD}">
      <dsp:nvSpPr>
        <dsp:cNvPr id="0" name=""/>
        <dsp:cNvSpPr/>
      </dsp:nvSpPr>
      <dsp:spPr>
        <a:xfrm>
          <a:off x="113631" y="94816"/>
          <a:ext cx="861036" cy="861036"/>
        </a:xfrm>
        <a:prstGeom prst="pie">
          <a:avLst>
            <a:gd name="adj1" fmla="val 90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2700" rIns="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1000" b="1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อัตราการไหล</a:t>
          </a:r>
          <a:endParaRPr lang="en-US" sz="1000" kern="12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205885" y="263948"/>
        <a:ext cx="292137" cy="287012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238852-F261-4E67-BC2F-C87C12BC81B8}">
      <dsp:nvSpPr>
        <dsp:cNvPr id="0" name=""/>
        <dsp:cNvSpPr/>
      </dsp:nvSpPr>
      <dsp:spPr>
        <a:xfrm>
          <a:off x="3780" y="0"/>
          <a:ext cx="3928092" cy="612638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7AE44F-E6FE-47F6-A21B-F804DEE5E412}">
      <dsp:nvSpPr>
        <dsp:cNvPr id="0" name=""/>
        <dsp:cNvSpPr/>
      </dsp:nvSpPr>
      <dsp:spPr>
        <a:xfrm>
          <a:off x="1051271" y="153159"/>
          <a:ext cx="3317055" cy="6126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1900" b="1" kern="1200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ท่อลอดกลม ขนาด 1</a:t>
          </a:r>
          <a:r>
            <a:rPr lang="en-US" sz="1900" b="1" kern="1200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 -  Ø </a:t>
          </a:r>
          <a:r>
            <a:rPr lang="th-TH" sz="1900" b="1" kern="1200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1.0</a:t>
          </a:r>
          <a:r>
            <a:rPr lang="en-US" sz="1900" b="1" kern="1200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</a:t>
          </a:r>
          <a:r>
            <a:rPr lang="th-TH" sz="1900" b="1" kern="1200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 ม.</a:t>
          </a:r>
          <a:endParaRPr lang="th-TH" sz="1900" b="1" kern="1200" dirty="0">
            <a:solidFill>
              <a:schemeClr val="tx1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1069215" y="171103"/>
        <a:ext cx="3281167" cy="576750"/>
      </dsp:txXfrm>
    </dsp:sp>
    <dsp:sp modelId="{14FF1E89-08B1-4D5B-90AB-0172AB42AA88}">
      <dsp:nvSpPr>
        <dsp:cNvPr id="0" name=""/>
        <dsp:cNvSpPr/>
      </dsp:nvSpPr>
      <dsp:spPr>
        <a:xfrm>
          <a:off x="4490534" y="0"/>
          <a:ext cx="3928092" cy="612638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F7B3A7-BA4C-4279-B3A4-8962DFAC949E}">
      <dsp:nvSpPr>
        <dsp:cNvPr id="0" name=""/>
        <dsp:cNvSpPr/>
      </dsp:nvSpPr>
      <dsp:spPr>
        <a:xfrm>
          <a:off x="5538025" y="153159"/>
          <a:ext cx="3317055" cy="6126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1900" b="1" kern="1200" dirty="0">
              <a:solidFill>
                <a:srgbClr val="0000FF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ท่อลอดเหลี่ยมขนาด </a:t>
          </a:r>
          <a:r>
            <a:rPr lang="th-TH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3</a:t>
          </a:r>
          <a:r>
            <a:rPr lang="en-US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-</a:t>
          </a:r>
          <a:r>
            <a:rPr lang="th-TH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1.8</a:t>
          </a:r>
          <a:r>
            <a:rPr lang="en-US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0x</a:t>
          </a:r>
          <a:r>
            <a:rPr lang="th-TH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1</a:t>
          </a:r>
          <a:r>
            <a:rPr lang="en-US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.</a:t>
          </a:r>
          <a:r>
            <a:rPr lang="th-TH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8</a:t>
          </a:r>
          <a:r>
            <a:rPr lang="en-US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 </a:t>
          </a:r>
          <a:r>
            <a:rPr lang="th-TH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ม.</a:t>
          </a:r>
          <a:endParaRPr lang="th-TH" sz="1900" b="1" kern="1200" dirty="0">
            <a:solidFill>
              <a:srgbClr val="0000FF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5555969" y="171103"/>
        <a:ext cx="3281167" cy="57675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238852-F261-4E67-BC2F-C87C12BC81B8}">
      <dsp:nvSpPr>
        <dsp:cNvPr id="0" name=""/>
        <dsp:cNvSpPr/>
      </dsp:nvSpPr>
      <dsp:spPr>
        <a:xfrm>
          <a:off x="3780" y="0"/>
          <a:ext cx="3928092" cy="612638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7AE44F-E6FE-47F6-A21B-F804DEE5E412}">
      <dsp:nvSpPr>
        <dsp:cNvPr id="0" name=""/>
        <dsp:cNvSpPr/>
      </dsp:nvSpPr>
      <dsp:spPr>
        <a:xfrm>
          <a:off x="1051271" y="153159"/>
          <a:ext cx="3317055" cy="6126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1900" b="1" kern="1200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ท่อลอดกลม ขนาด 1</a:t>
          </a:r>
          <a:r>
            <a:rPr lang="en-US" sz="1900" b="1" kern="1200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 -  Ø </a:t>
          </a:r>
          <a:r>
            <a:rPr lang="th-TH" sz="1900" b="1" kern="1200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1.0</a:t>
          </a:r>
          <a:r>
            <a:rPr lang="en-US" sz="1900" b="1" kern="1200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</a:t>
          </a:r>
          <a:r>
            <a:rPr lang="th-TH" sz="1900" b="1" kern="1200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 ม.</a:t>
          </a:r>
          <a:endParaRPr lang="th-TH" sz="1900" b="1" kern="1200" dirty="0">
            <a:solidFill>
              <a:schemeClr val="tx1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1069215" y="171103"/>
        <a:ext cx="3281167" cy="576750"/>
      </dsp:txXfrm>
    </dsp:sp>
    <dsp:sp modelId="{14FF1E89-08B1-4D5B-90AB-0172AB42AA88}">
      <dsp:nvSpPr>
        <dsp:cNvPr id="0" name=""/>
        <dsp:cNvSpPr/>
      </dsp:nvSpPr>
      <dsp:spPr>
        <a:xfrm>
          <a:off x="4490534" y="0"/>
          <a:ext cx="3928092" cy="612638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F7B3A7-BA4C-4279-B3A4-8962DFAC949E}">
      <dsp:nvSpPr>
        <dsp:cNvPr id="0" name=""/>
        <dsp:cNvSpPr/>
      </dsp:nvSpPr>
      <dsp:spPr>
        <a:xfrm>
          <a:off x="5538025" y="153159"/>
          <a:ext cx="3317055" cy="6126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1900" b="1" kern="1200" dirty="0">
              <a:solidFill>
                <a:srgbClr val="0000FF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ท่อลอดเหลี่ยมขนาด </a:t>
          </a:r>
          <a:r>
            <a:rPr lang="th-TH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2</a:t>
          </a:r>
          <a:r>
            <a:rPr lang="en-US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-</a:t>
          </a:r>
          <a:r>
            <a:rPr lang="th-TH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1.8</a:t>
          </a:r>
          <a:r>
            <a:rPr lang="en-US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0x</a:t>
          </a:r>
          <a:r>
            <a:rPr lang="th-TH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1</a:t>
          </a:r>
          <a:r>
            <a:rPr lang="en-US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.</a:t>
          </a:r>
          <a:r>
            <a:rPr lang="th-TH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8</a:t>
          </a:r>
          <a:r>
            <a:rPr lang="en-US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 </a:t>
          </a:r>
          <a:r>
            <a:rPr lang="th-TH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ม.</a:t>
          </a:r>
          <a:endParaRPr lang="th-TH" sz="1900" b="1" kern="1200" dirty="0">
            <a:solidFill>
              <a:srgbClr val="0000FF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5555969" y="171103"/>
        <a:ext cx="3281167" cy="57675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238852-F261-4E67-BC2F-C87C12BC81B8}">
      <dsp:nvSpPr>
        <dsp:cNvPr id="0" name=""/>
        <dsp:cNvSpPr/>
      </dsp:nvSpPr>
      <dsp:spPr>
        <a:xfrm>
          <a:off x="3780" y="0"/>
          <a:ext cx="3928092" cy="612638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7AE44F-E6FE-47F6-A21B-F804DEE5E412}">
      <dsp:nvSpPr>
        <dsp:cNvPr id="0" name=""/>
        <dsp:cNvSpPr/>
      </dsp:nvSpPr>
      <dsp:spPr>
        <a:xfrm>
          <a:off x="1051271" y="153159"/>
          <a:ext cx="3317055" cy="6126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1900" b="1" kern="1200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ท่อลอดกลม ขนาด 1</a:t>
          </a:r>
          <a:r>
            <a:rPr lang="en-US" sz="1900" b="1" kern="1200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 -  Ø </a:t>
          </a:r>
          <a:r>
            <a:rPr lang="th-TH" sz="1900" b="1" kern="1200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0.8</a:t>
          </a:r>
          <a:r>
            <a:rPr lang="en-US" sz="1900" b="1" kern="1200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</a:t>
          </a:r>
          <a:r>
            <a:rPr lang="th-TH" sz="1900" b="1" kern="1200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 ม.</a:t>
          </a:r>
          <a:endParaRPr lang="th-TH" sz="1900" b="1" kern="1200" dirty="0">
            <a:solidFill>
              <a:schemeClr val="tx1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1069215" y="171103"/>
        <a:ext cx="3281167" cy="576750"/>
      </dsp:txXfrm>
    </dsp:sp>
    <dsp:sp modelId="{14FF1E89-08B1-4D5B-90AB-0172AB42AA88}">
      <dsp:nvSpPr>
        <dsp:cNvPr id="0" name=""/>
        <dsp:cNvSpPr/>
      </dsp:nvSpPr>
      <dsp:spPr>
        <a:xfrm>
          <a:off x="4490534" y="0"/>
          <a:ext cx="3928092" cy="612638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F7B3A7-BA4C-4279-B3A4-8962DFAC949E}">
      <dsp:nvSpPr>
        <dsp:cNvPr id="0" name=""/>
        <dsp:cNvSpPr/>
      </dsp:nvSpPr>
      <dsp:spPr>
        <a:xfrm>
          <a:off x="5538025" y="153159"/>
          <a:ext cx="3317055" cy="6126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1900" b="1" kern="1200" dirty="0">
              <a:solidFill>
                <a:srgbClr val="0000FF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ท่อลอดเหลี่ยมขนาด </a:t>
          </a:r>
          <a:r>
            <a:rPr lang="th-TH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2</a:t>
          </a:r>
          <a:r>
            <a:rPr lang="en-US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-</a:t>
          </a:r>
          <a:r>
            <a:rPr lang="th-TH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2.1</a:t>
          </a:r>
          <a:r>
            <a:rPr lang="en-US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0x</a:t>
          </a:r>
          <a:r>
            <a:rPr lang="th-TH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1</a:t>
          </a:r>
          <a:r>
            <a:rPr lang="en-US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.</a:t>
          </a:r>
          <a:r>
            <a:rPr lang="th-TH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8</a:t>
          </a:r>
          <a:r>
            <a:rPr lang="en-US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 </a:t>
          </a:r>
          <a:r>
            <a:rPr lang="th-TH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ม.</a:t>
          </a:r>
          <a:endParaRPr lang="th-TH" sz="1900" b="1" kern="1200" dirty="0">
            <a:solidFill>
              <a:srgbClr val="0000FF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5555969" y="171103"/>
        <a:ext cx="3281167" cy="57675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238852-F261-4E67-BC2F-C87C12BC81B8}">
      <dsp:nvSpPr>
        <dsp:cNvPr id="0" name=""/>
        <dsp:cNvSpPr/>
      </dsp:nvSpPr>
      <dsp:spPr>
        <a:xfrm>
          <a:off x="3780" y="0"/>
          <a:ext cx="3928092" cy="612638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7AE44F-E6FE-47F6-A21B-F804DEE5E412}">
      <dsp:nvSpPr>
        <dsp:cNvPr id="0" name=""/>
        <dsp:cNvSpPr/>
      </dsp:nvSpPr>
      <dsp:spPr>
        <a:xfrm>
          <a:off x="1051271" y="153159"/>
          <a:ext cx="3317055" cy="6126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1900" b="1" kern="1200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ท่อลอดกลม ขนาด 1</a:t>
          </a:r>
          <a:r>
            <a:rPr lang="en-US" sz="1900" b="1" kern="1200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 -  Ø </a:t>
          </a:r>
          <a:r>
            <a:rPr lang="th-TH" sz="1900" b="1" kern="1200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0.6</a:t>
          </a:r>
          <a:r>
            <a:rPr lang="en-US" sz="1900" b="1" kern="1200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</a:t>
          </a:r>
          <a:r>
            <a:rPr lang="th-TH" sz="1900" b="1" kern="1200" dirty="0">
              <a:solidFill>
                <a:schemeClr val="tx1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 ม.</a:t>
          </a:r>
          <a:endParaRPr lang="th-TH" sz="1900" b="1" kern="1200" dirty="0">
            <a:solidFill>
              <a:schemeClr val="tx1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1069215" y="171103"/>
        <a:ext cx="3281167" cy="576750"/>
      </dsp:txXfrm>
    </dsp:sp>
    <dsp:sp modelId="{14FF1E89-08B1-4D5B-90AB-0172AB42AA88}">
      <dsp:nvSpPr>
        <dsp:cNvPr id="0" name=""/>
        <dsp:cNvSpPr/>
      </dsp:nvSpPr>
      <dsp:spPr>
        <a:xfrm>
          <a:off x="4490534" y="0"/>
          <a:ext cx="3928092" cy="612638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F7B3A7-BA4C-4279-B3A4-8962DFAC949E}">
      <dsp:nvSpPr>
        <dsp:cNvPr id="0" name=""/>
        <dsp:cNvSpPr/>
      </dsp:nvSpPr>
      <dsp:spPr>
        <a:xfrm>
          <a:off x="5538025" y="153159"/>
          <a:ext cx="3317055" cy="6126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1900" b="1" kern="1200" dirty="0">
              <a:solidFill>
                <a:srgbClr val="0000FF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ท่อลอดเหลี่ยมขนาด </a:t>
          </a:r>
          <a:r>
            <a:rPr lang="th-TH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3</a:t>
          </a:r>
          <a:r>
            <a:rPr lang="en-US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-</a:t>
          </a:r>
          <a:r>
            <a:rPr lang="th-TH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2.1</a:t>
          </a:r>
          <a:r>
            <a:rPr lang="en-US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0x</a:t>
          </a:r>
          <a:r>
            <a:rPr lang="th-TH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1</a:t>
          </a:r>
          <a:r>
            <a:rPr lang="en-US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.</a:t>
          </a:r>
          <a:r>
            <a:rPr lang="th-TH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8</a:t>
          </a:r>
          <a:r>
            <a:rPr lang="en-US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0 </a:t>
          </a:r>
          <a:r>
            <a:rPr lang="th-TH" sz="1900" b="1" kern="1200" dirty="0">
              <a:solidFill>
                <a:srgbClr val="0000FF"/>
              </a:solidFill>
              <a:effectLst/>
              <a:latin typeface="TH SarabunPSK" panose="020B0500040200020003" pitchFamily="34" charset="-34"/>
              <a:cs typeface="TH SarabunPSK" panose="020B0500040200020003" pitchFamily="34" charset="-34"/>
            </a:rPr>
            <a:t>ม.</a:t>
          </a:r>
          <a:endParaRPr lang="th-TH" sz="1900" b="1" kern="1200" dirty="0">
            <a:solidFill>
              <a:srgbClr val="0000FF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5555969" y="171103"/>
        <a:ext cx="3281167" cy="57675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82C99F-5396-419C-B348-CAE8B987493B}">
      <dsp:nvSpPr>
        <dsp:cNvPr id="0" name=""/>
        <dsp:cNvSpPr/>
      </dsp:nvSpPr>
      <dsp:spPr>
        <a:xfrm>
          <a:off x="-5536004" y="-841977"/>
          <a:ext cx="6547780" cy="6547780"/>
        </a:xfrm>
        <a:prstGeom prst="blockArc">
          <a:avLst>
            <a:gd name="adj1" fmla="val 18900000"/>
            <a:gd name="adj2" fmla="val 2700000"/>
            <a:gd name="adj3" fmla="val 330"/>
          </a:avLst>
        </a:pr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BB98224-456B-44C4-813A-44909072ADC7}">
      <dsp:nvSpPr>
        <dsp:cNvPr id="0" name=""/>
        <dsp:cNvSpPr/>
      </dsp:nvSpPr>
      <dsp:spPr>
        <a:xfrm>
          <a:off x="126573" y="111993"/>
          <a:ext cx="8896462" cy="46800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7800000"/>
          </a:lightRig>
        </a:scene3d>
        <a:sp3d>
          <a:bevelT w="139700" h="1397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50857" tIns="50800" rIns="50800" bIns="50800" numCol="1" spcCol="1270" anchor="ctr" anchorCtr="0">
          <a:noAutofit/>
        </a:bodyPr>
        <a:lstStyle/>
        <a:p>
          <a:pPr marL="36000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2000" b="1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ผู้ได้รับผลกระทบ</a:t>
          </a:r>
        </a:p>
      </dsp:txBody>
      <dsp:txXfrm>
        <a:off x="149419" y="134839"/>
        <a:ext cx="8850770" cy="422310"/>
      </dsp:txXfrm>
    </dsp:sp>
    <dsp:sp modelId="{2467A1CA-3AA4-47DD-B14D-A7DA31FB8BA4}">
      <dsp:nvSpPr>
        <dsp:cNvPr id="0" name=""/>
        <dsp:cNvSpPr/>
      </dsp:nvSpPr>
      <dsp:spPr>
        <a:xfrm>
          <a:off x="16100" y="66732"/>
          <a:ext cx="552530" cy="55253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12405B24-A5BB-4FBC-B7DB-4CBBB7A211DE}">
      <dsp:nvSpPr>
        <dsp:cNvPr id="0" name=""/>
        <dsp:cNvSpPr/>
      </dsp:nvSpPr>
      <dsp:spPr>
        <a:xfrm>
          <a:off x="701842" y="721795"/>
          <a:ext cx="8337577" cy="569300"/>
        </a:xfrm>
        <a:prstGeom prst="roundRect">
          <a:avLst/>
        </a:prstGeom>
        <a:gradFill rotWithShape="0">
          <a:gsLst>
            <a:gs pos="0">
              <a:schemeClr val="accent5">
                <a:hueOff val="-2025358"/>
                <a:satOff val="-138"/>
                <a:lumOff val="32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2025358"/>
                <a:satOff val="-138"/>
                <a:lumOff val="32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2025358"/>
                <a:satOff val="-138"/>
                <a:lumOff val="32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7800000"/>
          </a:lightRig>
        </a:scene3d>
        <a:sp3d>
          <a:bevelT w="139700" h="1397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50857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th-TH" sz="2000" b="1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หน่วยงานที่รับผิดชอบจัดทำรายงานการประเมินผลกระทบสิ่งแวดล้อม (หน่วยงานเจ้าของโครงการ)</a:t>
          </a:r>
        </a:p>
      </dsp:txBody>
      <dsp:txXfrm>
        <a:off x="729633" y="749586"/>
        <a:ext cx="8281995" cy="513718"/>
      </dsp:txXfrm>
    </dsp:sp>
    <dsp:sp modelId="{81396A36-0D8D-4ADA-BCBF-EAC017F650B7}">
      <dsp:nvSpPr>
        <dsp:cNvPr id="0" name=""/>
        <dsp:cNvSpPr/>
      </dsp:nvSpPr>
      <dsp:spPr>
        <a:xfrm>
          <a:off x="425576" y="730196"/>
          <a:ext cx="552530" cy="55253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2025358"/>
              <a:satOff val="-138"/>
              <a:lumOff val="327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31D9FCB3-E5A1-4B8C-9F09-6DDC1E892FD8}">
      <dsp:nvSpPr>
        <dsp:cNvPr id="0" name=""/>
        <dsp:cNvSpPr/>
      </dsp:nvSpPr>
      <dsp:spPr>
        <a:xfrm>
          <a:off x="905207" y="1455929"/>
          <a:ext cx="8118219" cy="563673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7800000"/>
          </a:lightRig>
        </a:scene3d>
        <a:sp3d>
          <a:bevelT w="139700" h="1397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50857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2000" b="1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หน่วยงานที่ทำหน้าที่พิจารณารายงานการประเมินผลกระทบสิ่งแวดล้อม</a:t>
          </a:r>
        </a:p>
      </dsp:txBody>
      <dsp:txXfrm>
        <a:off x="932723" y="1483445"/>
        <a:ext cx="8063187" cy="508641"/>
      </dsp:txXfrm>
    </dsp:sp>
    <dsp:sp modelId="{BE9F9380-3849-4F97-8CD1-3F88AC77621A}">
      <dsp:nvSpPr>
        <dsp:cNvPr id="0" name=""/>
        <dsp:cNvSpPr/>
      </dsp:nvSpPr>
      <dsp:spPr>
        <a:xfrm>
          <a:off x="635022" y="1452571"/>
          <a:ext cx="552530" cy="55253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4050717"/>
              <a:satOff val="-275"/>
              <a:lumOff val="654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B02FA45D-7038-4C23-9938-12F0189361E1}">
      <dsp:nvSpPr>
        <dsp:cNvPr id="0" name=""/>
        <dsp:cNvSpPr/>
      </dsp:nvSpPr>
      <dsp:spPr>
        <a:xfrm>
          <a:off x="991239" y="2192618"/>
          <a:ext cx="8048180" cy="522189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7800000"/>
          </a:lightRig>
        </a:scene3d>
        <a:sp3d>
          <a:bevelT w="139700" h="1397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50857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2000" b="1" kern="1200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หน่วยงานราชการระดับต่าง ๆ</a:t>
          </a:r>
          <a:endParaRPr lang="th-TH" sz="2000" b="1" kern="1200" dirty="0">
            <a:latin typeface="TH SarabunPSK" panose="020B0500040200020003" pitchFamily="34" charset="-34"/>
            <a:ea typeface="+mn-ea"/>
            <a:cs typeface="TH SarabunPSK" panose="020B0500040200020003" pitchFamily="34" charset="-34"/>
          </a:endParaRPr>
        </a:p>
      </dsp:txBody>
      <dsp:txXfrm>
        <a:off x="1016730" y="2218109"/>
        <a:ext cx="7997198" cy="471207"/>
      </dsp:txXfrm>
    </dsp:sp>
    <dsp:sp modelId="{F042A4A4-462D-4FE3-93DC-5E4259BBC0CD}">
      <dsp:nvSpPr>
        <dsp:cNvPr id="0" name=""/>
        <dsp:cNvSpPr/>
      </dsp:nvSpPr>
      <dsp:spPr>
        <a:xfrm>
          <a:off x="714974" y="2177461"/>
          <a:ext cx="552530" cy="55253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4F22FB9C-A01D-4B22-9E36-3FAF9CD182F7}">
      <dsp:nvSpPr>
        <dsp:cNvPr id="0" name=""/>
        <dsp:cNvSpPr/>
      </dsp:nvSpPr>
      <dsp:spPr>
        <a:xfrm>
          <a:off x="921200" y="2843196"/>
          <a:ext cx="8118219" cy="504283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7800000"/>
          </a:lightRig>
        </a:scene3d>
        <a:sp3d>
          <a:bevelT w="139700" h="1397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50857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th-TH" sz="2000" b="1" kern="1200" dirty="0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องค์กรเอกชนด้านการคุ้มครองสิ่งแวดล้อม/องค์กรพัฒนาเอกชน/สถาบันการศึกษาในระดับอุดมศึกษา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th-TH" sz="1600" b="1" kern="1200" dirty="0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(สมาคมคนรักษ์</a:t>
          </a:r>
          <a:r>
            <a:rPr lang="th-TH" sz="1600" b="1" kern="1200" dirty="0" err="1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เล</a:t>
          </a:r>
          <a:r>
            <a:rPr lang="th-TH" sz="1600" b="1" kern="1200" dirty="0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กระบี่, ประธาน ทสม.ตำบลอ่าวนาง/ตำบลหนองทะเล/ตำบลเขาทอง)</a:t>
          </a:r>
        </a:p>
      </dsp:txBody>
      <dsp:txXfrm>
        <a:off x="945817" y="2867813"/>
        <a:ext cx="8068985" cy="455049"/>
      </dsp:txXfrm>
    </dsp:sp>
    <dsp:sp modelId="{2E7AD141-F416-42E1-AF41-CD1210D4183B}">
      <dsp:nvSpPr>
        <dsp:cNvPr id="0" name=""/>
        <dsp:cNvSpPr/>
      </dsp:nvSpPr>
      <dsp:spPr>
        <a:xfrm>
          <a:off x="644935" y="2819072"/>
          <a:ext cx="552530" cy="55253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8101434"/>
              <a:satOff val="-551"/>
              <a:lumOff val="1307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994C9C48-F3F8-41DD-BBEE-C2B3346D1EF0}">
      <dsp:nvSpPr>
        <dsp:cNvPr id="0" name=""/>
        <dsp:cNvSpPr/>
      </dsp:nvSpPr>
      <dsp:spPr>
        <a:xfrm>
          <a:off x="701842" y="3478659"/>
          <a:ext cx="8337577" cy="559236"/>
        </a:xfrm>
        <a:prstGeom prst="roundRect">
          <a:avLst/>
        </a:prstGeom>
        <a:gradFill rotWithShape="0">
          <a:gsLst>
            <a:gs pos="0">
              <a:schemeClr val="accent5">
                <a:hueOff val="-10126791"/>
                <a:satOff val="-688"/>
                <a:lumOff val="163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10126791"/>
                <a:satOff val="-688"/>
                <a:lumOff val="163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10126791"/>
                <a:satOff val="-688"/>
                <a:lumOff val="163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7800000"/>
          </a:lightRig>
        </a:scene3d>
        <a:sp3d>
          <a:bevelT w="139700" h="1397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50857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2000" b="1" kern="1200" spc="-10" baseline="0" dirty="0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สื่อมวลชนท้องถิ่น </a:t>
          </a:r>
          <a:r>
            <a:rPr lang="th-TH" sz="1750" b="1" kern="1200" spc="0" baseline="0" dirty="0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(สถานีวิทยุกระจายเสียงแห่งประเทศไทย จังหวัดกระบี่, สถานีวิทยุกระจายเสียง </a:t>
          </a:r>
          <a:r>
            <a:rPr lang="th-TH" sz="1750" b="1" kern="1200" spc="0" baseline="0" dirty="0" err="1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อส</a:t>
          </a:r>
          <a:r>
            <a:rPr lang="th-TH" sz="1750" b="1" kern="1200" spc="0" baseline="0" dirty="0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มท.กระบี่ (</a:t>
          </a:r>
          <a:r>
            <a:rPr lang="en-US" sz="1750" b="1" kern="1200" spc="0" baseline="0" dirty="0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FM 105 MHz)</a:t>
          </a:r>
          <a:r>
            <a:rPr lang="th-TH" sz="1750" b="1" kern="1200" spc="0" baseline="0" dirty="0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, สถานีวิทยุท้องถิ่น </a:t>
          </a:r>
          <a:r>
            <a:rPr lang="en-US" sz="1750" b="1" kern="1200" spc="0" baseline="0" dirty="0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Krabi Hot News Radio (FM 93.50 MHz</a:t>
          </a:r>
          <a:r>
            <a:rPr lang="th-TH" sz="1750" b="1" kern="1200" spc="0" baseline="0" dirty="0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)</a:t>
          </a:r>
          <a:r>
            <a:rPr lang="en-US" sz="1750" b="1" kern="1200" spc="0" baseline="0" dirty="0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,</a:t>
          </a:r>
          <a:r>
            <a:rPr lang="th-TH" sz="1750" b="1" kern="1200" spc="0" baseline="0" dirty="0">
              <a:latin typeface="TH SarabunPSK" panose="020B0500040200020003" pitchFamily="34" charset="-34"/>
              <a:ea typeface="+mn-ea"/>
              <a:cs typeface="TH SarabunPSK" panose="020B0500040200020003" pitchFamily="34" charset="-34"/>
            </a:rPr>
            <a:t> เพจข่าวด่วน ข่าวดัง จ.กระบี่)</a:t>
          </a:r>
        </a:p>
      </dsp:txBody>
      <dsp:txXfrm>
        <a:off x="729142" y="3505959"/>
        <a:ext cx="8282977" cy="504636"/>
      </dsp:txXfrm>
    </dsp:sp>
    <dsp:sp modelId="{253C5800-2CA3-48E0-8FF9-EDDA0DD26E92}">
      <dsp:nvSpPr>
        <dsp:cNvPr id="0" name=""/>
        <dsp:cNvSpPr/>
      </dsp:nvSpPr>
      <dsp:spPr>
        <a:xfrm>
          <a:off x="425576" y="3482012"/>
          <a:ext cx="552530" cy="55253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0126791"/>
              <a:satOff val="-688"/>
              <a:lumOff val="1634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400EC610-3C27-44CE-973C-8F506C6C28AF}">
      <dsp:nvSpPr>
        <dsp:cNvPr id="0" name=""/>
        <dsp:cNvSpPr/>
      </dsp:nvSpPr>
      <dsp:spPr>
        <a:xfrm>
          <a:off x="301549" y="4166761"/>
          <a:ext cx="8737870" cy="509884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7800000"/>
          </a:lightRig>
        </a:scene3d>
        <a:sp3d>
          <a:bevelT w="139700" h="1397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50857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h-TH" sz="2000" b="1" kern="1200" dirty="0">
              <a:latin typeface="TH SarabunPSK" panose="020B0500040200020003" pitchFamily="34" charset="-34"/>
              <a:cs typeface="TH SarabunPSK" panose="020B0500040200020003" pitchFamily="34" charset="-34"/>
            </a:rPr>
            <a:t>ประชาชนทั่วไปที่สนใจโครงการ</a:t>
          </a:r>
          <a:endParaRPr lang="th-TH" sz="2000" kern="1200" dirty="0">
            <a:latin typeface="TH SarabunPSK" panose="020B0500040200020003" pitchFamily="34" charset="-34"/>
            <a:cs typeface="TH SarabunPSK" panose="020B0500040200020003" pitchFamily="34" charset="-34"/>
          </a:endParaRPr>
        </a:p>
      </dsp:txBody>
      <dsp:txXfrm>
        <a:off x="326439" y="4191651"/>
        <a:ext cx="8688090" cy="460104"/>
      </dsp:txXfrm>
    </dsp:sp>
    <dsp:sp modelId="{3325B720-DF01-465E-820E-E1A7CC671135}">
      <dsp:nvSpPr>
        <dsp:cNvPr id="0" name=""/>
        <dsp:cNvSpPr/>
      </dsp:nvSpPr>
      <dsp:spPr>
        <a:xfrm>
          <a:off x="25283" y="4145438"/>
          <a:ext cx="552530" cy="55253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chevronAccent+Icon">
  <dgm:title val="Chevron Accent Process"/>
  <dgm:desc val="Use to show sequential steps in a task, process, or workflow, or to emphasize movement or direction. Works best with minimal Level 1 and Level 2 text."/>
  <dgm:catLst>
    <dgm:cat type="process" pri="9500"/>
    <dgm:cat type="officeonline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primFontSz" for="des" forName="txNode" op="equ" val="65"/>
      <dgm:constr type="w" for="ch" forName="compositeSpace" refType="w" refFor="ch" refForName="composite" fact="0.02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bgChev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 refType="w" fact="0.24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if>
          <dgm:else name="Name7">
            <dgm:constrLst>
              <dgm:constr type="l" for="ch" forName="bgChev" refType="w" fact="0.1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else>
        </dgm:choose>
        <dgm:ruleLst/>
        <dgm:layoutNode name="bgChev" styleLbl="node1">
          <dgm:alg type="sp"/>
          <dgm:choose name="Name8">
            <dgm:if name="Name9" func="var" arg="dir" op="equ" val="norm">
              <dgm:shape xmlns:r="http://schemas.openxmlformats.org/officeDocument/2006/relationships" type="chevron" r:blip="">
                <dgm:adjLst>
                  <dgm:adj idx="1" val="0.4"/>
                </dgm:adjLst>
              </dgm:shape>
            </dgm:if>
            <dgm:else name="Name10">
              <dgm:shape xmlns:r="http://schemas.openxmlformats.org/officeDocument/2006/relationships" rot="180" type="chevron" r:blip="">
                <dgm:adjLst>
                  <dgm:adj idx="1" val="0.4"/>
                </dgm:adjLst>
              </dgm:shape>
            </dgm:else>
          </dgm:choose>
          <dgm:presOf/>
          <dgm:constrLst/>
        </dgm:layoutNode>
        <dgm:layoutNode name="txNode" styleLbl="fgAcc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ruleLst>
            <dgm:rule type="primFontSz" val="5" fact="NaN" max="NaN"/>
          </dgm:ruleLst>
        </dgm:layoutNode>
      </dgm:layoutNode>
      <dgm:forEach name="Name11" axis="followSib" ptType="sibTrans" cnt="1">
        <dgm:layoutNode name="compositeSpace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chevronAccent+Icon">
  <dgm:title val="Chevron Accent Process"/>
  <dgm:desc val="Use to show sequential steps in a task, process, or workflow, or to emphasize movement or direction. Works best with minimal Level 1 and Level 2 text."/>
  <dgm:catLst>
    <dgm:cat type="process" pri="9500"/>
    <dgm:cat type="officeonline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primFontSz" for="des" forName="txNode" op="equ" val="65"/>
      <dgm:constr type="w" for="ch" forName="compositeSpace" refType="w" refFor="ch" refForName="composite" fact="0.02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bgChev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 refType="w" fact="0.24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if>
          <dgm:else name="Name7">
            <dgm:constrLst>
              <dgm:constr type="l" for="ch" forName="bgChev" refType="w" fact="0.1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else>
        </dgm:choose>
        <dgm:ruleLst/>
        <dgm:layoutNode name="bgChev" styleLbl="node1">
          <dgm:alg type="sp"/>
          <dgm:choose name="Name8">
            <dgm:if name="Name9" func="var" arg="dir" op="equ" val="norm">
              <dgm:shape xmlns:r="http://schemas.openxmlformats.org/officeDocument/2006/relationships" type="chevron" r:blip="">
                <dgm:adjLst>
                  <dgm:adj idx="1" val="0.4"/>
                </dgm:adjLst>
              </dgm:shape>
            </dgm:if>
            <dgm:else name="Name10">
              <dgm:shape xmlns:r="http://schemas.openxmlformats.org/officeDocument/2006/relationships" rot="180" type="chevron" r:blip="">
                <dgm:adjLst>
                  <dgm:adj idx="1" val="0.4"/>
                </dgm:adjLst>
              </dgm:shape>
            </dgm:else>
          </dgm:choose>
          <dgm:presOf/>
          <dgm:constrLst/>
        </dgm:layoutNode>
        <dgm:layoutNode name="txNode" styleLbl="fgAcc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ruleLst>
            <dgm:rule type="primFontSz" val="5" fact="NaN" max="NaN"/>
          </dgm:ruleLst>
        </dgm:layoutNode>
      </dgm:layoutNode>
      <dgm:forEach name="Name11" axis="followSib" ptType="sibTrans" cnt="1">
        <dgm:layoutNode name="compositeSpace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chevronAccent+Icon">
  <dgm:title val="Chevron Accent Process"/>
  <dgm:desc val="Use to show sequential steps in a task, process, or workflow, or to emphasize movement or direction. Works best with minimal Level 1 and Level 2 text."/>
  <dgm:catLst>
    <dgm:cat type="process" pri="9500"/>
    <dgm:cat type="officeonline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primFontSz" for="des" forName="txNode" op="equ" val="65"/>
      <dgm:constr type="w" for="ch" forName="compositeSpace" refType="w" refFor="ch" refForName="composite" fact="0.02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bgChev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 refType="w" fact="0.24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if>
          <dgm:else name="Name7">
            <dgm:constrLst>
              <dgm:constr type="l" for="ch" forName="bgChev" refType="w" fact="0.1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else>
        </dgm:choose>
        <dgm:ruleLst/>
        <dgm:layoutNode name="bgChev" styleLbl="node1">
          <dgm:alg type="sp"/>
          <dgm:choose name="Name8">
            <dgm:if name="Name9" func="var" arg="dir" op="equ" val="norm">
              <dgm:shape xmlns:r="http://schemas.openxmlformats.org/officeDocument/2006/relationships" type="chevron" r:blip="">
                <dgm:adjLst>
                  <dgm:adj idx="1" val="0.4"/>
                </dgm:adjLst>
              </dgm:shape>
            </dgm:if>
            <dgm:else name="Name10">
              <dgm:shape xmlns:r="http://schemas.openxmlformats.org/officeDocument/2006/relationships" rot="180" type="chevron" r:blip="">
                <dgm:adjLst>
                  <dgm:adj idx="1" val="0.4"/>
                </dgm:adjLst>
              </dgm:shape>
            </dgm:else>
          </dgm:choose>
          <dgm:presOf/>
          <dgm:constrLst/>
        </dgm:layoutNode>
        <dgm:layoutNode name="txNode" styleLbl="fgAcc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ruleLst>
            <dgm:rule type="primFontSz" val="5" fact="NaN" max="NaN"/>
          </dgm:ruleLst>
        </dgm:layoutNode>
      </dgm:layoutNode>
      <dgm:forEach name="Name11" axis="followSib" ptType="sibTrans" cnt="1">
        <dgm:layoutNode name="compositeSpace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chevronAccent+Icon">
  <dgm:title val="Chevron Accent Process"/>
  <dgm:desc val="Use to show sequential steps in a task, process, or workflow, or to emphasize movement or direction. Works best with minimal Level 1 and Level 2 text."/>
  <dgm:catLst>
    <dgm:cat type="process" pri="9500"/>
    <dgm:cat type="officeonline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primFontSz" for="des" forName="txNode" op="equ" val="65"/>
      <dgm:constr type="w" for="ch" forName="compositeSpace" refType="w" refFor="ch" refForName="composite" fact="0.02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bgChev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 refType="w" fact="0.24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if>
          <dgm:else name="Name7">
            <dgm:constrLst>
              <dgm:constr type="l" for="ch" forName="bgChev" refType="w" fact="0.1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else>
        </dgm:choose>
        <dgm:ruleLst/>
        <dgm:layoutNode name="bgChev" styleLbl="node1">
          <dgm:alg type="sp"/>
          <dgm:choose name="Name8">
            <dgm:if name="Name9" func="var" arg="dir" op="equ" val="norm">
              <dgm:shape xmlns:r="http://schemas.openxmlformats.org/officeDocument/2006/relationships" type="chevron" r:blip="">
                <dgm:adjLst>
                  <dgm:adj idx="1" val="0.4"/>
                </dgm:adjLst>
              </dgm:shape>
            </dgm:if>
            <dgm:else name="Name10">
              <dgm:shape xmlns:r="http://schemas.openxmlformats.org/officeDocument/2006/relationships" rot="180" type="chevron" r:blip="">
                <dgm:adjLst>
                  <dgm:adj idx="1" val="0.4"/>
                </dgm:adjLst>
              </dgm:shape>
            </dgm:else>
          </dgm:choose>
          <dgm:presOf/>
          <dgm:constrLst/>
        </dgm:layoutNode>
        <dgm:layoutNode name="txNode" styleLbl="fgAcc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ruleLst>
            <dgm:rule type="primFontSz" val="5" fact="NaN" max="NaN"/>
          </dgm:ruleLst>
        </dgm:layoutNode>
      </dgm:layoutNode>
      <dgm:forEach name="Name11" axis="followSib" ptType="sibTrans" cnt="1">
        <dgm:layoutNode name="compositeSpace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0.81731</cdr:x>
      <cdr:y>0</cdr:y>
    </cdr:from>
    <cdr:to>
      <cdr:x>0.97028</cdr:x>
      <cdr:y>0.15801</cdr:y>
    </cdr:to>
    <cdr:sp macro="" textlink="">
      <cdr:nvSpPr>
        <cdr:cNvPr id="2" name="Text Box 1"/>
        <cdr:cNvSpPr txBox="1"/>
      </cdr:nvSpPr>
      <cdr:spPr>
        <a:xfrm xmlns:a="http://schemas.openxmlformats.org/drawingml/2006/main">
          <a:off x="3040667" y="0"/>
          <a:ext cx="569115" cy="34027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400" dirty="0">
              <a:solidFill>
                <a:srgbClr val="291FF0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N = </a:t>
          </a:r>
          <a:r>
            <a:rPr lang="th-TH" sz="1400" dirty="0">
              <a:solidFill>
                <a:srgbClr val="291FF0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10</a:t>
          </a:r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0.81731</cdr:x>
      <cdr:y>0</cdr:y>
    </cdr:from>
    <cdr:to>
      <cdr:x>0.97028</cdr:x>
      <cdr:y>0.15801</cdr:y>
    </cdr:to>
    <cdr:sp macro="" textlink="">
      <cdr:nvSpPr>
        <cdr:cNvPr id="2" name="Text Box 1"/>
        <cdr:cNvSpPr txBox="1"/>
      </cdr:nvSpPr>
      <cdr:spPr>
        <a:xfrm xmlns:a="http://schemas.openxmlformats.org/drawingml/2006/main">
          <a:off x="3040667" y="0"/>
          <a:ext cx="569115" cy="34027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400" dirty="0">
              <a:solidFill>
                <a:srgbClr val="291FF0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N = 8</a:t>
          </a:r>
          <a:endParaRPr lang="th-TH" sz="1400" dirty="0">
            <a:solidFill>
              <a:srgbClr val="291FF0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cdr:txBody>
    </cdr:sp>
  </cdr:relSizeAnchor>
</c:userShapes>
</file>

<file path=ppt/drawings/drawing3.xml><?xml version="1.0" encoding="utf-8"?>
<c:userShapes xmlns:c="http://schemas.openxmlformats.org/drawingml/2006/chart">
  <cdr:relSizeAnchor xmlns:cdr="http://schemas.openxmlformats.org/drawingml/2006/chartDrawing">
    <cdr:from>
      <cdr:x>0.81731</cdr:x>
      <cdr:y>0</cdr:y>
    </cdr:from>
    <cdr:to>
      <cdr:x>1</cdr:x>
      <cdr:y>0.15801</cdr:y>
    </cdr:to>
    <cdr:sp macro="" textlink="">
      <cdr:nvSpPr>
        <cdr:cNvPr id="2" name="Text Box 1"/>
        <cdr:cNvSpPr txBox="1"/>
      </cdr:nvSpPr>
      <cdr:spPr>
        <a:xfrm xmlns:a="http://schemas.openxmlformats.org/drawingml/2006/main">
          <a:off x="3040667" y="0"/>
          <a:ext cx="679678" cy="28511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400" dirty="0">
              <a:solidFill>
                <a:srgbClr val="291FF0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N = </a:t>
          </a:r>
          <a:r>
            <a:rPr lang="th-TH" sz="1400" dirty="0">
              <a:solidFill>
                <a:srgbClr val="291FF0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125</a:t>
          </a:r>
        </a:p>
      </cdr:txBody>
    </cdr:sp>
  </cdr:relSizeAnchor>
</c:userShapes>
</file>

<file path=ppt/drawings/drawing4.xml><?xml version="1.0" encoding="utf-8"?>
<c:userShapes xmlns:c="http://schemas.openxmlformats.org/drawingml/2006/chart">
  <cdr:relSizeAnchor xmlns:cdr="http://schemas.openxmlformats.org/drawingml/2006/chartDrawing">
    <cdr:from>
      <cdr:x>0.81731</cdr:x>
      <cdr:y>0</cdr:y>
    </cdr:from>
    <cdr:to>
      <cdr:x>0.97028</cdr:x>
      <cdr:y>0.15801</cdr:y>
    </cdr:to>
    <cdr:sp macro="" textlink="">
      <cdr:nvSpPr>
        <cdr:cNvPr id="2" name="Text Box 1"/>
        <cdr:cNvSpPr txBox="1"/>
      </cdr:nvSpPr>
      <cdr:spPr>
        <a:xfrm xmlns:a="http://schemas.openxmlformats.org/drawingml/2006/main">
          <a:off x="3040667" y="0"/>
          <a:ext cx="569115" cy="34027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400" dirty="0">
              <a:solidFill>
                <a:srgbClr val="291FF0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N = 1</a:t>
          </a:r>
          <a:endParaRPr lang="th-TH" sz="1400" dirty="0">
            <a:solidFill>
              <a:srgbClr val="291FF0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cdr:txBody>
    </cdr:sp>
  </cdr:relSizeAnchor>
</c:userShapes>
</file>

<file path=ppt/drawings/drawing5.xml><?xml version="1.0" encoding="utf-8"?>
<c:userShapes xmlns:c="http://schemas.openxmlformats.org/drawingml/2006/chart">
  <cdr:relSizeAnchor xmlns:cdr="http://schemas.openxmlformats.org/drawingml/2006/chartDrawing">
    <cdr:from>
      <cdr:x>0.81731</cdr:x>
      <cdr:y>0</cdr:y>
    </cdr:from>
    <cdr:to>
      <cdr:x>1</cdr:x>
      <cdr:y>0.15801</cdr:y>
    </cdr:to>
    <cdr:sp macro="" textlink="">
      <cdr:nvSpPr>
        <cdr:cNvPr id="2" name="Text Box 1"/>
        <cdr:cNvSpPr txBox="1"/>
      </cdr:nvSpPr>
      <cdr:spPr>
        <a:xfrm xmlns:a="http://schemas.openxmlformats.org/drawingml/2006/main">
          <a:off x="3040667" y="0"/>
          <a:ext cx="679678" cy="28511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400" dirty="0">
              <a:solidFill>
                <a:srgbClr val="291FF0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N = 255</a:t>
          </a:r>
          <a:endParaRPr lang="th-TH" sz="1400" dirty="0">
            <a:solidFill>
              <a:srgbClr val="291FF0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cdr:txBody>
    </cdr:sp>
  </cdr:relSizeAnchor>
</c:userShapes>
</file>

<file path=ppt/drawings/drawing6.xml><?xml version="1.0" encoding="utf-8"?>
<c:userShapes xmlns:c="http://schemas.openxmlformats.org/drawingml/2006/chart">
  <cdr:relSizeAnchor xmlns:cdr="http://schemas.openxmlformats.org/drawingml/2006/chartDrawing">
    <cdr:from>
      <cdr:x>0.81731</cdr:x>
      <cdr:y>0</cdr:y>
    </cdr:from>
    <cdr:to>
      <cdr:x>0.97028</cdr:x>
      <cdr:y>0.15801</cdr:y>
    </cdr:to>
    <cdr:sp macro="" textlink="">
      <cdr:nvSpPr>
        <cdr:cNvPr id="2" name="Text Box 1"/>
        <cdr:cNvSpPr txBox="1"/>
      </cdr:nvSpPr>
      <cdr:spPr>
        <a:xfrm xmlns:a="http://schemas.openxmlformats.org/drawingml/2006/main">
          <a:off x="3040667" y="0"/>
          <a:ext cx="569115" cy="34027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400" dirty="0">
              <a:solidFill>
                <a:srgbClr val="291FF0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N = 48</a:t>
          </a:r>
          <a:endParaRPr lang="th-TH" sz="1400" dirty="0">
            <a:solidFill>
              <a:srgbClr val="291FF0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cdr:txBody>
    </cdr:sp>
  </cdr:relSizeAnchor>
</c:userShapes>
</file>

<file path=ppt/drawings/drawing7.xml><?xml version="1.0" encoding="utf-8"?>
<c:userShapes xmlns:c="http://schemas.openxmlformats.org/drawingml/2006/chart">
  <cdr:relSizeAnchor xmlns:cdr="http://schemas.openxmlformats.org/drawingml/2006/chartDrawing">
    <cdr:from>
      <cdr:x>0.81731</cdr:x>
      <cdr:y>0</cdr:y>
    </cdr:from>
    <cdr:to>
      <cdr:x>1</cdr:x>
      <cdr:y>0.15801</cdr:y>
    </cdr:to>
    <cdr:sp macro="" textlink="">
      <cdr:nvSpPr>
        <cdr:cNvPr id="2" name="Text Box 1"/>
        <cdr:cNvSpPr txBox="1"/>
      </cdr:nvSpPr>
      <cdr:spPr>
        <a:xfrm xmlns:a="http://schemas.openxmlformats.org/drawingml/2006/main">
          <a:off x="3040667" y="0"/>
          <a:ext cx="679678" cy="28511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400" dirty="0">
              <a:solidFill>
                <a:srgbClr val="291FF0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N = 36</a:t>
          </a:r>
          <a:endParaRPr lang="th-TH" sz="1400" dirty="0">
            <a:solidFill>
              <a:srgbClr val="291FF0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cdr:txBody>
    </cdr:sp>
  </cdr:relSizeAnchor>
</c:userShapes>
</file>

<file path=ppt/drawings/drawing8.xml><?xml version="1.0" encoding="utf-8"?>
<c:userShapes xmlns:c="http://schemas.openxmlformats.org/drawingml/2006/chart">
  <cdr:relSizeAnchor xmlns:cdr="http://schemas.openxmlformats.org/drawingml/2006/chartDrawing">
    <cdr:from>
      <cdr:x>0.81731</cdr:x>
      <cdr:y>0</cdr:y>
    </cdr:from>
    <cdr:to>
      <cdr:x>0.97028</cdr:x>
      <cdr:y>0.15801</cdr:y>
    </cdr:to>
    <cdr:sp macro="" textlink="">
      <cdr:nvSpPr>
        <cdr:cNvPr id="2" name="Text Box 1"/>
        <cdr:cNvSpPr txBox="1"/>
      </cdr:nvSpPr>
      <cdr:spPr>
        <a:xfrm xmlns:a="http://schemas.openxmlformats.org/drawingml/2006/main">
          <a:off x="3040667" y="0"/>
          <a:ext cx="569115" cy="34027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400" dirty="0">
              <a:solidFill>
                <a:srgbClr val="291FF0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N = 4</a:t>
          </a:r>
          <a:endParaRPr lang="th-TH" sz="1400" dirty="0">
            <a:solidFill>
              <a:srgbClr val="291FF0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cdr:txBody>
    </cdr:sp>
  </cdr:relSizeAnchor>
</c:userShapes>
</file>

<file path=ppt/drawings/drawing9.xml><?xml version="1.0" encoding="utf-8"?>
<c:userShapes xmlns:c="http://schemas.openxmlformats.org/drawingml/2006/chart">
  <cdr:relSizeAnchor xmlns:cdr="http://schemas.openxmlformats.org/drawingml/2006/chartDrawing">
    <cdr:from>
      <cdr:x>0.81731</cdr:x>
      <cdr:y>0.01896</cdr:y>
    </cdr:from>
    <cdr:to>
      <cdr:x>1</cdr:x>
      <cdr:y>0.17697</cdr:y>
    </cdr:to>
    <cdr:sp macro="" textlink="">
      <cdr:nvSpPr>
        <cdr:cNvPr id="2" name="Text Box 1"/>
        <cdr:cNvSpPr txBox="1"/>
      </cdr:nvSpPr>
      <cdr:spPr>
        <a:xfrm xmlns:a="http://schemas.openxmlformats.org/drawingml/2006/main">
          <a:off x="3040675" y="53056"/>
          <a:ext cx="679670" cy="4421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400" dirty="0">
              <a:solidFill>
                <a:srgbClr val="291FF0"/>
              </a:solidFill>
              <a:latin typeface="TH SarabunPSK" panose="020B0500040200020003" pitchFamily="34" charset="-34"/>
              <a:cs typeface="TH SarabunPSK" panose="020B0500040200020003" pitchFamily="34" charset="-34"/>
            </a:rPr>
            <a:t>N = 48</a:t>
          </a:r>
          <a:endParaRPr lang="th-TH" sz="1400" dirty="0">
            <a:solidFill>
              <a:srgbClr val="291FF0"/>
            </a:solidFill>
            <a:latin typeface="TH SarabunPSK" panose="020B0500040200020003" pitchFamily="34" charset="-34"/>
            <a:cs typeface="TH SarabunPSK" panose="020B0500040200020003" pitchFamily="34" charset="-34"/>
          </a:endParaRPr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9787" cy="49869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th-TH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5838" y="0"/>
            <a:ext cx="2949787" cy="49869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9A4C88-F30B-4B7F-B231-EA1044813658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8400" y="1243013"/>
            <a:ext cx="4470400" cy="33543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th-TH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0720" y="4783307"/>
            <a:ext cx="5445760" cy="3913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th-TH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0647"/>
            <a:ext cx="2949787" cy="49869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th-TH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5838" y="9440647"/>
            <a:ext cx="2949787" cy="49869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8A9B-5C5E-4995-AC9B-FCC579C7E076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37570000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1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2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3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6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1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6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1310401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4B3269-A01C-2A63-B667-659B81CC1D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08EB96-06A4-ED0C-3594-B22B0EB9EC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BFE0D6-A61B-BBBB-79BB-A5407AC607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A7678B-BAC7-5A4F-B25D-1EDEE054EF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F78A9B-5C5E-4995-AC9B-FCC579C7E076}" type="slidenum">
              <a:rPr lang="th-TH" smtClean="0"/>
              <a:t>4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3998539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F78A9B-5C5E-4995-AC9B-FCC579C7E076}" type="slidenum">
              <a:rPr lang="th-TH" smtClean="0"/>
              <a:t>10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39326100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1F71AF-AA70-C23D-A974-28DCBCC6E5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7645AA-CED4-ECF3-E49C-56E2B75526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35B356-F534-9AE2-A73E-501D1649BE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26EF1B-8D77-BB46-8E6E-097230C405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1475EE-AB11-4425-9124-C79541CCDF7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35813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F78A9B-5C5E-4995-AC9B-FCC579C7E076}" type="slidenum">
              <a:rPr lang="th-TH" smtClean="0"/>
              <a:t>12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3188249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F78A9B-5C5E-4995-AC9B-FCC579C7E076}" type="slidenum">
              <a:rPr lang="th-TH" smtClean="0"/>
              <a:t>39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25687686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42417589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9E0558-BC6C-C6A8-402A-1CDD677324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389102-AB9D-72D9-6F46-79335F946B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92353D-827D-3D4C-6389-1119AEFCF9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B08929-3757-C38D-1CD3-6A27AB6FA7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957179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5350947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0154154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10550261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7965683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702205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21319840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113982968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49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85297071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50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58494249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51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0218822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52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10445234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53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81938740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54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413126373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55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71234849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56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07358069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57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150661091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58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74448601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59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7014792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60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22071472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66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51522376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C37F1A-3357-7C9A-485C-DC29A66A5E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C4DD35-5EF5-DDCA-82B7-44268B1D95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28D20E-47FF-1069-D30C-A6A643789C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6D55A-B383-203B-FFA4-0291B65C7A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69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122896861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75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186584380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67369B-1320-7E75-63B2-00859F6C2C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60E1D8-5344-D9D8-C437-12BE4F59E5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955D8C-1F1D-C177-41C6-9101C14ED5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23D319-CBC6-6BCE-B269-DAA1C55F5C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76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167056606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77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86856310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356A76-BE16-AA23-7BE5-8A9053E684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D94F4C-0A80-D950-261B-862306A1D8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1421C6-E584-F06F-99E7-BF51E79C7C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97E308-B246-9602-16CF-E91B341703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78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56537800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79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54061622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80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06440307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81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33727387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82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94472398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83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77794417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84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485768757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85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6452151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F78A9B-5C5E-4995-AC9B-FCC579C7E076}" type="slidenum">
              <a:rPr lang="th-TH" smtClean="0"/>
              <a:t>86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2357868138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6E9C57-20E9-3E40-2132-7925FC84DE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B342B6-335E-13DB-3089-9358558D65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D6F600-0E35-BED0-A812-439BD198E6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34EEFC-66A4-CDCC-3D4C-C343912D90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F78A9B-5C5E-4995-AC9B-FCC579C7E076}" type="slidenum">
              <a:rPr lang="th-TH" smtClean="0"/>
              <a:t>87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4265447530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611E72-8048-BE18-39EF-423EF4AE11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11526B2-93FC-7DED-F399-B5650D1447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901D40-2EF4-70A4-60FF-1ECA1C65A2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95F45E-34B8-966B-4949-1D0BE7943D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F78A9B-5C5E-4995-AC9B-FCC579C7E076}" type="slidenum">
              <a:rPr lang="th-TH" smtClean="0"/>
              <a:t>88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3557844883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555319-FEE6-B322-5CA4-3E0D87ABF7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F93381-EF11-DD60-74A2-C43DA7CFEF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FC95E8-BFA5-A4D4-422A-8749ED435C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47EC33-C784-F8E5-F5B9-658812D48C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F78A9B-5C5E-4995-AC9B-FCC579C7E076}" type="slidenum">
              <a:rPr lang="th-TH" smtClean="0"/>
              <a:t>89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207283232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44AF33-9847-036A-A65C-663031E0F1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F73E93-E2AE-56E3-BA73-58B4456351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21D281-C419-2614-8263-634BDAE1E9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41DD31-0636-7EE1-F47E-F497FAC70C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F78A9B-5C5E-4995-AC9B-FCC579C7E076}" type="slidenum">
              <a:rPr lang="th-TH" smtClean="0"/>
              <a:t>90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2369966650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F78A9B-5C5E-4995-AC9B-FCC579C7E076}" type="slidenum">
              <a:rPr lang="th-TH" smtClean="0"/>
              <a:t>91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52619678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F78A9B-5C5E-4995-AC9B-FCC579C7E076}" type="slidenum">
              <a:rPr lang="th-TH" smtClean="0"/>
              <a:t>92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258977363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07FA7D-15F6-BE81-0B65-3E7C914DFD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EF2BBF-6881-2EEF-E287-F2DAE60D1A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AC52FF-2353-EC96-0700-3535FB304E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EC2AC8-D981-3FC9-7CA6-196C4A728E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101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041479655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102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888266393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F78A9B-5C5E-4995-AC9B-FCC579C7E076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103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488501566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F78A9B-5C5E-4995-AC9B-FCC579C7E076}" type="slidenum">
              <a:rPr lang="th-TH" smtClean="0"/>
              <a:t>106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819603813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ตัวแทนรูปบนสไลด์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ตัวแทนบันทึกย่อ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h-TH" dirty="0"/>
          </a:p>
        </p:txBody>
      </p:sp>
      <p:sp>
        <p:nvSpPr>
          <p:cNvPr id="4" name="ตัวแทนหมายเลขสไลด์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7B75584-B032-40A0-8168-9833DBEC44DE}" type="slidenum">
              <a:rPr kumimoji="0" lang="th-T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ordia New" panose="020B0304020202020204" pitchFamily="34" charset="-34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111</a:t>
            </a:fld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709792756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F3F936-B921-3F1E-91C5-ECBC261E1D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99D6E6-6D20-4032-F7DD-21E820E505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CE6D05-A693-28A3-2FA5-F837DE4879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7E2517-80B3-412D-5FBC-2AD6869CE5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1475EE-AB11-4425-9124-C79541CCDF74}" type="slidenum">
              <a:rPr lang="en-US" smtClean="0"/>
              <a:t>126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5225206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31685C-EE17-C8B9-AAD8-FB6E808FCD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34BB418-048F-8B1F-478E-775345F88F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F387429-AB5E-7881-31BC-B4DA6F4A39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9F869F-3E35-197E-7883-51CC274534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1475EE-AB11-4425-9124-C79541CCDF74}" type="slidenum">
              <a:rPr lang="en-US" smtClean="0"/>
              <a:t>127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2677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สไลด์ชื่อเรื่อ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รูปภาพ 7" descr="รูปภาพประกอบด้วย ข้อความ, ภาพหน้าจอ, เมฆ, ท้องฟ้า&#10;&#10;เนื้อหาที่สร้างโดย AI อาจไม่ถูกต้อง">
            <a:extLst>
              <a:ext uri="{FF2B5EF4-FFF2-40B4-BE49-F238E27FC236}">
                <a16:creationId xmlns:a16="http://schemas.microsoft.com/office/drawing/2014/main" id="{BABAC5D4-7308-9F31-348E-1D3A12D5455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151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ชื่อเรื่องและเนื้อหา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28009039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ส่วนหัวของส่ว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22562101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เนื้อหา 2 ส่ว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875904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การเปรียบเทียบ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5603918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เฉพาะชื่อเรื่อ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630665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ว่างเปล่า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5976451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เนื้อหาพร้อมคำอธิบายภาพ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3061639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รูปภาพพร้อมคำอธิบายภาพ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th-TH"/>
              <a:t>คลิกไอคอนเพื่อเพิ่มรูปภาพ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3239663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ชื่อเรื่องและข้อความแนวตั้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056027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ข้อความและชื่อเรื่องแนวตั้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5735388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สไลด์ชื่อเรื่อ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รูปภาพ 7" descr="รูปภาพประกอบด้วย ข้อความ, ภาพหน้าจอ, เมฆ, ท้องฟ้า&#10;&#10;เนื้อหาที่สร้างโดย AI อาจไม่ถูกต้อง">
            <a:extLst>
              <a:ext uri="{FF2B5EF4-FFF2-40B4-BE49-F238E27FC236}">
                <a16:creationId xmlns:a16="http://schemas.microsoft.com/office/drawing/2014/main" id="{BABAC5D4-7308-9F31-348E-1D3A12D5455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62168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ชื่อเรื่องและเนื้อหา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3218149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ส่วนหัวของส่ว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42394885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เนื้อหา 2 ส่ว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1232685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การเปรียบเทียบ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8858087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เฉพาะชื่อเรื่อ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28004609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ว่างเปล่า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414097236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เนื้อหาพร้อมคำอธิบายภาพ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51630317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รูปภาพพร้อมคำอธิบายภาพ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th-TH"/>
              <a:t>คลิกไอคอนเพื่อเพิ่มรูปภาพ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39263023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ชื่อเรื่องและข้อความแนวตั้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7976325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ข้อความและชื่อเรื่องแนวตั้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90514226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ชื่อเรื่องและเนื้อหา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รูปภาพ 7" descr="รูปภาพประกอบด้วย ข้อความ, ภาพหน้าจอ, ต้นไม้, น้ำ&#10;&#10;เนื้อหาที่สร้างโดย AI อาจไม่ถูกต้อง">
            <a:extLst>
              <a:ext uri="{FF2B5EF4-FFF2-40B4-BE49-F238E27FC236}">
                <a16:creationId xmlns:a16="http://schemas.microsoft.com/office/drawing/2014/main" id="{9B3A710C-82D8-4235-544A-8D150AD2209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13686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สไลด์ชื่อเรื่อ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รูปภาพ 7" descr="รูปภาพประกอบด้วย ข้อความ, ภาพหน้าจอ, เมฆ, ท้องฟ้า&#10;&#10;เนื้อหาที่สร้างโดย AI อาจไม่ถูกต้อง">
            <a:extLst>
              <a:ext uri="{FF2B5EF4-FFF2-40B4-BE49-F238E27FC236}">
                <a16:creationId xmlns:a16="http://schemas.microsoft.com/office/drawing/2014/main" id="{BABAC5D4-7308-9F31-348E-1D3A12D5455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23720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ชื่อเรื่องและเนื้อหา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345993519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ส่วนหัวของส่ว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236982709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เนื้อหา 2 ส่ว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311413234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การเปรียบเทียบ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20057057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เฉพาะชื่อเรื่อ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324546415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ว่างเปล่า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38866326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เนื้อหาพร้อมคำอธิบายภาพ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21315567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รูปภาพพร้อมคำอธิบายภาพ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th-TH"/>
              <a:t>คลิกไอคอนเพื่อเพิ่มรูปภาพ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24064681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ชื่อเรื่องและข้อความแนวตั้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35790096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ข้อความและชื่อเรื่องแนวตั้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385838486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ชื่อเรื่องและเนื้อหา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รูปภาพ 7" descr="รูปภาพประกอบด้วย ข้อความ, ภาพหน้าจอ, ต้นไม้, น้ำ&#10;&#10;เนื้อหาที่สร้างโดย AI อาจไม่ถูกต้อง">
            <a:extLst>
              <a:ext uri="{FF2B5EF4-FFF2-40B4-BE49-F238E27FC236}">
                <a16:creationId xmlns:a16="http://schemas.microsoft.com/office/drawing/2014/main" id="{9B3A710C-82D8-4235-544A-8D150AD2209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4121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th-TH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2127572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th-TH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21775030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3911FF3-84C8-4E11-A27E-5663D3989A60}" type="datetimeFigureOut">
              <a:rPr lang="th-TH" smtClean="0"/>
              <a:t>10/07/69</a:t>
            </a:fld>
            <a:endParaRPr lang="th-TH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th-TH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197A83-4FF3-45E4-914E-02E234A8D80C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39519760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0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13" Type="http://schemas.openxmlformats.org/officeDocument/2006/relationships/image" Target="../media/image31.png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12" Type="http://schemas.openxmlformats.org/officeDocument/2006/relationships/image" Target="../media/image30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4.jpeg"/><Relationship Id="rId11" Type="http://schemas.openxmlformats.org/officeDocument/2006/relationships/image" Target="../media/image29.jpeg"/><Relationship Id="rId5" Type="http://schemas.openxmlformats.org/officeDocument/2006/relationships/image" Target="../media/image23.jpeg"/><Relationship Id="rId10" Type="http://schemas.openxmlformats.org/officeDocument/2006/relationships/image" Target="../media/image28.jpeg"/><Relationship Id="rId4" Type="http://schemas.openxmlformats.org/officeDocument/2006/relationships/image" Target="../media/image22.jpeg"/><Relationship Id="rId9" Type="http://schemas.openxmlformats.org/officeDocument/2006/relationships/image" Target="../media/image27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13" Type="http://schemas.openxmlformats.org/officeDocument/2006/relationships/image" Target="../media/image42.jpeg"/><Relationship Id="rId3" Type="http://schemas.openxmlformats.org/officeDocument/2006/relationships/image" Target="../media/image31.png"/><Relationship Id="rId7" Type="http://schemas.openxmlformats.org/officeDocument/2006/relationships/image" Target="../media/image36.jpeg"/><Relationship Id="rId12" Type="http://schemas.openxmlformats.org/officeDocument/2006/relationships/image" Target="../media/image41.jpe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5.png"/><Relationship Id="rId11" Type="http://schemas.openxmlformats.org/officeDocument/2006/relationships/image" Target="../media/image40.jpeg"/><Relationship Id="rId5" Type="http://schemas.openxmlformats.org/officeDocument/2006/relationships/image" Target="../media/image34.png"/><Relationship Id="rId10" Type="http://schemas.openxmlformats.org/officeDocument/2006/relationships/image" Target="../media/image39.jpeg"/><Relationship Id="rId4" Type="http://schemas.openxmlformats.org/officeDocument/2006/relationships/image" Target="../media/image33.jpeg"/><Relationship Id="rId9" Type="http://schemas.openxmlformats.org/officeDocument/2006/relationships/image" Target="../media/image38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2.jpg"/><Relationship Id="rId5" Type="http://schemas.openxmlformats.org/officeDocument/2006/relationships/image" Target="../media/image51.jpeg"/><Relationship Id="rId4" Type="http://schemas.openxmlformats.org/officeDocument/2006/relationships/image" Target="../media/image5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6.png"/><Relationship Id="rId5" Type="http://schemas.openxmlformats.org/officeDocument/2006/relationships/image" Target="../media/image31.png"/><Relationship Id="rId4" Type="http://schemas.openxmlformats.org/officeDocument/2006/relationships/image" Target="../media/image3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7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9.jpeg"/><Relationship Id="rId4" Type="http://schemas.openxmlformats.org/officeDocument/2006/relationships/image" Target="../media/image58.jp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3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7" Type="http://schemas.openxmlformats.org/officeDocument/2006/relationships/image" Target="../media/image70.pn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3.png"/><Relationship Id="rId5" Type="http://schemas.openxmlformats.org/officeDocument/2006/relationships/image" Target="../media/image69.jpeg"/><Relationship Id="rId4" Type="http://schemas.openxmlformats.org/officeDocument/2006/relationships/image" Target="../media/image68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7" Type="http://schemas.openxmlformats.org/officeDocument/2006/relationships/image" Target="../media/image75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9.png"/><Relationship Id="rId5" Type="http://schemas.openxmlformats.org/officeDocument/2006/relationships/image" Target="../media/image74.jpeg"/><Relationship Id="rId4" Type="http://schemas.openxmlformats.org/officeDocument/2006/relationships/image" Target="../media/image7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8.png"/></Relationships>
</file>

<file path=ppt/slides/_rels/slide2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80.png"/><Relationship Id="rId7" Type="http://schemas.openxmlformats.org/officeDocument/2006/relationships/diagramColors" Target="../diagrams/colors5.xml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8.xml"/><Relationship Id="rId13" Type="http://schemas.openxmlformats.org/officeDocument/2006/relationships/diagramData" Target="../diagrams/data9.xml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12" Type="http://schemas.microsoft.com/office/2007/relationships/diagramDrawing" Target="../diagrams/drawing8.xml"/><Relationship Id="rId17" Type="http://schemas.microsoft.com/office/2007/relationships/diagramDrawing" Target="../diagrams/drawing9.xml"/><Relationship Id="rId2" Type="http://schemas.openxmlformats.org/officeDocument/2006/relationships/image" Target="../media/image81.emf"/><Relationship Id="rId16" Type="http://schemas.openxmlformats.org/officeDocument/2006/relationships/diagramColors" Target="../diagrams/colors9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7.xml"/><Relationship Id="rId11" Type="http://schemas.openxmlformats.org/officeDocument/2006/relationships/diagramColors" Target="../diagrams/colors8.xml"/><Relationship Id="rId5" Type="http://schemas.openxmlformats.org/officeDocument/2006/relationships/diagramQuickStyle" Target="../diagrams/quickStyle7.xml"/><Relationship Id="rId15" Type="http://schemas.openxmlformats.org/officeDocument/2006/relationships/diagramQuickStyle" Target="../diagrams/quickStyle9.xml"/><Relationship Id="rId10" Type="http://schemas.openxmlformats.org/officeDocument/2006/relationships/diagramQuickStyle" Target="../diagrams/quickStyle8.xml"/><Relationship Id="rId4" Type="http://schemas.openxmlformats.org/officeDocument/2006/relationships/diagramLayout" Target="../diagrams/layout7.xml"/><Relationship Id="rId9" Type="http://schemas.openxmlformats.org/officeDocument/2006/relationships/diagramLayout" Target="../diagrams/layout8.xml"/><Relationship Id="rId14" Type="http://schemas.openxmlformats.org/officeDocument/2006/relationships/diagramLayout" Target="../diagrams/layout9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1.xml"/><Relationship Id="rId13" Type="http://schemas.openxmlformats.org/officeDocument/2006/relationships/diagramData" Target="../diagrams/data12.xml"/><Relationship Id="rId18" Type="http://schemas.openxmlformats.org/officeDocument/2006/relationships/diagramData" Target="../diagrams/data13.xml"/><Relationship Id="rId3" Type="http://schemas.openxmlformats.org/officeDocument/2006/relationships/diagramData" Target="../diagrams/data10.xml"/><Relationship Id="rId21" Type="http://schemas.openxmlformats.org/officeDocument/2006/relationships/diagramColors" Target="../diagrams/colors13.xml"/><Relationship Id="rId7" Type="http://schemas.microsoft.com/office/2007/relationships/diagramDrawing" Target="../diagrams/drawing10.xml"/><Relationship Id="rId12" Type="http://schemas.microsoft.com/office/2007/relationships/diagramDrawing" Target="../diagrams/drawing11.xml"/><Relationship Id="rId17" Type="http://schemas.microsoft.com/office/2007/relationships/diagramDrawing" Target="../diagrams/drawing12.xml"/><Relationship Id="rId2" Type="http://schemas.openxmlformats.org/officeDocument/2006/relationships/image" Target="../media/image82.png"/><Relationship Id="rId16" Type="http://schemas.openxmlformats.org/officeDocument/2006/relationships/diagramColors" Target="../diagrams/colors12.xml"/><Relationship Id="rId20" Type="http://schemas.openxmlformats.org/officeDocument/2006/relationships/diagramQuickStyle" Target="../diagrams/quickStyle13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0.xml"/><Relationship Id="rId11" Type="http://schemas.openxmlformats.org/officeDocument/2006/relationships/diagramColors" Target="../diagrams/colors11.xml"/><Relationship Id="rId5" Type="http://schemas.openxmlformats.org/officeDocument/2006/relationships/diagramQuickStyle" Target="../diagrams/quickStyle10.xml"/><Relationship Id="rId15" Type="http://schemas.openxmlformats.org/officeDocument/2006/relationships/diagramQuickStyle" Target="../diagrams/quickStyle12.xml"/><Relationship Id="rId10" Type="http://schemas.openxmlformats.org/officeDocument/2006/relationships/diagramQuickStyle" Target="../diagrams/quickStyle11.xml"/><Relationship Id="rId19" Type="http://schemas.openxmlformats.org/officeDocument/2006/relationships/diagramLayout" Target="../diagrams/layout13.xml"/><Relationship Id="rId4" Type="http://schemas.openxmlformats.org/officeDocument/2006/relationships/diagramLayout" Target="../diagrams/layout10.xml"/><Relationship Id="rId9" Type="http://schemas.openxmlformats.org/officeDocument/2006/relationships/diagramLayout" Target="../diagrams/layout11.xml"/><Relationship Id="rId14" Type="http://schemas.openxmlformats.org/officeDocument/2006/relationships/diagramLayout" Target="../diagrams/layout12.xml"/><Relationship Id="rId22" Type="http://schemas.microsoft.com/office/2007/relationships/diagramDrawing" Target="../diagrams/drawing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6.xml"/><Relationship Id="rId13" Type="http://schemas.openxmlformats.org/officeDocument/2006/relationships/diagramLayout" Target="../diagrams/layout17.xml"/><Relationship Id="rId18" Type="http://schemas.openxmlformats.org/officeDocument/2006/relationships/diagramLayout" Target="../diagrams/layout18.xml"/><Relationship Id="rId3" Type="http://schemas.openxmlformats.org/officeDocument/2006/relationships/diagramLayout" Target="../diagrams/layout15.xml"/><Relationship Id="rId21" Type="http://schemas.microsoft.com/office/2007/relationships/diagramDrawing" Target="../diagrams/drawing18.xml"/><Relationship Id="rId7" Type="http://schemas.openxmlformats.org/officeDocument/2006/relationships/diagramData" Target="../diagrams/data16.xml"/><Relationship Id="rId12" Type="http://schemas.openxmlformats.org/officeDocument/2006/relationships/diagramData" Target="../diagrams/data17.xml"/><Relationship Id="rId17" Type="http://schemas.openxmlformats.org/officeDocument/2006/relationships/diagramData" Target="../diagrams/data18.xml"/><Relationship Id="rId2" Type="http://schemas.openxmlformats.org/officeDocument/2006/relationships/diagramData" Target="../diagrams/data15.xml"/><Relationship Id="rId16" Type="http://schemas.microsoft.com/office/2007/relationships/diagramDrawing" Target="../diagrams/drawing17.xml"/><Relationship Id="rId20" Type="http://schemas.openxmlformats.org/officeDocument/2006/relationships/diagramColors" Target="../diagrams/colors18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5.xml"/><Relationship Id="rId11" Type="http://schemas.microsoft.com/office/2007/relationships/diagramDrawing" Target="../diagrams/drawing16.xml"/><Relationship Id="rId5" Type="http://schemas.openxmlformats.org/officeDocument/2006/relationships/diagramColors" Target="../diagrams/colors15.xml"/><Relationship Id="rId15" Type="http://schemas.openxmlformats.org/officeDocument/2006/relationships/diagramColors" Target="../diagrams/colors17.xml"/><Relationship Id="rId10" Type="http://schemas.openxmlformats.org/officeDocument/2006/relationships/diagramColors" Target="../diagrams/colors16.xml"/><Relationship Id="rId19" Type="http://schemas.openxmlformats.org/officeDocument/2006/relationships/diagramQuickStyle" Target="../diagrams/quickStyle18.xml"/><Relationship Id="rId4" Type="http://schemas.openxmlformats.org/officeDocument/2006/relationships/diagramQuickStyle" Target="../diagrams/quickStyle15.xml"/><Relationship Id="rId9" Type="http://schemas.openxmlformats.org/officeDocument/2006/relationships/diagramQuickStyle" Target="../diagrams/quickStyle16.xml"/><Relationship Id="rId14" Type="http://schemas.openxmlformats.org/officeDocument/2006/relationships/diagramQuickStyle" Target="../diagrams/quickStyle1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sv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1.png"/><Relationship Id="rId5" Type="http://schemas.openxmlformats.org/officeDocument/2006/relationships/image" Target="../media/image90.png"/><Relationship Id="rId4" Type="http://schemas.openxmlformats.org/officeDocument/2006/relationships/image" Target="../media/image89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jpeg"/><Relationship Id="rId3" Type="http://schemas.openxmlformats.org/officeDocument/2006/relationships/image" Target="../media/image93.jpeg"/><Relationship Id="rId7" Type="http://schemas.openxmlformats.org/officeDocument/2006/relationships/image" Target="../media/image97.jpeg"/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6.jpeg"/><Relationship Id="rId5" Type="http://schemas.openxmlformats.org/officeDocument/2006/relationships/image" Target="../media/image95.jpeg"/><Relationship Id="rId4" Type="http://schemas.openxmlformats.org/officeDocument/2006/relationships/image" Target="../media/image94.jpeg"/><Relationship Id="rId9" Type="http://schemas.openxmlformats.org/officeDocument/2006/relationships/image" Target="../media/image59.jpe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3.png"/><Relationship Id="rId5" Type="http://schemas.openxmlformats.org/officeDocument/2006/relationships/image" Target="../media/image102.png"/><Relationship Id="rId4" Type="http://schemas.openxmlformats.org/officeDocument/2006/relationships/image" Target="../media/image101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5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5.jpe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8.jpeg"/><Relationship Id="rId4" Type="http://schemas.openxmlformats.org/officeDocument/2006/relationships/image" Target="../media/image107.jpe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7" Type="http://schemas.openxmlformats.org/officeDocument/2006/relationships/image" Target="../media/image11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1.jpeg"/><Relationship Id="rId5" Type="http://schemas.openxmlformats.org/officeDocument/2006/relationships/image" Target="../media/image110.jpeg"/><Relationship Id="rId4" Type="http://schemas.microsoft.com/office/2007/relationships/hdphoto" Target="../media/hdphoto1.wdp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8.png"/><Relationship Id="rId3" Type="http://schemas.openxmlformats.org/officeDocument/2006/relationships/image" Target="../media/image113.jpeg"/><Relationship Id="rId7" Type="http://schemas.openxmlformats.org/officeDocument/2006/relationships/image" Target="../media/image11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6.jpeg"/><Relationship Id="rId5" Type="http://schemas.openxmlformats.org/officeDocument/2006/relationships/image" Target="../media/image115.jpeg"/><Relationship Id="rId4" Type="http://schemas.openxmlformats.org/officeDocument/2006/relationships/image" Target="../media/image114.jpeg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4.jpeg"/><Relationship Id="rId3" Type="http://schemas.openxmlformats.org/officeDocument/2006/relationships/image" Target="../media/image119.jpeg"/><Relationship Id="rId7" Type="http://schemas.openxmlformats.org/officeDocument/2006/relationships/image" Target="../media/image12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2.jpeg"/><Relationship Id="rId5" Type="http://schemas.openxmlformats.org/officeDocument/2006/relationships/image" Target="../media/image121.jpeg"/><Relationship Id="rId10" Type="http://schemas.openxmlformats.org/officeDocument/2006/relationships/image" Target="../media/image126.jpeg"/><Relationship Id="rId4" Type="http://schemas.openxmlformats.org/officeDocument/2006/relationships/image" Target="../media/image120.jpeg"/><Relationship Id="rId9" Type="http://schemas.openxmlformats.org/officeDocument/2006/relationships/image" Target="../media/image125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0.png"/><Relationship Id="rId5" Type="http://schemas.openxmlformats.org/officeDocument/2006/relationships/image" Target="../media/image129.jpeg"/><Relationship Id="rId4" Type="http://schemas.openxmlformats.org/officeDocument/2006/relationships/image" Target="../media/image128.jpe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6.jpeg"/><Relationship Id="rId13" Type="http://schemas.openxmlformats.org/officeDocument/2006/relationships/image" Target="../media/image141.png"/><Relationship Id="rId3" Type="http://schemas.openxmlformats.org/officeDocument/2006/relationships/image" Target="../media/image131.jpeg"/><Relationship Id="rId7" Type="http://schemas.openxmlformats.org/officeDocument/2006/relationships/image" Target="../media/image135.jpeg"/><Relationship Id="rId12" Type="http://schemas.openxmlformats.org/officeDocument/2006/relationships/image" Target="../media/image140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4.jpeg"/><Relationship Id="rId11" Type="http://schemas.openxmlformats.org/officeDocument/2006/relationships/image" Target="../media/image139.jpeg"/><Relationship Id="rId5" Type="http://schemas.openxmlformats.org/officeDocument/2006/relationships/image" Target="../media/image133.jpeg"/><Relationship Id="rId10" Type="http://schemas.openxmlformats.org/officeDocument/2006/relationships/image" Target="../media/image138.jpeg"/><Relationship Id="rId4" Type="http://schemas.openxmlformats.org/officeDocument/2006/relationships/image" Target="../media/image132.jpeg"/><Relationship Id="rId9" Type="http://schemas.openxmlformats.org/officeDocument/2006/relationships/image" Target="../media/image137.jpe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7.png"/><Relationship Id="rId3" Type="http://schemas.openxmlformats.org/officeDocument/2006/relationships/image" Target="../media/image142.png"/><Relationship Id="rId7" Type="http://schemas.openxmlformats.org/officeDocument/2006/relationships/image" Target="../media/image14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5.png"/><Relationship Id="rId5" Type="http://schemas.openxmlformats.org/officeDocument/2006/relationships/image" Target="../media/image144.png"/><Relationship Id="rId4" Type="http://schemas.openxmlformats.org/officeDocument/2006/relationships/image" Target="../media/image143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9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3.jpeg"/><Relationship Id="rId4" Type="http://schemas.openxmlformats.org/officeDocument/2006/relationships/image" Target="../media/image152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8.png"/><Relationship Id="rId5" Type="http://schemas.openxmlformats.org/officeDocument/2006/relationships/image" Target="../media/image157.jpeg"/><Relationship Id="rId4" Type="http://schemas.openxmlformats.org/officeDocument/2006/relationships/image" Target="../media/image156.jpeg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jpeg"/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png"/><Relationship Id="rId2" Type="http://schemas.openxmlformats.org/officeDocument/2006/relationships/image" Target="../media/image162.png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4.png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5.jpeg"/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png"/><Relationship Id="rId2" Type="http://schemas.openxmlformats.org/officeDocument/2006/relationships/image" Target="../media/image166.png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8.jpeg"/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9.png"/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png"/><Relationship Id="rId2" Type="http://schemas.openxmlformats.org/officeDocument/2006/relationships/image" Target="../media/image170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3.png"/><Relationship Id="rId4" Type="http://schemas.openxmlformats.org/officeDocument/2006/relationships/image" Target="../media/image172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5.jpeg"/><Relationship Id="rId2" Type="http://schemas.openxmlformats.org/officeDocument/2006/relationships/image" Target="../media/image17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6.jpeg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8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0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2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4.png"/><Relationship Id="rId4" Type="http://schemas.openxmlformats.org/officeDocument/2006/relationships/image" Target="../media/image183.png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6.png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.xml"/></Relationships>
</file>

<file path=ppt/slides/_rels/slide8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1.jpeg"/><Relationship Id="rId13" Type="http://schemas.openxmlformats.org/officeDocument/2006/relationships/image" Target="../media/image195.jpeg"/><Relationship Id="rId3" Type="http://schemas.openxmlformats.org/officeDocument/2006/relationships/chart" Target="../charts/chart1.xml"/><Relationship Id="rId7" Type="http://schemas.openxmlformats.org/officeDocument/2006/relationships/image" Target="../media/image190.jpeg"/><Relationship Id="rId12" Type="http://schemas.openxmlformats.org/officeDocument/2006/relationships/image" Target="../media/image194.jpe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9.jpeg"/><Relationship Id="rId11" Type="http://schemas.openxmlformats.org/officeDocument/2006/relationships/image" Target="../media/image193.jpeg"/><Relationship Id="rId5" Type="http://schemas.openxmlformats.org/officeDocument/2006/relationships/image" Target="../media/image188.jpeg"/><Relationship Id="rId10" Type="http://schemas.openxmlformats.org/officeDocument/2006/relationships/image" Target="../media/image192.jpeg"/><Relationship Id="rId4" Type="http://schemas.openxmlformats.org/officeDocument/2006/relationships/image" Target="../media/image187.jpeg"/><Relationship Id="rId9" Type="http://schemas.openxmlformats.org/officeDocument/2006/relationships/chart" Target="../charts/chart2.xml"/><Relationship Id="rId14" Type="http://schemas.openxmlformats.org/officeDocument/2006/relationships/image" Target="../media/image196.jpeg"/></Relationships>
</file>

<file path=ppt/slides/_rels/slide8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0.jpeg"/><Relationship Id="rId3" Type="http://schemas.openxmlformats.org/officeDocument/2006/relationships/chart" Target="../charts/chart3.xml"/><Relationship Id="rId7" Type="http://schemas.openxmlformats.org/officeDocument/2006/relationships/image" Target="../media/image199.jpe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8.jpeg"/><Relationship Id="rId5" Type="http://schemas.openxmlformats.org/officeDocument/2006/relationships/image" Target="../media/image197.jpeg"/><Relationship Id="rId10" Type="http://schemas.openxmlformats.org/officeDocument/2006/relationships/image" Target="../media/image202.jpeg"/><Relationship Id="rId4" Type="http://schemas.openxmlformats.org/officeDocument/2006/relationships/chart" Target="../charts/chart4.xml"/><Relationship Id="rId9" Type="http://schemas.openxmlformats.org/officeDocument/2006/relationships/image" Target="../media/image201.jpeg"/></Relationships>
</file>

<file path=ppt/slides/_rels/slide8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6.jpeg"/><Relationship Id="rId13" Type="http://schemas.openxmlformats.org/officeDocument/2006/relationships/image" Target="../media/image211.jpeg"/><Relationship Id="rId3" Type="http://schemas.openxmlformats.org/officeDocument/2006/relationships/chart" Target="../charts/chart5.xml"/><Relationship Id="rId7" Type="http://schemas.openxmlformats.org/officeDocument/2006/relationships/image" Target="../media/image205.jpeg"/><Relationship Id="rId12" Type="http://schemas.openxmlformats.org/officeDocument/2006/relationships/image" Target="../media/image210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4.jpeg"/><Relationship Id="rId11" Type="http://schemas.openxmlformats.org/officeDocument/2006/relationships/image" Target="../media/image209.jpeg"/><Relationship Id="rId5" Type="http://schemas.openxmlformats.org/officeDocument/2006/relationships/image" Target="../media/image203.jpeg"/><Relationship Id="rId10" Type="http://schemas.openxmlformats.org/officeDocument/2006/relationships/image" Target="../media/image208.jpeg"/><Relationship Id="rId4" Type="http://schemas.openxmlformats.org/officeDocument/2006/relationships/chart" Target="../charts/chart6.xml"/><Relationship Id="rId9" Type="http://schemas.openxmlformats.org/officeDocument/2006/relationships/image" Target="../media/image207.jpeg"/><Relationship Id="rId14" Type="http://schemas.openxmlformats.org/officeDocument/2006/relationships/image" Target="../media/image212.jpeg"/></Relationships>
</file>

<file path=ppt/slides/_rels/slide9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6.jpeg"/><Relationship Id="rId13" Type="http://schemas.openxmlformats.org/officeDocument/2006/relationships/image" Target="../media/image221.jpeg"/><Relationship Id="rId3" Type="http://schemas.openxmlformats.org/officeDocument/2006/relationships/chart" Target="../charts/chart7.xml"/><Relationship Id="rId7" Type="http://schemas.openxmlformats.org/officeDocument/2006/relationships/image" Target="../media/image215.jpeg"/><Relationship Id="rId12" Type="http://schemas.openxmlformats.org/officeDocument/2006/relationships/image" Target="../media/image220.jpe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4.jpeg"/><Relationship Id="rId11" Type="http://schemas.openxmlformats.org/officeDocument/2006/relationships/image" Target="../media/image219.jpeg"/><Relationship Id="rId5" Type="http://schemas.openxmlformats.org/officeDocument/2006/relationships/image" Target="../media/image213.jpeg"/><Relationship Id="rId10" Type="http://schemas.openxmlformats.org/officeDocument/2006/relationships/image" Target="../media/image218.jpeg"/><Relationship Id="rId4" Type="http://schemas.openxmlformats.org/officeDocument/2006/relationships/chart" Target="../charts/chart8.xml"/><Relationship Id="rId9" Type="http://schemas.openxmlformats.org/officeDocument/2006/relationships/image" Target="../media/image217.jpeg"/></Relationships>
</file>

<file path=ppt/slides/_rels/slide9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7.png"/><Relationship Id="rId3" Type="http://schemas.openxmlformats.org/officeDocument/2006/relationships/image" Target="../media/image222.png"/><Relationship Id="rId7" Type="http://schemas.openxmlformats.org/officeDocument/2006/relationships/image" Target="../media/image226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5.png"/><Relationship Id="rId5" Type="http://schemas.openxmlformats.org/officeDocument/2006/relationships/image" Target="../media/image224.png"/><Relationship Id="rId4" Type="http://schemas.openxmlformats.org/officeDocument/2006/relationships/image" Target="../media/image223.png"/><Relationship Id="rId9" Type="http://schemas.openxmlformats.org/officeDocument/2006/relationships/chart" Target="../charts/chart9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8.jpe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9.pn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1.jpeg"/><Relationship Id="rId2" Type="http://schemas.openxmlformats.org/officeDocument/2006/relationships/image" Target="../media/image230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32.jpeg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4.png"/><Relationship Id="rId2" Type="http://schemas.openxmlformats.org/officeDocument/2006/relationships/image" Target="../media/image233.jpeg"/><Relationship Id="rId1" Type="http://schemas.openxmlformats.org/officeDocument/2006/relationships/slideLayout" Target="../slideLayouts/slideLayout12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6.png"/><Relationship Id="rId2" Type="http://schemas.openxmlformats.org/officeDocument/2006/relationships/image" Target="../media/image235.png"/><Relationship Id="rId1" Type="http://schemas.openxmlformats.org/officeDocument/2006/relationships/slideLayout" Target="../slideLayouts/slideLayout12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7.png"/><Relationship Id="rId1" Type="http://schemas.openxmlformats.org/officeDocument/2006/relationships/slideLayout" Target="../slideLayouts/slideLayout12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9.png"/><Relationship Id="rId2" Type="http://schemas.openxmlformats.org/officeDocument/2006/relationships/image" Target="../media/image238.png"/><Relationship Id="rId1" Type="http://schemas.openxmlformats.org/officeDocument/2006/relationships/slideLayout" Target="../slideLayouts/slideLayout12.xml"/></Relationships>
</file>

<file path=ppt/slides/_rels/slide10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4.jpeg"/><Relationship Id="rId3" Type="http://schemas.openxmlformats.org/officeDocument/2006/relationships/image" Target="../media/image240.png"/><Relationship Id="rId7" Type="http://schemas.openxmlformats.org/officeDocument/2006/relationships/image" Target="../media/image243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2.xml"/><Relationship Id="rId6" Type="http://schemas.microsoft.com/office/2007/relationships/hdphoto" Target="../media/hdphoto2.wdp"/><Relationship Id="rId5" Type="http://schemas.openxmlformats.org/officeDocument/2006/relationships/image" Target="../media/image242.png"/><Relationship Id="rId4" Type="http://schemas.openxmlformats.org/officeDocument/2006/relationships/image" Target="../media/image241.png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0.png"/><Relationship Id="rId7" Type="http://schemas.openxmlformats.org/officeDocument/2006/relationships/image" Target="../media/image248.jpe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47.jpeg"/><Relationship Id="rId5" Type="http://schemas.openxmlformats.org/officeDocument/2006/relationships/image" Target="../media/image246.jpeg"/><Relationship Id="rId4" Type="http://schemas.openxmlformats.org/officeDocument/2006/relationships/image" Target="../media/image245.png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2.xm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0.jpeg"/><Relationship Id="rId2" Type="http://schemas.openxmlformats.org/officeDocument/2006/relationships/image" Target="../media/image249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52.png"/><Relationship Id="rId4" Type="http://schemas.openxmlformats.org/officeDocument/2006/relationships/image" Target="../media/image251.png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4.png"/><Relationship Id="rId2" Type="http://schemas.openxmlformats.org/officeDocument/2006/relationships/image" Target="../media/image253.jpg"/><Relationship Id="rId1" Type="http://schemas.openxmlformats.org/officeDocument/2006/relationships/slideLayout" Target="../slideLayouts/slideLayout12.xml"/><Relationship Id="rId6" Type="http://schemas.microsoft.com/office/2007/relationships/hdphoto" Target="../media/hdphoto3.wdp"/><Relationship Id="rId5" Type="http://schemas.openxmlformats.org/officeDocument/2006/relationships/image" Target="../media/image256.png"/><Relationship Id="rId4" Type="http://schemas.openxmlformats.org/officeDocument/2006/relationships/image" Target="../media/image255.jpeg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.xml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8.tmp"/><Relationship Id="rId2" Type="http://schemas.openxmlformats.org/officeDocument/2006/relationships/image" Target="../media/image257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59.tmp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image" Target="../media/image260.pn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10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7.jpeg"/><Relationship Id="rId13" Type="http://schemas.openxmlformats.org/officeDocument/2006/relationships/image" Target="../media/image272.png"/><Relationship Id="rId3" Type="http://schemas.openxmlformats.org/officeDocument/2006/relationships/image" Target="../media/image262.png"/><Relationship Id="rId7" Type="http://schemas.openxmlformats.org/officeDocument/2006/relationships/image" Target="../media/image266.jpg"/><Relationship Id="rId12" Type="http://schemas.openxmlformats.org/officeDocument/2006/relationships/image" Target="../media/image271.jpg"/><Relationship Id="rId2" Type="http://schemas.openxmlformats.org/officeDocument/2006/relationships/image" Target="../media/image261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65.png"/><Relationship Id="rId11" Type="http://schemas.openxmlformats.org/officeDocument/2006/relationships/image" Target="../media/image270.jpeg"/><Relationship Id="rId5" Type="http://schemas.openxmlformats.org/officeDocument/2006/relationships/image" Target="../media/image264.jpeg"/><Relationship Id="rId10" Type="http://schemas.openxmlformats.org/officeDocument/2006/relationships/image" Target="../media/image269.png"/><Relationship Id="rId4" Type="http://schemas.openxmlformats.org/officeDocument/2006/relationships/image" Target="../media/image263.png"/><Relationship Id="rId9" Type="http://schemas.openxmlformats.org/officeDocument/2006/relationships/image" Target="../media/image268.png"/><Relationship Id="rId14" Type="http://schemas.openxmlformats.org/officeDocument/2006/relationships/image" Target="../media/image273.jpg"/></Relationships>
</file>

<file path=ppt/slides/_rels/slide1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0.jpg"/><Relationship Id="rId3" Type="http://schemas.openxmlformats.org/officeDocument/2006/relationships/image" Target="../media/image275.png"/><Relationship Id="rId7" Type="http://schemas.openxmlformats.org/officeDocument/2006/relationships/image" Target="../media/image279.png"/><Relationship Id="rId2" Type="http://schemas.openxmlformats.org/officeDocument/2006/relationships/image" Target="../media/image274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78.jpg"/><Relationship Id="rId5" Type="http://schemas.openxmlformats.org/officeDocument/2006/relationships/image" Target="../media/image277.png"/><Relationship Id="rId4" Type="http://schemas.openxmlformats.org/officeDocument/2006/relationships/image" Target="../media/image276.png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1.sv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82.png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3.png"/><Relationship Id="rId1" Type="http://schemas.openxmlformats.org/officeDocument/2006/relationships/slideLayout" Target="../slideLayouts/slideLayout12.xml"/></Relationships>
</file>

<file path=ppt/slides/_rels/slide113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284.png"/><Relationship Id="rId1" Type="http://schemas.openxmlformats.org/officeDocument/2006/relationships/slideLayout" Target="../slideLayouts/slideLayout12.xml"/><Relationship Id="rId6" Type="http://schemas.microsoft.com/office/2007/relationships/hdphoto" Target="../media/hdphoto5.wdp"/><Relationship Id="rId5" Type="http://schemas.openxmlformats.org/officeDocument/2006/relationships/image" Target="../media/image286.png"/><Relationship Id="rId4" Type="http://schemas.openxmlformats.org/officeDocument/2006/relationships/image" Target="../media/image285.png"/></Relationships>
</file>

<file path=ppt/slides/_rels/slide114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287.png"/><Relationship Id="rId1" Type="http://schemas.openxmlformats.org/officeDocument/2006/relationships/slideLayout" Target="../slideLayouts/slideLayout12.xml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9.jpeg"/><Relationship Id="rId7" Type="http://schemas.openxmlformats.org/officeDocument/2006/relationships/image" Target="../media/image293.jpeg"/><Relationship Id="rId2" Type="http://schemas.openxmlformats.org/officeDocument/2006/relationships/image" Target="../media/image28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92.jpeg"/><Relationship Id="rId5" Type="http://schemas.openxmlformats.org/officeDocument/2006/relationships/image" Target="../media/image291.jpeg"/><Relationship Id="rId4" Type="http://schemas.openxmlformats.org/officeDocument/2006/relationships/image" Target="../media/image290.jpeg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7.png"/><Relationship Id="rId1" Type="http://schemas.openxmlformats.org/officeDocument/2006/relationships/slideLayout" Target="../slideLayouts/slideLayout12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7.png"/><Relationship Id="rId1" Type="http://schemas.openxmlformats.org/officeDocument/2006/relationships/slideLayout" Target="../slideLayouts/slideLayout12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7.png"/><Relationship Id="rId1" Type="http://schemas.openxmlformats.org/officeDocument/2006/relationships/slideLayout" Target="../slideLayouts/slideLayout12.xml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5.png"/><Relationship Id="rId2" Type="http://schemas.openxmlformats.org/officeDocument/2006/relationships/image" Target="../media/image29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97.png"/><Relationship Id="rId4" Type="http://schemas.openxmlformats.org/officeDocument/2006/relationships/image" Target="../media/image296.png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9.png"/><Relationship Id="rId2" Type="http://schemas.openxmlformats.org/officeDocument/2006/relationships/image" Target="../media/image29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75.png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0.png"/><Relationship Id="rId1" Type="http://schemas.openxmlformats.org/officeDocument/2006/relationships/slideLayout" Target="../slideLayouts/slideLayout1.xml"/></Relationships>
</file>

<file path=ppt/slides/_rels/slide1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2.png"/><Relationship Id="rId2" Type="http://schemas.openxmlformats.org/officeDocument/2006/relationships/image" Target="../media/image30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03.emf"/><Relationship Id="rId4" Type="http://schemas.openxmlformats.org/officeDocument/2006/relationships/image" Target="../media/image13.png"/></Relationships>
</file>

<file path=ppt/slides/_rels/slide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4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.xml"/></Relationships>
</file>

<file path=ppt/slides/_rels/slide1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5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ACAF3E1-501A-C664-6F2E-8F219CCD50A9}"/>
              </a:ext>
            </a:extLst>
          </p:cNvPr>
          <p:cNvSpPr/>
          <p:nvPr/>
        </p:nvSpPr>
        <p:spPr>
          <a:xfrm>
            <a:off x="2563091" y="3592686"/>
            <a:ext cx="6296182" cy="1782877"/>
          </a:xfrm>
          <a:prstGeom prst="roundRect">
            <a:avLst/>
          </a:prstGeom>
          <a:solidFill>
            <a:srgbClr val="FFFFBD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1" indent="0" algn="r" defTabSz="457200" rtl="0" eaLnBrk="1" fontAlgn="auto" latinLnBrk="0" hangingPunct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600" b="1" i="0" u="none" strike="noStrike" kern="1200" cap="none" spc="-40" normalizeH="0" baseline="0" noProof="0" dirty="0">
                <a:ln>
                  <a:noFill/>
                </a:ln>
                <a:solidFill>
                  <a:srgbClr val="E97132">
                    <a:lumMod val="75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การประชุมเพื่อหารือมาตรการป้องกันและแก้ไขผลกระทบสิ่งแวดล้อม</a:t>
            </a:r>
          </a:p>
          <a:p>
            <a:pPr marL="0" marR="0" lvl="1" indent="0" algn="r" defTabSz="457200" rtl="0" eaLnBrk="1" fontAlgn="auto" latinLnBrk="0" hangingPunct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600" b="1" i="0" u="none" strike="noStrike" kern="1200" cap="none" spc="-40" normalizeH="0" baseline="0" noProof="0" dirty="0">
                <a:ln>
                  <a:noFill/>
                </a:ln>
                <a:solidFill>
                  <a:srgbClr val="E97132">
                    <a:lumMod val="75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การประเมินผลกระทบสิ่งแวดล้อม ทางหลวงหมายเลข 4034 </a:t>
            </a:r>
            <a:br>
              <a:rPr kumimoji="0" lang="th-TH" sz="2600" b="1" i="0" u="none" strike="noStrike" kern="1200" cap="none" spc="-40" normalizeH="0" baseline="0" noProof="0" dirty="0">
                <a:ln>
                  <a:noFill/>
                </a:ln>
                <a:solidFill>
                  <a:srgbClr val="E97132">
                    <a:lumMod val="75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2600" b="1" i="0" u="none" strike="noStrike" kern="1200" cap="none" spc="-40" normalizeH="0" baseline="0" noProof="0" dirty="0">
                <a:ln>
                  <a:noFill/>
                </a:ln>
                <a:solidFill>
                  <a:srgbClr val="E97132">
                    <a:lumMod val="75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ปากน้ำกระบี่ - เขาทอง จ.กระบี่</a:t>
            </a:r>
          </a:p>
          <a:p>
            <a:pPr marL="0" marR="0" lvl="1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วันศุกร์ที่ 10 กรกฎาคม 2569 เวลา 09.00 - 12.00 น.</a:t>
            </a:r>
          </a:p>
          <a:p>
            <a:pPr marL="0" marR="0" lvl="1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ณ ห้องประชุมโสตทัศนศึกษา โรงเรียนบ้านช่องพลี ตำบลอ่าวนาง อำเภอเมืองกระบี่ จังหวัดกระบี่</a:t>
            </a:r>
          </a:p>
        </p:txBody>
      </p:sp>
    </p:spTree>
    <p:extLst>
      <p:ext uri="{BB962C8B-B14F-4D97-AF65-F5344CB8AC3E}">
        <p14:creationId xmlns:p14="http://schemas.microsoft.com/office/powerpoint/2010/main" val="19745693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B6EF01-F5A9-977E-F17A-E6223ECCE0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E6BDE37-8A26-9313-4DAB-D7144E453F29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th-TH" sz="3000" b="1" spc="50" dirty="0">
                <a:ln w="0"/>
                <a:solidFill>
                  <a:schemeClr val="bg2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rPr>
              <a:t>วัตถุประสงค์ของการประชุม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6B15A3-4FF5-8868-C6CD-57412787A832}"/>
              </a:ext>
            </a:extLst>
          </p:cNvPr>
          <p:cNvSpPr txBox="1"/>
          <p:nvPr/>
        </p:nvSpPr>
        <p:spPr>
          <a:xfrm>
            <a:off x="1519598" y="2549341"/>
            <a:ext cx="3593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h-TH" sz="3600" b="1" dirty="0">
                <a:solidFill>
                  <a:schemeClr val="bg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B351E4-7893-6C27-7C1F-DDE08ECFB5AC}"/>
              </a:ext>
            </a:extLst>
          </p:cNvPr>
          <p:cNvSpPr txBox="1"/>
          <p:nvPr/>
        </p:nvSpPr>
        <p:spPr>
          <a:xfrm>
            <a:off x="1249477" y="3904163"/>
            <a:ext cx="3593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h-TH" sz="3600" b="1" dirty="0">
                <a:solidFill>
                  <a:schemeClr val="bg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2</a:t>
            </a:r>
          </a:p>
        </p:txBody>
      </p:sp>
      <p:sp>
        <p:nvSpPr>
          <p:cNvPr id="8" name="Slide Number Placeholder 27">
            <a:extLst>
              <a:ext uri="{FF2B5EF4-FFF2-40B4-BE49-F238E27FC236}">
                <a16:creationId xmlns:a16="http://schemas.microsoft.com/office/drawing/2014/main" id="{279EF846-988B-AA79-3927-051E5211DBD3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grpSp>
        <p:nvGrpSpPr>
          <p:cNvPr id="9" name="กลุ่ม 3">
            <a:extLst>
              <a:ext uri="{FF2B5EF4-FFF2-40B4-BE49-F238E27FC236}">
                <a16:creationId xmlns:a16="http://schemas.microsoft.com/office/drawing/2014/main" id="{DF22DF03-629C-BA79-42A7-A5F979ECA4E1}"/>
              </a:ext>
            </a:extLst>
          </p:cNvPr>
          <p:cNvGrpSpPr/>
          <p:nvPr/>
        </p:nvGrpSpPr>
        <p:grpSpPr>
          <a:xfrm>
            <a:off x="728712" y="2142229"/>
            <a:ext cx="7698668" cy="1310550"/>
            <a:chOff x="748901" y="1561746"/>
            <a:chExt cx="7698668" cy="1311912"/>
          </a:xfrm>
        </p:grpSpPr>
        <p:sp>
          <p:nvSpPr>
            <p:cNvPr id="10" name="สี่เหลี่ยมผืนผ้า: มุมมน 1">
              <a:extLst>
                <a:ext uri="{FF2B5EF4-FFF2-40B4-BE49-F238E27FC236}">
                  <a16:creationId xmlns:a16="http://schemas.microsoft.com/office/drawing/2014/main" id="{EFE49364-3377-280C-D60D-AA26001E2355}"/>
                </a:ext>
              </a:extLst>
            </p:cNvPr>
            <p:cNvSpPr/>
            <p:nvPr/>
          </p:nvSpPr>
          <p:spPr>
            <a:xfrm>
              <a:off x="1020727" y="1561746"/>
              <a:ext cx="7426842" cy="1311912"/>
            </a:xfrm>
            <a:prstGeom prst="roundRect">
              <a:avLst/>
            </a:prstGeom>
            <a:gradFill flip="none" rotWithShape="1">
              <a:gsLst>
                <a:gs pos="17000">
                  <a:schemeClr val="bg1"/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16200000" scaled="0"/>
              <a:tileRect/>
            </a:gradFill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216000" algn="thaiDist">
                <a:spcAft>
                  <a:spcPts val="0"/>
                </a:spcAft>
                <a:tabLst>
                  <a:tab pos="270510" algn="l"/>
                  <a:tab pos="630555" algn="l"/>
                </a:tabLst>
              </a:pPr>
              <a:r>
                <a:rPr lang="th-TH" sz="2000" b="1" dirty="0">
                  <a:solidFill>
                    <a:schemeClr val="tx1"/>
                  </a:solidFill>
                  <a:latin typeface="TH SarabunPSK" panose="020B0500040200020003" pitchFamily="34" charset="-34"/>
                  <a:ea typeface="Calibri" panose="020F0502020204030204" pitchFamily="34" charset="0"/>
                  <a:cs typeface="TH SarabunPSK" panose="020B0500040200020003" pitchFamily="34" charset="-34"/>
                </a:rPr>
                <a:t>เพื่อนำเสนอข้อมูลรายละเอียดของแนวเส้นทางโครงการ รูปแบบการพัฒนาโครงการ การศึกษาด้านสิ่งแวดล้อม และมาตรการป้องกันและแก้ไขผลกระทบสิ่งแวดล้อมของโครงการ รวมถึงแผนการดำเนินงานการมีส่วนร่วมของประชาชนที่ผ่านมา ให้กลุ่มเป้าหมายที่เกี่ยวข้องได้รับทราบ</a:t>
              </a:r>
              <a:endParaRPr lang="en-US" sz="2400" b="1" dirty="0">
                <a:solidFill>
                  <a:schemeClr val="tx1"/>
                </a:solidFill>
                <a:effectLst/>
                <a:latin typeface="TH SarabunPSK" panose="020B0500040200020003" pitchFamily="34" charset="-34"/>
                <a:ea typeface="SimSun" panose="02010600030101010101" pitchFamily="2" charset="-122"/>
                <a:cs typeface="TH SarabunPSK" panose="020B0500040200020003" pitchFamily="34" charset="-34"/>
              </a:endParaRPr>
            </a:p>
          </p:txBody>
        </p:sp>
        <p:sp>
          <p:nvSpPr>
            <p:cNvPr id="11" name="รูปเจ็ดเหลี่ยม 2">
              <a:extLst>
                <a:ext uri="{FF2B5EF4-FFF2-40B4-BE49-F238E27FC236}">
                  <a16:creationId xmlns:a16="http://schemas.microsoft.com/office/drawing/2014/main" id="{71620D4A-564B-7761-7CFB-4066C348D806}"/>
                </a:ext>
              </a:extLst>
            </p:cNvPr>
            <p:cNvSpPr/>
            <p:nvPr/>
          </p:nvSpPr>
          <p:spPr>
            <a:xfrm>
              <a:off x="748901" y="1894200"/>
              <a:ext cx="577850" cy="647003"/>
            </a:xfrm>
            <a:prstGeom prst="star6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th-TH" sz="2800" b="1" dirty="0">
                  <a:latin typeface="TH SarabunPSK" panose="020B0500040200020003" pitchFamily="34" charset="-34"/>
                  <a:cs typeface="TH SarabunPSK" panose="020B0500040200020003" pitchFamily="34" charset="-34"/>
                </a:rPr>
                <a:t>1</a:t>
              </a:r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CADD3E1A-3470-DE5C-653D-0496A3013705}"/>
              </a:ext>
            </a:extLst>
          </p:cNvPr>
          <p:cNvSpPr txBox="1"/>
          <p:nvPr/>
        </p:nvSpPr>
        <p:spPr>
          <a:xfrm>
            <a:off x="1519598" y="3998072"/>
            <a:ext cx="3593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h-TH" sz="3600" b="1" dirty="0">
                <a:solidFill>
                  <a:schemeClr val="bg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1</a:t>
            </a:r>
          </a:p>
        </p:txBody>
      </p:sp>
      <p:grpSp>
        <p:nvGrpSpPr>
          <p:cNvPr id="13" name="กลุ่ม 3">
            <a:extLst>
              <a:ext uri="{FF2B5EF4-FFF2-40B4-BE49-F238E27FC236}">
                <a16:creationId xmlns:a16="http://schemas.microsoft.com/office/drawing/2014/main" id="{E74F3F8D-143F-7BE5-B68A-1E8524ECDC38}"/>
              </a:ext>
            </a:extLst>
          </p:cNvPr>
          <p:cNvGrpSpPr/>
          <p:nvPr/>
        </p:nvGrpSpPr>
        <p:grpSpPr>
          <a:xfrm>
            <a:off x="705674" y="3709885"/>
            <a:ext cx="7701135" cy="852586"/>
            <a:chOff x="746434" y="2020186"/>
            <a:chExt cx="7701135" cy="853472"/>
          </a:xfrm>
        </p:grpSpPr>
        <p:sp>
          <p:nvSpPr>
            <p:cNvPr id="14" name="สี่เหลี่ยมผืนผ้า: มุมมน 1">
              <a:extLst>
                <a:ext uri="{FF2B5EF4-FFF2-40B4-BE49-F238E27FC236}">
                  <a16:creationId xmlns:a16="http://schemas.microsoft.com/office/drawing/2014/main" id="{FFFA41D2-9C7F-1E6F-FBB6-9DF1B014D4C4}"/>
                </a:ext>
              </a:extLst>
            </p:cNvPr>
            <p:cNvSpPr/>
            <p:nvPr/>
          </p:nvSpPr>
          <p:spPr>
            <a:xfrm>
              <a:off x="1020727" y="2020186"/>
              <a:ext cx="7426842" cy="853472"/>
            </a:xfrm>
            <a:prstGeom prst="roundRect">
              <a:avLst/>
            </a:prstGeom>
            <a:gradFill flip="none" rotWithShape="1">
              <a:gsLst>
                <a:gs pos="17000">
                  <a:schemeClr val="bg1"/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16200000" scaled="0"/>
              <a:tileRect/>
            </a:gradFill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216000" algn="thaiDist">
                <a:spcAft>
                  <a:spcPts val="0"/>
                </a:spcAft>
                <a:tabLst>
                  <a:tab pos="270510" algn="l"/>
                  <a:tab pos="630555" algn="l"/>
                </a:tabLst>
              </a:pPr>
              <a:r>
                <a:rPr lang="th-TH" sz="2000" b="1" dirty="0">
                  <a:solidFill>
                    <a:schemeClr val="tx1"/>
                  </a:solidFill>
                  <a:latin typeface="TH SarabunPSK" panose="020B0500040200020003" pitchFamily="34" charset="-34"/>
                  <a:ea typeface="Calibri" panose="020F0502020204030204" pitchFamily="34" charset="0"/>
                  <a:cs typeface="TH SarabunPSK" panose="020B0500040200020003" pitchFamily="34" charset="-34"/>
                </a:rPr>
                <a:t>เพื่อรับฟังความคิดเห็น และข้อเสนอแนะต่าง ๆ ของโครงการ โดยเฉพาะอย่างยิ่งความคิดเห็น</a:t>
              </a:r>
              <a:br>
                <a:rPr lang="th-TH" sz="2000" b="1" dirty="0">
                  <a:solidFill>
                    <a:schemeClr val="tx1"/>
                  </a:solidFill>
                  <a:latin typeface="TH SarabunPSK" panose="020B0500040200020003" pitchFamily="34" charset="-34"/>
                  <a:ea typeface="Calibri" panose="020F0502020204030204" pitchFamily="34" charset="0"/>
                  <a:cs typeface="TH SarabunPSK" panose="020B0500040200020003" pitchFamily="34" charset="-34"/>
                </a:rPr>
              </a:br>
              <a:r>
                <a:rPr lang="th-TH" sz="2000" b="1" dirty="0">
                  <a:solidFill>
                    <a:schemeClr val="tx1"/>
                  </a:solidFill>
                  <a:latin typeface="TH SarabunPSK" panose="020B0500040200020003" pitchFamily="34" charset="-34"/>
                  <a:ea typeface="Calibri" panose="020F0502020204030204" pitchFamily="34" charset="0"/>
                  <a:cs typeface="TH SarabunPSK" panose="020B0500040200020003" pitchFamily="34" charset="-34"/>
                </a:rPr>
                <a:t>ต่อมาตรการป้องกันและแก้ไขผลกระทบสิ่งแวดล้อมของโครงการ จากกลุ่มเป้าหมายที่เกี่ยวข้อง</a:t>
              </a:r>
              <a:endParaRPr lang="en-US" sz="2400" b="1" dirty="0">
                <a:solidFill>
                  <a:schemeClr val="tx1"/>
                </a:solidFill>
                <a:effectLst/>
                <a:latin typeface="TH SarabunPSK" panose="020B0500040200020003" pitchFamily="34" charset="-34"/>
                <a:ea typeface="SimSun" panose="02010600030101010101" pitchFamily="2" charset="-122"/>
                <a:cs typeface="TH SarabunPSK" panose="020B0500040200020003" pitchFamily="34" charset="-34"/>
              </a:endParaRPr>
            </a:p>
          </p:txBody>
        </p:sp>
        <p:sp>
          <p:nvSpPr>
            <p:cNvPr id="15" name="รูปเจ็ดเหลี่ยม 2">
              <a:extLst>
                <a:ext uri="{FF2B5EF4-FFF2-40B4-BE49-F238E27FC236}">
                  <a16:creationId xmlns:a16="http://schemas.microsoft.com/office/drawing/2014/main" id="{93E7034D-027A-2FF2-1EC2-4542C5E2942A}"/>
                </a:ext>
              </a:extLst>
            </p:cNvPr>
            <p:cNvSpPr/>
            <p:nvPr/>
          </p:nvSpPr>
          <p:spPr>
            <a:xfrm>
              <a:off x="746434" y="2115230"/>
              <a:ext cx="577850" cy="647003"/>
            </a:xfrm>
            <a:prstGeom prst="star6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th-TH" sz="2400" b="1" dirty="0">
                  <a:latin typeface="TH SarabunPSK" panose="020B0500040200020003" pitchFamily="34" charset="-34"/>
                  <a:cs typeface="TH SarabunPSK" panose="020B0500040200020003" pitchFamily="34" charset="-34"/>
                </a:rPr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957983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Cloud 83">
            <a:extLst>
              <a:ext uri="{FF2B5EF4-FFF2-40B4-BE49-F238E27FC236}">
                <a16:creationId xmlns:a16="http://schemas.microsoft.com/office/drawing/2014/main" id="{4FF7E4CB-DD03-B355-B8D0-A820842E2AB2}"/>
              </a:ext>
            </a:extLst>
          </p:cNvPr>
          <p:cNvSpPr/>
          <p:nvPr/>
        </p:nvSpPr>
        <p:spPr>
          <a:xfrm rot="268971">
            <a:off x="5657531" y="1724243"/>
            <a:ext cx="2965219" cy="529079"/>
          </a:xfrm>
          <a:prstGeom prst="cloud">
            <a:avLst/>
          </a:prstGeom>
          <a:solidFill>
            <a:srgbClr val="FFFEEB">
              <a:alpha val="6000"/>
            </a:srgbClr>
          </a:solidFill>
          <a:ln>
            <a:noFill/>
          </a:ln>
          <a:effectLst>
            <a:glow rad="1181100">
              <a:schemeClr val="bg1">
                <a:alpha val="9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h-TH"/>
          </a:p>
        </p:txBody>
      </p:sp>
      <p:sp>
        <p:nvSpPr>
          <p:cNvPr id="91" name="Cloud 90">
            <a:extLst>
              <a:ext uri="{FF2B5EF4-FFF2-40B4-BE49-F238E27FC236}">
                <a16:creationId xmlns:a16="http://schemas.microsoft.com/office/drawing/2014/main" id="{0EB5806E-4B8F-C1F6-A1D9-B2067D1C7EE1}"/>
              </a:ext>
            </a:extLst>
          </p:cNvPr>
          <p:cNvSpPr/>
          <p:nvPr/>
        </p:nvSpPr>
        <p:spPr>
          <a:xfrm rot="268971" flipV="1">
            <a:off x="5657529" y="5875594"/>
            <a:ext cx="2965219" cy="68368"/>
          </a:xfrm>
          <a:prstGeom prst="cloud">
            <a:avLst/>
          </a:prstGeom>
          <a:solidFill>
            <a:srgbClr val="FFFEEB">
              <a:alpha val="6000"/>
            </a:srgbClr>
          </a:solidFill>
          <a:ln>
            <a:noFill/>
          </a:ln>
          <a:effectLst>
            <a:glow rad="1181100">
              <a:schemeClr val="bg1">
                <a:alpha val="9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h-TH"/>
          </a:p>
        </p:txBody>
      </p:sp>
      <p:sp>
        <p:nvSpPr>
          <p:cNvPr id="72" name="Arc 71">
            <a:extLst>
              <a:ext uri="{FF2B5EF4-FFF2-40B4-BE49-F238E27FC236}">
                <a16:creationId xmlns:a16="http://schemas.microsoft.com/office/drawing/2014/main" id="{C2974C5A-AF78-84F8-D8DC-B75EACD6C0A0}"/>
              </a:ext>
            </a:extLst>
          </p:cNvPr>
          <p:cNvSpPr/>
          <p:nvPr/>
        </p:nvSpPr>
        <p:spPr>
          <a:xfrm>
            <a:off x="-1540379" y="1283928"/>
            <a:ext cx="3312252" cy="4497932"/>
          </a:xfrm>
          <a:prstGeom prst="arc">
            <a:avLst>
              <a:gd name="adj1" fmla="val 16200000"/>
              <a:gd name="adj2" fmla="val 5604793"/>
            </a:avLst>
          </a:prstGeom>
          <a:ln w="76200">
            <a:solidFill>
              <a:schemeClr val="accent5">
                <a:lumMod val="50000"/>
              </a:schemeClr>
            </a:solidFill>
            <a:prstDash val="sysDash"/>
            <a:headEnd type="oval" w="med" len="med"/>
            <a:tailEnd type="triangle" w="med" len="med"/>
            <a:extLst>
              <a:ext uri="{C807C97D-BFC1-408E-A445-0C87EB9F89A2}">
                <ask:lineSketchStyleProps xmlns:ask="http://schemas.microsoft.com/office/drawing/2018/sketchyshapes" sd="1218447764">
                  <a:custGeom>
                    <a:avLst/>
                    <a:gdLst>
                      <a:gd name="connsiteX0" fmla="*/ 1656126 w 3312252"/>
                      <a:gd name="connsiteY0" fmla="*/ 0 h 4497932"/>
                      <a:gd name="connsiteX1" fmla="*/ 3312246 w 3312252"/>
                      <a:gd name="connsiteY1" fmla="*/ 2242948 h 4497932"/>
                      <a:gd name="connsiteX2" fmla="*/ 1672470 w 3312252"/>
                      <a:gd name="connsiteY2" fmla="*/ 4497822 h 4497932"/>
                      <a:gd name="connsiteX3" fmla="*/ 1668057 w 3312252"/>
                      <a:gd name="connsiteY3" fmla="*/ 3890631 h 4497932"/>
                      <a:gd name="connsiteX4" fmla="*/ 1663971 w 3312252"/>
                      <a:gd name="connsiteY4" fmla="*/ 3328417 h 4497932"/>
                      <a:gd name="connsiteX5" fmla="*/ 1660212 w 3312252"/>
                      <a:gd name="connsiteY5" fmla="*/ 2811180 h 4497932"/>
                      <a:gd name="connsiteX6" fmla="*/ 1656126 w 3312252"/>
                      <a:gd name="connsiteY6" fmla="*/ 2248966 h 4497932"/>
                      <a:gd name="connsiteX7" fmla="*/ 1656126 w 3312252"/>
                      <a:gd name="connsiteY7" fmla="*/ 1709214 h 4497932"/>
                      <a:gd name="connsiteX8" fmla="*/ 1656126 w 3312252"/>
                      <a:gd name="connsiteY8" fmla="*/ 1101993 h 4497932"/>
                      <a:gd name="connsiteX9" fmla="*/ 1656126 w 3312252"/>
                      <a:gd name="connsiteY9" fmla="*/ 494773 h 4497932"/>
                      <a:gd name="connsiteX10" fmla="*/ 1656126 w 3312252"/>
                      <a:gd name="connsiteY10" fmla="*/ 0 h 4497932"/>
                      <a:gd name="connsiteX0" fmla="*/ 1656126 w 3312252"/>
                      <a:gd name="connsiteY0" fmla="*/ 0 h 4497932"/>
                      <a:gd name="connsiteX1" fmla="*/ 3312246 w 3312252"/>
                      <a:gd name="connsiteY1" fmla="*/ 2242948 h 4497932"/>
                      <a:gd name="connsiteX2" fmla="*/ 1672470 w 3312252"/>
                      <a:gd name="connsiteY2" fmla="*/ 4497822 h 44979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3312252" h="4497932" stroke="0" extrusionOk="0">
                        <a:moveTo>
                          <a:pt x="1656126" y="0"/>
                        </a:moveTo>
                        <a:cubicBezTo>
                          <a:pt x="2752759" y="-52787"/>
                          <a:pt x="3288008" y="1034094"/>
                          <a:pt x="3312246" y="2242948"/>
                        </a:cubicBezTo>
                        <a:cubicBezTo>
                          <a:pt x="3253468" y="3339349"/>
                          <a:pt x="2726136" y="4329321"/>
                          <a:pt x="1672470" y="4497822"/>
                        </a:cubicBezTo>
                        <a:cubicBezTo>
                          <a:pt x="1655906" y="4284978"/>
                          <a:pt x="1695999" y="4017765"/>
                          <a:pt x="1668057" y="3890631"/>
                        </a:cubicBezTo>
                        <a:cubicBezTo>
                          <a:pt x="1640115" y="3763497"/>
                          <a:pt x="1697977" y="3524378"/>
                          <a:pt x="1663971" y="3328417"/>
                        </a:cubicBezTo>
                        <a:cubicBezTo>
                          <a:pt x="1629965" y="3132456"/>
                          <a:pt x="1708392" y="3069283"/>
                          <a:pt x="1660212" y="2811180"/>
                        </a:cubicBezTo>
                        <a:cubicBezTo>
                          <a:pt x="1612032" y="2553077"/>
                          <a:pt x="1709480" y="2389507"/>
                          <a:pt x="1656126" y="2248966"/>
                        </a:cubicBezTo>
                        <a:cubicBezTo>
                          <a:pt x="1636930" y="2040754"/>
                          <a:pt x="1678116" y="1975182"/>
                          <a:pt x="1656126" y="1709214"/>
                        </a:cubicBezTo>
                        <a:cubicBezTo>
                          <a:pt x="1634136" y="1443246"/>
                          <a:pt x="1672577" y="1320901"/>
                          <a:pt x="1656126" y="1101993"/>
                        </a:cubicBezTo>
                        <a:cubicBezTo>
                          <a:pt x="1639675" y="883085"/>
                          <a:pt x="1672944" y="748171"/>
                          <a:pt x="1656126" y="494773"/>
                        </a:cubicBezTo>
                        <a:cubicBezTo>
                          <a:pt x="1639308" y="241375"/>
                          <a:pt x="1707820" y="171450"/>
                          <a:pt x="1656126" y="0"/>
                        </a:cubicBezTo>
                        <a:close/>
                      </a:path>
                      <a:path w="3312252" h="4497932" fill="none" extrusionOk="0">
                        <a:moveTo>
                          <a:pt x="1656126" y="0"/>
                        </a:moveTo>
                        <a:cubicBezTo>
                          <a:pt x="2533499" y="-160934"/>
                          <a:pt x="3098230" y="757354"/>
                          <a:pt x="3312246" y="2242948"/>
                        </a:cubicBezTo>
                        <a:cubicBezTo>
                          <a:pt x="3317837" y="3589730"/>
                          <a:pt x="2587930" y="4405224"/>
                          <a:pt x="1672470" y="4497822"/>
                        </a:cubicBezTo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th-TH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C7345FC-003F-4A0B-C882-357B0286E449}"/>
              </a:ext>
            </a:extLst>
          </p:cNvPr>
          <p:cNvSpPr/>
          <p:nvPr/>
        </p:nvSpPr>
        <p:spPr>
          <a:xfrm>
            <a:off x="1747476" y="914215"/>
            <a:ext cx="3072581" cy="1508580"/>
          </a:xfrm>
          <a:prstGeom prst="roundRect">
            <a:avLst>
              <a:gd name="adj" fmla="val 12144"/>
            </a:avLst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4">
                  <a:lumMod val="20000"/>
                  <a:lumOff val="80000"/>
                </a:schemeClr>
              </a:gs>
              <a:gs pos="53000">
                <a:srgbClr val="FDCBEB"/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127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th-TH" sz="1600" b="1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ทางหลวงหมายเลข 4034 ปากน้ำกระบี่ - เขาทอง จ.กระบี่ เป็นทางหลวงที่สำคัญในการเดินทางในพื้นที่จังหวัดกระบี่ ซึ่งมีนักท่องเที่ยวและประชาชนใช้เส้นทางเป็นจำนวนมาก ทำให้การสัญจรไม่ได้รับความสะดวกปลอดภัย 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A191590-D7D4-07D4-C02D-9BD58F323EDB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th-TH" sz="3000" b="1" spc="50" dirty="0">
                <a:ln w="0"/>
                <a:solidFill>
                  <a:schemeClr val="bg2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rPr>
              <a:t>ความเป็นมาของโครงการ</a:t>
            </a:r>
          </a:p>
        </p:txBody>
      </p:sp>
      <p:sp>
        <p:nvSpPr>
          <p:cNvPr id="44" name="Rectangle: Rounded Corners 43">
            <a:extLst>
              <a:ext uri="{FF2B5EF4-FFF2-40B4-BE49-F238E27FC236}">
                <a16:creationId xmlns:a16="http://schemas.microsoft.com/office/drawing/2014/main" id="{25514B2C-47BD-DA91-C773-184CE2CECB80}"/>
              </a:ext>
            </a:extLst>
          </p:cNvPr>
          <p:cNvSpPr/>
          <p:nvPr/>
        </p:nvSpPr>
        <p:spPr>
          <a:xfrm>
            <a:off x="2129544" y="2695216"/>
            <a:ext cx="3175456" cy="1467568"/>
          </a:xfrm>
          <a:prstGeom prst="roundRect">
            <a:avLst>
              <a:gd name="adj" fmla="val 12144"/>
            </a:avLst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4">
                  <a:lumMod val="20000"/>
                  <a:lumOff val="80000"/>
                </a:schemeClr>
              </a:gs>
              <a:gs pos="53000">
                <a:srgbClr val="FDCBEB"/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127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th-TH" sz="1600" b="1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กรมทางหลวงจึงมีแผนการขยายทางหลวงหมายเลข 4034 ปากน้ำกระบี่ - เขาทอง จ.กระบี่</a:t>
            </a:r>
          </a:p>
          <a:p>
            <a:pPr algn="ctr"/>
            <a:r>
              <a:rPr lang="th-TH" sz="1600" b="1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ให้เป็น 4 ช่องจราจรตลอดแนวเส้นทาง</a:t>
            </a:r>
          </a:p>
          <a:p>
            <a:pPr algn="ctr"/>
            <a:r>
              <a:rPr lang="th-TH" sz="1600" b="1" dirty="0">
                <a:solidFill>
                  <a:srgbClr val="0000FF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ปัจจุบันได้ปรับปรุงเป็นทางขนาด 4 ช่องจราจรแล้ว ระยะทาง 18.335 กิโลเมตร </a:t>
            </a:r>
          </a:p>
        </p:txBody>
      </p:sp>
      <p:sp>
        <p:nvSpPr>
          <p:cNvPr id="45" name="Rectangle: Rounded Corners 44">
            <a:extLst>
              <a:ext uri="{FF2B5EF4-FFF2-40B4-BE49-F238E27FC236}">
                <a16:creationId xmlns:a16="http://schemas.microsoft.com/office/drawing/2014/main" id="{D40C3DDC-07D0-E575-2DB2-598895399144}"/>
              </a:ext>
            </a:extLst>
          </p:cNvPr>
          <p:cNvSpPr/>
          <p:nvPr/>
        </p:nvSpPr>
        <p:spPr>
          <a:xfrm>
            <a:off x="1695412" y="4384747"/>
            <a:ext cx="3172764" cy="1908018"/>
          </a:xfrm>
          <a:prstGeom prst="roundRect">
            <a:avLst>
              <a:gd name="adj" fmla="val 12144"/>
            </a:avLst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4">
                  <a:lumMod val="20000"/>
                  <a:lumOff val="80000"/>
                </a:schemeClr>
              </a:gs>
              <a:gs pos="53000">
                <a:srgbClr val="FDCBEB"/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127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th-TH" sz="1600" b="1" dirty="0">
                <a:solidFill>
                  <a:srgbClr val="0000FF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คงเหลือช่วงที่เป็นทางขนาด 2 ช่องจราจร </a:t>
            </a:r>
            <a:br>
              <a:rPr lang="th-TH" sz="1600" b="1" dirty="0">
                <a:solidFill>
                  <a:srgbClr val="0000FF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</a:br>
            <a:r>
              <a:rPr lang="th-TH" sz="1600" b="1" dirty="0">
                <a:solidFill>
                  <a:srgbClr val="0000FF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ระหว่าง กม.11+950 - กม.13+930 </a:t>
            </a:r>
            <a:br>
              <a:rPr lang="th-TH" sz="1600" b="1" dirty="0">
                <a:solidFill>
                  <a:srgbClr val="0000FF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</a:br>
            <a:r>
              <a:rPr lang="th-TH" sz="1600" b="1" dirty="0">
                <a:solidFill>
                  <a:srgbClr val="0000FF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และ กม.19+500 - กม.21+000 </a:t>
            </a:r>
          </a:p>
          <a:p>
            <a:pPr algn="ctr"/>
            <a:r>
              <a:rPr lang="th-TH" sz="1600" b="1" dirty="0">
                <a:solidFill>
                  <a:srgbClr val="0000FF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ระยะทางรวม 3.480 กิโลเมตร </a:t>
            </a:r>
          </a:p>
          <a:p>
            <a:pPr algn="ctr"/>
            <a:r>
              <a:rPr lang="th-TH" sz="1600" b="1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ที่มีความจำเป็นต้องปรับปรุงเป็น 4 ช่องจราจร </a:t>
            </a:r>
          </a:p>
          <a:p>
            <a:pPr algn="ctr"/>
            <a:r>
              <a:rPr lang="th-TH" sz="1600" b="1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เพื่อให้เกิดความต่อเนื่องในการเดินทาง </a:t>
            </a:r>
          </a:p>
          <a:p>
            <a:pPr algn="ctr"/>
            <a:r>
              <a:rPr lang="th-TH" sz="1600" b="1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และเกิดความสะดวกปลอดภัยแก่ผู้ใช้ทาง</a:t>
            </a:r>
          </a:p>
        </p:txBody>
      </p:sp>
      <p:sp>
        <p:nvSpPr>
          <p:cNvPr id="69" name="Star: 5 Points 68">
            <a:extLst>
              <a:ext uri="{FF2B5EF4-FFF2-40B4-BE49-F238E27FC236}">
                <a16:creationId xmlns:a16="http://schemas.microsoft.com/office/drawing/2014/main" id="{607904E0-C7C0-AC3E-4FFC-2D0461FBFE8F}"/>
              </a:ext>
            </a:extLst>
          </p:cNvPr>
          <p:cNvSpPr/>
          <p:nvPr/>
        </p:nvSpPr>
        <p:spPr>
          <a:xfrm>
            <a:off x="967048" y="1489106"/>
            <a:ext cx="638628" cy="609600"/>
          </a:xfrm>
          <a:prstGeom prst="star5">
            <a:avLst/>
          </a:prstGeom>
          <a:gradFill>
            <a:gsLst>
              <a:gs pos="0">
                <a:srgbClr val="FFFEEB"/>
              </a:gs>
              <a:gs pos="50000">
                <a:srgbClr val="FFE05B"/>
              </a:gs>
              <a:gs pos="73000">
                <a:srgbClr val="F7BB4F"/>
              </a:gs>
              <a:gs pos="88000">
                <a:srgbClr val="EB6E29">
                  <a:lumMod val="100000"/>
                </a:srgbClr>
              </a:gs>
            </a:gsLst>
            <a:lin ang="5400000" scaled="1"/>
          </a:gradFill>
          <a:ln w="9525">
            <a:solidFill>
              <a:schemeClr val="tx1"/>
            </a:solidFill>
          </a:ln>
          <a:effectLst>
            <a:glow rad="101600">
              <a:srgbClr val="FFE05B">
                <a:alpha val="6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h-TH"/>
          </a:p>
        </p:txBody>
      </p:sp>
      <p:sp>
        <p:nvSpPr>
          <p:cNvPr id="70" name="Star: 5 Points 69">
            <a:extLst>
              <a:ext uri="{FF2B5EF4-FFF2-40B4-BE49-F238E27FC236}">
                <a16:creationId xmlns:a16="http://schemas.microsoft.com/office/drawing/2014/main" id="{F99A3977-E4EF-F080-9888-6673AF5922A3}"/>
              </a:ext>
            </a:extLst>
          </p:cNvPr>
          <p:cNvSpPr/>
          <p:nvPr/>
        </p:nvSpPr>
        <p:spPr>
          <a:xfrm>
            <a:off x="1439479" y="3124200"/>
            <a:ext cx="638628" cy="609600"/>
          </a:xfrm>
          <a:prstGeom prst="star5">
            <a:avLst/>
          </a:prstGeom>
          <a:gradFill>
            <a:gsLst>
              <a:gs pos="0">
                <a:srgbClr val="FFFEEB"/>
              </a:gs>
              <a:gs pos="50000">
                <a:srgbClr val="FFE05B"/>
              </a:gs>
              <a:gs pos="73000">
                <a:srgbClr val="F7BB4F"/>
              </a:gs>
              <a:gs pos="88000">
                <a:srgbClr val="EB6E29">
                  <a:lumMod val="100000"/>
                </a:srgbClr>
              </a:gs>
            </a:gsLst>
            <a:lin ang="5400000" scaled="1"/>
          </a:gradFill>
          <a:ln w="9525">
            <a:solidFill>
              <a:schemeClr val="tx1"/>
            </a:solidFill>
          </a:ln>
          <a:effectLst>
            <a:glow rad="101600">
              <a:srgbClr val="FFE05B">
                <a:alpha val="6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h-TH"/>
          </a:p>
        </p:txBody>
      </p:sp>
      <p:sp>
        <p:nvSpPr>
          <p:cNvPr id="71" name="Star: 5 Points 70">
            <a:extLst>
              <a:ext uri="{FF2B5EF4-FFF2-40B4-BE49-F238E27FC236}">
                <a16:creationId xmlns:a16="http://schemas.microsoft.com/office/drawing/2014/main" id="{6FDA8A60-901A-573F-DC21-C5C928221F84}"/>
              </a:ext>
            </a:extLst>
          </p:cNvPr>
          <p:cNvSpPr/>
          <p:nvPr/>
        </p:nvSpPr>
        <p:spPr>
          <a:xfrm>
            <a:off x="948687" y="4683229"/>
            <a:ext cx="638628" cy="609600"/>
          </a:xfrm>
          <a:prstGeom prst="star5">
            <a:avLst/>
          </a:prstGeom>
          <a:gradFill>
            <a:gsLst>
              <a:gs pos="0">
                <a:srgbClr val="FFFEEB"/>
              </a:gs>
              <a:gs pos="50000">
                <a:srgbClr val="FFE05B"/>
              </a:gs>
              <a:gs pos="73000">
                <a:srgbClr val="F7BB4F"/>
              </a:gs>
              <a:gs pos="88000">
                <a:srgbClr val="EB6E29">
                  <a:lumMod val="100000"/>
                </a:srgbClr>
              </a:gs>
            </a:gsLst>
            <a:lin ang="5400000" scaled="1"/>
          </a:gradFill>
          <a:ln w="9525">
            <a:solidFill>
              <a:schemeClr val="tx1"/>
            </a:solidFill>
          </a:ln>
          <a:effectLst>
            <a:glow rad="101600">
              <a:srgbClr val="FFE05B">
                <a:alpha val="6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h-TH"/>
          </a:p>
        </p:txBody>
      </p:sp>
      <p:sp>
        <p:nvSpPr>
          <p:cNvPr id="4" name="Slide Number Placeholder 27">
            <a:extLst>
              <a:ext uri="{FF2B5EF4-FFF2-40B4-BE49-F238E27FC236}">
                <a16:creationId xmlns:a16="http://schemas.microsoft.com/office/drawing/2014/main" id="{03AD73C4-C154-26B9-9584-F372837FADFD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5B7142-C54A-6C62-9B5B-B5FC8B981E2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4" t="2686" r="3958" b="4125"/>
          <a:stretch/>
        </p:blipFill>
        <p:spPr bwMode="auto">
          <a:xfrm>
            <a:off x="5356437" y="906255"/>
            <a:ext cx="3752710" cy="537386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8391517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AC5B0A-461C-271B-A992-BECEC56DF9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2F57D0A-7044-8D77-85AF-CA438E30D24A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th-TH" sz="3000" b="1" spc="50" dirty="0">
                <a:ln w="0"/>
                <a:solidFill>
                  <a:schemeClr val="bg2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rPr>
              <a:t>เหตุผลและความจำเป็นที่ต้องจัดทำรายงาน </a:t>
            </a:r>
            <a:r>
              <a:rPr lang="en-US" sz="3000" b="1" spc="50" dirty="0">
                <a:ln w="0"/>
                <a:solidFill>
                  <a:schemeClr val="bg2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rPr>
              <a:t>EIA</a:t>
            </a:r>
            <a:endParaRPr lang="th-TH" sz="3000" b="1" spc="50" dirty="0">
              <a:ln w="0"/>
              <a:solidFill>
                <a:schemeClr val="bg2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  <a:latin typeface="TH SarabunPSK" panose="020B0500040200020003" pitchFamily="34" charset="-34"/>
              <a:cs typeface="TH SarabunPSK" panose="020B0500040200020003" pitchFamily="34" charset="-34"/>
            </a:endParaRPr>
          </a:p>
        </p:txBody>
      </p:sp>
      <p:sp>
        <p:nvSpPr>
          <p:cNvPr id="3" name="สี่เหลี่ยมผืนผ้า 3">
            <a:extLst>
              <a:ext uri="{FF2B5EF4-FFF2-40B4-BE49-F238E27FC236}">
                <a16:creationId xmlns:a16="http://schemas.microsoft.com/office/drawing/2014/main" id="{087BC2EF-43A3-B2B0-FCDE-4D356F577F1E}"/>
              </a:ext>
            </a:extLst>
          </p:cNvPr>
          <p:cNvSpPr/>
          <p:nvPr/>
        </p:nvSpPr>
        <p:spPr>
          <a:xfrm>
            <a:off x="4778337" y="1054356"/>
            <a:ext cx="4168641" cy="12428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th-TH" sz="1600" b="1" dirty="0">
                <a:solidFill>
                  <a:schemeClr val="tx1"/>
                </a:solidFill>
                <a:latin typeface="TH SarabunPSK" pitchFamily="34" charset="-34"/>
                <a:cs typeface="TH SarabunPSK" pitchFamily="34" charset="-34"/>
              </a:rPr>
              <a:t>ประกาศกระทรวงทรัพยากรธรรมชาติและสิ่งแวดล้อม </a:t>
            </a:r>
            <a:br>
              <a:rPr lang="en-US" sz="1600" b="1" dirty="0">
                <a:solidFill>
                  <a:schemeClr val="tx1"/>
                </a:solidFill>
                <a:latin typeface="TH SarabunPSK" pitchFamily="34" charset="-34"/>
                <a:cs typeface="TH SarabunPSK" pitchFamily="34" charset="-34"/>
              </a:rPr>
            </a:br>
            <a:r>
              <a:rPr lang="th-TH" sz="1600" b="1" dirty="0">
                <a:solidFill>
                  <a:schemeClr val="tx1"/>
                </a:solidFill>
                <a:latin typeface="TH SarabunPSK" pitchFamily="34" charset="-34"/>
                <a:cs typeface="TH SarabunPSK" pitchFamily="34" charset="-34"/>
              </a:rPr>
              <a:t>เรื่อง กำหนดโครงการ กิจการ หรือการดำเนินการ ซึ่งต้องจัดทำรายงานการประเมินผลกระทบสิ่งแวดล้อม</a:t>
            </a:r>
            <a:r>
              <a:rPr lang="en-US" sz="1600" b="1" dirty="0">
                <a:solidFill>
                  <a:schemeClr val="tx1"/>
                </a:solidFill>
                <a:latin typeface="TH SarabunPSK" pitchFamily="34" charset="-34"/>
                <a:cs typeface="TH SarabunPSK" pitchFamily="34" charset="-34"/>
              </a:rPr>
              <a:t> </a:t>
            </a:r>
            <a:r>
              <a:rPr lang="th-TH" sz="1600" b="1" dirty="0">
                <a:solidFill>
                  <a:schemeClr val="tx1"/>
                </a:solidFill>
                <a:latin typeface="TH SarabunPSK" pitchFamily="34" charset="-34"/>
                <a:cs typeface="TH SarabunPSK" pitchFamily="34" charset="-34"/>
              </a:rPr>
              <a:t>และหลักเกณฑ์ วิธีการ และเงื่อนไข</a:t>
            </a:r>
            <a:br>
              <a:rPr lang="th-TH" sz="1600" b="1" dirty="0">
                <a:solidFill>
                  <a:schemeClr val="tx1"/>
                </a:solidFill>
                <a:latin typeface="TH SarabunPSK" pitchFamily="34" charset="-34"/>
                <a:cs typeface="TH SarabunPSK" pitchFamily="34" charset="-34"/>
              </a:rPr>
            </a:br>
            <a:r>
              <a:rPr lang="th-TH" sz="1600" b="1" dirty="0">
                <a:solidFill>
                  <a:schemeClr val="tx1"/>
                </a:solidFill>
                <a:latin typeface="TH SarabunPSK" pitchFamily="34" charset="-34"/>
                <a:cs typeface="TH SarabunPSK" pitchFamily="34" charset="-34"/>
              </a:rPr>
              <a:t>ในการจัดทำรายงานการประเมินผลกระทบสิ่งแวดล้อม</a:t>
            </a:r>
          </a:p>
          <a:p>
            <a:pPr algn="ctr"/>
            <a:r>
              <a:rPr lang="th-TH" sz="1600" b="1" dirty="0">
                <a:solidFill>
                  <a:schemeClr val="tx1"/>
                </a:solidFill>
                <a:latin typeface="TH SarabunPSK" pitchFamily="34" charset="-34"/>
                <a:cs typeface="TH SarabunPSK" pitchFamily="34" charset="-34"/>
              </a:rPr>
              <a:t>พ.ศ. </a:t>
            </a:r>
            <a:r>
              <a:rPr lang="en-US" sz="1600" b="1" dirty="0">
                <a:solidFill>
                  <a:schemeClr val="tx1"/>
                </a:solidFill>
                <a:latin typeface="TH SarabunPSK" pitchFamily="34" charset="-34"/>
                <a:cs typeface="TH SarabunPSK" pitchFamily="34" charset="-34"/>
              </a:rPr>
              <a:t>2566 </a:t>
            </a:r>
            <a:r>
              <a:rPr lang="th-TH" sz="1600" b="1" dirty="0">
                <a:solidFill>
                  <a:schemeClr val="tx1"/>
                </a:solidFill>
                <a:latin typeface="TH SarabunPSK" pitchFamily="34" charset="-34"/>
                <a:cs typeface="TH SarabunPSK" pitchFamily="34" charset="-34"/>
              </a:rPr>
              <a:t>และ (ฉบับที่ </a:t>
            </a:r>
            <a:r>
              <a:rPr lang="en-US" sz="1600" b="1" dirty="0">
                <a:solidFill>
                  <a:schemeClr val="tx1"/>
                </a:solidFill>
                <a:latin typeface="TH SarabunPSK" pitchFamily="34" charset="-34"/>
                <a:cs typeface="TH SarabunPSK" pitchFamily="34" charset="-34"/>
              </a:rPr>
              <a:t>2</a:t>
            </a:r>
            <a:r>
              <a:rPr lang="th-TH" sz="1600" b="1" dirty="0">
                <a:solidFill>
                  <a:schemeClr val="tx1"/>
                </a:solidFill>
                <a:latin typeface="TH SarabunPSK" pitchFamily="34" charset="-34"/>
                <a:cs typeface="TH SarabunPSK" pitchFamily="34" charset="-34"/>
              </a:rPr>
              <a:t>)</a:t>
            </a:r>
            <a:r>
              <a:rPr lang="en-US" sz="1600" b="1" dirty="0">
                <a:solidFill>
                  <a:schemeClr val="tx1"/>
                </a:solidFill>
                <a:latin typeface="TH SarabunPSK" pitchFamily="34" charset="-34"/>
                <a:cs typeface="TH SarabunPSK" pitchFamily="34" charset="-34"/>
              </a:rPr>
              <a:t> </a:t>
            </a:r>
            <a:r>
              <a:rPr lang="th-TH" sz="1600" b="1" dirty="0">
                <a:solidFill>
                  <a:schemeClr val="tx1"/>
                </a:solidFill>
                <a:latin typeface="TH SarabunPSK" pitchFamily="34" charset="-34"/>
                <a:cs typeface="TH SarabunPSK" pitchFamily="34" charset="-34"/>
              </a:rPr>
              <a:t>พ</a:t>
            </a:r>
            <a:r>
              <a:rPr lang="en-US" sz="1600" b="1" dirty="0">
                <a:solidFill>
                  <a:schemeClr val="tx1"/>
                </a:solidFill>
                <a:latin typeface="TH SarabunPSK" pitchFamily="34" charset="-34"/>
                <a:cs typeface="TH SarabunPSK" pitchFamily="34" charset="-34"/>
              </a:rPr>
              <a:t>.</a:t>
            </a:r>
            <a:r>
              <a:rPr lang="th-TH" sz="1600" b="1" dirty="0">
                <a:solidFill>
                  <a:schemeClr val="tx1"/>
                </a:solidFill>
                <a:latin typeface="TH SarabunPSK" pitchFamily="34" charset="-34"/>
                <a:cs typeface="TH SarabunPSK" pitchFamily="34" charset="-34"/>
              </a:rPr>
              <a:t>ศ</a:t>
            </a:r>
            <a:r>
              <a:rPr lang="en-US" sz="1600" b="1" dirty="0">
                <a:solidFill>
                  <a:schemeClr val="tx1"/>
                </a:solidFill>
                <a:latin typeface="TH SarabunPSK" pitchFamily="34" charset="-34"/>
                <a:cs typeface="TH SarabunPSK" pitchFamily="34" charset="-34"/>
              </a:rPr>
              <a:t>. 2568</a:t>
            </a:r>
            <a:endParaRPr lang="th-TH" sz="1600" b="1" dirty="0">
              <a:solidFill>
                <a:schemeClr val="tx1"/>
              </a:solidFill>
              <a:latin typeface="TH SarabunPSK" pitchFamily="34" charset="-34"/>
              <a:cs typeface="TH SarabunPSK" pitchFamily="34" charset="-34"/>
            </a:endParaRPr>
          </a:p>
        </p:txBody>
      </p:sp>
      <p:sp>
        <p:nvSpPr>
          <p:cNvPr id="5" name="Google Shape;109;p23">
            <a:extLst>
              <a:ext uri="{FF2B5EF4-FFF2-40B4-BE49-F238E27FC236}">
                <a16:creationId xmlns:a16="http://schemas.microsoft.com/office/drawing/2014/main" id="{FDC6AE20-7009-90E7-62C5-2F3D4F590828}"/>
              </a:ext>
            </a:extLst>
          </p:cNvPr>
          <p:cNvSpPr/>
          <p:nvPr/>
        </p:nvSpPr>
        <p:spPr>
          <a:xfrm>
            <a:off x="4863303" y="2613424"/>
            <a:ext cx="4052742" cy="1298521"/>
          </a:xfrm>
          <a:prstGeom prst="roundRect">
            <a:avLst>
              <a:gd name="adj" fmla="val 5735"/>
            </a:avLst>
          </a:prstGeom>
          <a:solidFill>
            <a:srgbClr val="FFFFCC"/>
          </a:solidFill>
          <a:ln>
            <a:solidFill>
              <a:schemeClr val="tx1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R="0" lvl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th-TH" sz="1600" b="1" i="0" u="none" strike="noStrike" kern="1200" cap="none" spc="-40" normalizeH="0" baseline="0" noProof="0" dirty="0">
                <a:ln>
                  <a:noFill/>
                </a:ln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rPr>
              <a:t>ข้อ 20 </a:t>
            </a:r>
            <a:r>
              <a:rPr lang="th-TH" sz="1600" spc="-40" dirty="0">
                <a:effectLst/>
                <a:ea typeface="Cordia New" panose="020B0304020202020204" pitchFamily="34" charset="-34"/>
                <a:cs typeface="TH SarabunPSK" panose="020B0500040200020003" pitchFamily="34" charset="-34"/>
              </a:rPr>
              <a:t>พื้นที่ที่อยู่ในหรือใกล้</a:t>
            </a:r>
            <a:r>
              <a:rPr lang="th-TH" sz="1600" b="1" spc="-40" dirty="0">
                <a:solidFill>
                  <a:srgbClr val="0000FF"/>
                </a:solidFill>
                <a:effectLst/>
                <a:ea typeface="Cordia New" panose="020B0304020202020204" pitchFamily="34" charset="-34"/>
                <a:cs typeface="TH SarabunPSK" panose="020B0500040200020003" pitchFamily="34" charset="-34"/>
              </a:rPr>
              <a:t>พื้นที่ชุ่มน้ำที่มีความสำคัญระหว่างประเทศ</a:t>
            </a:r>
            <a:r>
              <a:rPr lang="th-TH" sz="1600" spc="-40" dirty="0">
                <a:effectLst/>
                <a:ea typeface="Cordia New" panose="020B0304020202020204" pitchFamily="34" charset="-34"/>
                <a:cs typeface="TH SarabunPSK" panose="020B0500040200020003" pitchFamily="34" charset="-34"/>
              </a:rPr>
              <a:t>หรือแหล่งมรดกโลกที่ขึ้นบัญชีแหล่งมรดกโลกตามอนุสัญญาระหว่างประเทศในระยะ 2 กิโลเมตร</a:t>
            </a:r>
            <a:endParaRPr kumimoji="0" lang="th-TH" sz="1600" b="1" i="0" u="none" strike="noStrike" kern="1200" cap="none" spc="-40" normalizeH="0" baseline="0" noProof="0" dirty="0">
              <a:ln>
                <a:noFill/>
              </a:ln>
              <a:effectLst/>
              <a:uLnTx/>
              <a:uFillTx/>
              <a:latin typeface="TH SarabunPSK" panose="020B0500040200020003" pitchFamily="34" charset="-34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lang="th-TH" sz="1000" spc="-40" dirty="0">
              <a:effectLst/>
              <a:ea typeface="Cordia New" panose="020B0304020202020204" pitchFamily="34" charset="-34"/>
              <a:cs typeface="TH SarabunPSK" panose="020B0500040200020003" pitchFamily="34" charset="-34"/>
            </a:endParaRPr>
          </a:p>
          <a:p>
            <a:pPr marL="285750" indent="-285750" algn="thaiDist">
              <a:buFont typeface="Wingdings" panose="05000000000000000000" pitchFamily="2" charset="2"/>
              <a:buChar char="v"/>
              <a:defRPr/>
            </a:pPr>
            <a:r>
              <a:rPr lang="th-TH" sz="1600" spc="-20" dirty="0">
                <a:solidFill>
                  <a:srgbClr val="0000FF"/>
                </a:solidFill>
                <a:effectLst/>
                <a:ea typeface="Cordia New" panose="020B0304020202020204" pitchFamily="34" charset="-34"/>
                <a:cs typeface="TH SarabunPSK" panose="020B0500040200020003" pitchFamily="34" charset="-34"/>
              </a:rPr>
              <a:t>พื้นที่ชุ่มน้ำปากแม่น้ำกระบี่</a:t>
            </a:r>
            <a:r>
              <a:rPr lang="th-TH" sz="1600" spc="-20" dirty="0">
                <a:effectLst/>
                <a:ea typeface="Cordia New" panose="020B0304020202020204" pitchFamily="34" charset="-34"/>
                <a:cs typeface="TH SarabunPSK" panose="020B0500040200020003" pitchFamily="34" charset="-34"/>
              </a:rPr>
              <a:t> (ระยะทางที่ตัดผ่าน 1.980 กิโลเมตร)</a:t>
            </a:r>
            <a:endParaRPr lang="th-TH" sz="1600" spc="-40" dirty="0">
              <a:effectLst/>
              <a:ea typeface="Cordia New" panose="020B0304020202020204" pitchFamily="34" charset="-34"/>
              <a:cs typeface="TH SarabunPSK" panose="020B0500040200020003" pitchFamily="34" charset="-34"/>
            </a:endParaRPr>
          </a:p>
          <a:p>
            <a:pPr marR="0" lvl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th-TH" sz="1400" spc="-40" dirty="0">
              <a:effectLst/>
              <a:ea typeface="Cordia New" panose="020B0304020202020204" pitchFamily="34" charset="-34"/>
              <a:cs typeface="TH SarabunPSK" panose="020B0500040200020003" pitchFamily="34" charset="-34"/>
            </a:endParaRPr>
          </a:p>
        </p:txBody>
      </p:sp>
      <p:sp>
        <p:nvSpPr>
          <p:cNvPr id="17" name="Google Shape;109;p23">
            <a:extLst>
              <a:ext uri="{FF2B5EF4-FFF2-40B4-BE49-F238E27FC236}">
                <a16:creationId xmlns:a16="http://schemas.microsoft.com/office/drawing/2014/main" id="{45E94B90-51BB-50BD-34AF-16A64B21F9D0}"/>
              </a:ext>
            </a:extLst>
          </p:cNvPr>
          <p:cNvSpPr/>
          <p:nvPr/>
        </p:nvSpPr>
        <p:spPr>
          <a:xfrm>
            <a:off x="4863303" y="4285694"/>
            <a:ext cx="4052742" cy="1298521"/>
          </a:xfrm>
          <a:prstGeom prst="roundRect">
            <a:avLst>
              <a:gd name="adj" fmla="val 5735"/>
            </a:avLst>
          </a:prstGeom>
          <a:solidFill>
            <a:srgbClr val="FFFFCC"/>
          </a:solidFill>
          <a:ln>
            <a:solidFill>
              <a:schemeClr val="tx1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R="0" lvl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th-TH" sz="1600" b="1" i="0" u="none" strike="noStrike" kern="1200" cap="none" spc="-40" normalizeH="0" baseline="0" noProof="0" dirty="0">
                <a:ln>
                  <a:noFill/>
                </a:ln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rPr>
              <a:t>ข้อ </a:t>
            </a:r>
            <a:r>
              <a:rPr lang="th-TH" sz="1600" b="1" spc="-40" dirty="0">
                <a:latin typeface="TH SarabunPSK" panose="020B0500040200020003" pitchFamily="34" charset="-34"/>
                <a:cs typeface="TH SarabunPSK" panose="020B0500040200020003" pitchFamily="34" charset="-34"/>
              </a:rPr>
              <a:t>33 </a:t>
            </a:r>
            <a:r>
              <a:rPr lang="th-TH" sz="1600" spc="-40" dirty="0">
                <a:latin typeface="TH SarabunPSK" panose="020B0500040200020003" pitchFamily="34" charset="-34"/>
                <a:cs typeface="TH SarabunPSK" panose="020B0500040200020003" pitchFamily="34" charset="-34"/>
              </a:rPr>
              <a:t>โครงการทุกประเภทที่อยู่ในพื้นที่ที่คณะรัฐมนตรีได้มีมติเห็นชอบกำหนดให้เป็น</a:t>
            </a:r>
            <a:r>
              <a:rPr lang="th-TH" sz="1600" b="1" spc="-40" dirty="0">
                <a:solidFill>
                  <a:srgbClr val="0000FF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พื้นที่ชั้นคุณภาพลุ่มน้ำชั้น 1</a:t>
            </a:r>
            <a:endParaRPr kumimoji="0" lang="th-TH" sz="1600" b="1" i="0" u="none" strike="noStrike" kern="1200" cap="none" spc="-4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H SarabunPSK" panose="020B0500040200020003" pitchFamily="34" charset="-34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lang="th-TH" sz="1000" spc="-40" dirty="0">
              <a:effectLst/>
              <a:ea typeface="Cordia New" panose="020B0304020202020204" pitchFamily="34" charset="-34"/>
              <a:cs typeface="TH SarabunPSK" panose="020B0500040200020003" pitchFamily="34" charset="-34"/>
            </a:endParaRPr>
          </a:p>
          <a:p>
            <a:pPr marL="285750" indent="-285750" algn="thaiDist">
              <a:buFont typeface="Wingdings" panose="05000000000000000000" pitchFamily="2" charset="2"/>
              <a:buChar char="v"/>
              <a:defRPr/>
            </a:pPr>
            <a:r>
              <a:rPr lang="th-TH" sz="1600" spc="-40" dirty="0">
                <a:solidFill>
                  <a:srgbClr val="0000FF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ชั้นคุณภาพลุ่มน้ำชั้นที่ 1บี </a:t>
            </a:r>
            <a:r>
              <a:rPr lang="th-TH" sz="1600" spc="-40" dirty="0">
                <a:solidFill>
                  <a:schemeClr val="tx2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ของลุ่มน้ำภาคใต้ฝั่งตะวันตก </a:t>
            </a:r>
            <a:r>
              <a:rPr lang="th-TH" sz="1600" spc="-20" dirty="0">
                <a:effectLst/>
                <a:ea typeface="Cordia New" panose="020B0304020202020204" pitchFamily="34" charset="-34"/>
                <a:cs typeface="TH SarabunPSK" panose="020B0500040200020003" pitchFamily="34" charset="-34"/>
              </a:rPr>
              <a:t>(ระยะทางที่ตัดผ่าน 457 เมตร)</a:t>
            </a:r>
            <a:endParaRPr lang="th-TH" sz="1600" spc="-40" dirty="0">
              <a:effectLst/>
              <a:ea typeface="Cordia New" panose="020B0304020202020204" pitchFamily="34" charset="-34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lang="th-TH" sz="1600" spc="-40" dirty="0">
              <a:solidFill>
                <a:schemeClr val="tx2"/>
              </a:solidFill>
              <a:effectLst/>
              <a:ea typeface="Cordia New" panose="020B0304020202020204" pitchFamily="34" charset="-34"/>
              <a:cs typeface="TH SarabunPSK" panose="020B0500040200020003" pitchFamily="34" charset="-34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FBCC3CC-8B8A-2FB1-0406-86E6F149D91B}"/>
              </a:ext>
            </a:extLst>
          </p:cNvPr>
          <p:cNvSpPr txBox="1"/>
          <p:nvPr/>
        </p:nvSpPr>
        <p:spPr>
          <a:xfrm>
            <a:off x="4778337" y="2294271"/>
            <a:ext cx="212907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1800" b="1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H SarabunPSK" pitchFamily="34" charset="-34"/>
                <a:cs typeface="TH SarabunPSK" pitchFamily="34" charset="-34"/>
              </a:rPr>
              <a:t>แนวเส้นทางโครงการช่วงที่ 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08CBBED-2685-77F8-A65B-7F8451A644EF}"/>
              </a:ext>
            </a:extLst>
          </p:cNvPr>
          <p:cNvSpPr txBox="1"/>
          <p:nvPr/>
        </p:nvSpPr>
        <p:spPr>
          <a:xfrm>
            <a:off x="4786578" y="3973054"/>
            <a:ext cx="212907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sz="1800" b="1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H SarabunPSK" pitchFamily="34" charset="-34"/>
                <a:cs typeface="TH SarabunPSK" pitchFamily="34" charset="-34"/>
              </a:rPr>
              <a:t>แนวเส้นทางโครงการช่วงที่ </a:t>
            </a:r>
            <a:r>
              <a:rPr lang="th-TH" b="1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H SarabunPSK" pitchFamily="34" charset="-34"/>
                <a:cs typeface="TH SarabunPSK" pitchFamily="34" charset="-34"/>
              </a:rPr>
              <a:t>2</a:t>
            </a:r>
            <a:endParaRPr lang="th-TH" sz="1800" b="1" u="sng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H SarabunPSK" pitchFamily="34" charset="-34"/>
              <a:cs typeface="TH SarabunPSK" pitchFamily="34" charset="-34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2B5E50D-3551-8251-40C2-14CB648550A9}"/>
              </a:ext>
            </a:extLst>
          </p:cNvPr>
          <p:cNvSpPr/>
          <p:nvPr/>
        </p:nvSpPr>
        <p:spPr>
          <a:xfrm>
            <a:off x="379706" y="5407213"/>
            <a:ext cx="4235259" cy="92691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h-TH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AA437AD-6A57-4AFD-A225-CCED611AF28C}"/>
              </a:ext>
            </a:extLst>
          </p:cNvPr>
          <p:cNvSpPr txBox="1"/>
          <p:nvPr/>
        </p:nvSpPr>
        <p:spPr>
          <a:xfrm>
            <a:off x="379707" y="5406072"/>
            <a:ext cx="7569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h-TH" sz="1600" b="1" dirty="0">
                <a:latin typeface="TH SarabunPSK" panose="020B0500040200020003" pitchFamily="34" charset="-34"/>
                <a:cs typeface="TH SarabunPSK" panose="020B0500040200020003" pitchFamily="34" charset="-34"/>
              </a:rPr>
              <a:t>สัญลักษณ์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B076DF6F-7473-5E31-284A-CF8474E5C3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7" t="94379" r="91132" b="4076"/>
          <a:stretch/>
        </p:blipFill>
        <p:spPr>
          <a:xfrm>
            <a:off x="905347" y="5678023"/>
            <a:ext cx="756938" cy="293507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0AE65D29-F433-EE55-29C0-14CB6C96AB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8" t="97703" r="91124" b="633"/>
          <a:stretch/>
        </p:blipFill>
        <p:spPr>
          <a:xfrm>
            <a:off x="872477" y="5985741"/>
            <a:ext cx="780284" cy="310221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D6A78E2A-5C60-A26D-0CB4-A9661C640B94}"/>
              </a:ext>
            </a:extLst>
          </p:cNvPr>
          <p:cNvSpPr txBox="1"/>
          <p:nvPr/>
        </p:nvSpPr>
        <p:spPr>
          <a:xfrm>
            <a:off x="1685631" y="5666984"/>
            <a:ext cx="9509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h-TH" sz="1400" b="1" dirty="0">
                <a:latin typeface="TH SarabunPSK" panose="020B0500040200020003" pitchFamily="34" charset="-34"/>
                <a:cs typeface="TH SarabunPSK" panose="020B0500040200020003" pitchFamily="34" charset="-34"/>
              </a:rPr>
              <a:t>ปากแม่น้ำกระบี่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FA04722-D641-2CCB-0476-E7B0C783EF83}"/>
              </a:ext>
            </a:extLst>
          </p:cNvPr>
          <p:cNvSpPr txBox="1"/>
          <p:nvPr/>
        </p:nvSpPr>
        <p:spPr>
          <a:xfrm>
            <a:off x="1685631" y="5952109"/>
            <a:ext cx="14782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h-TH" sz="1400" b="1" dirty="0">
                <a:latin typeface="TH SarabunPSK" panose="020B0500040200020003" pitchFamily="34" charset="-34"/>
                <a:cs typeface="TH SarabunPSK" panose="020B0500040200020003" pitchFamily="34" charset="-34"/>
              </a:rPr>
              <a:t>ชั้นคุณภาพลุ่มน้ำชั้นที่ 1บี </a:t>
            </a:r>
          </a:p>
        </p:txBody>
      </p:sp>
      <p:sp>
        <p:nvSpPr>
          <p:cNvPr id="33" name="Slide Number Placeholder 27">
            <a:extLst>
              <a:ext uri="{FF2B5EF4-FFF2-40B4-BE49-F238E27FC236}">
                <a16:creationId xmlns:a16="http://schemas.microsoft.com/office/drawing/2014/main" id="{AD1D6E2F-C8D7-1617-39E9-9365633D3670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5" name="สี่เหลี่ยมผืนผ้า: มุมมน 11">
            <a:extLst>
              <a:ext uri="{FF2B5EF4-FFF2-40B4-BE49-F238E27FC236}">
                <a16:creationId xmlns:a16="http://schemas.microsoft.com/office/drawing/2014/main" id="{956F57BB-F82F-4AD8-8392-8C1CD7417F4F}"/>
              </a:ext>
            </a:extLst>
          </p:cNvPr>
          <p:cNvSpPr/>
          <p:nvPr/>
        </p:nvSpPr>
        <p:spPr>
          <a:xfrm>
            <a:off x="5959626" y="5718580"/>
            <a:ext cx="2495416" cy="48621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th-TH" sz="2000" b="1" dirty="0">
                <a:solidFill>
                  <a:schemeClr val="bg2">
                    <a:lumMod val="10000"/>
                  </a:schemeClr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เข้าข่ายต้องจัดทำรายงาน </a:t>
            </a:r>
            <a:r>
              <a:rPr lang="en-US" sz="2000" b="1" dirty="0">
                <a:solidFill>
                  <a:schemeClr val="bg2">
                    <a:lumMod val="10000"/>
                  </a:schemeClr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EIA</a:t>
            </a:r>
            <a:endParaRPr lang="th-TH" sz="2000" b="1" dirty="0">
              <a:solidFill>
                <a:schemeClr val="bg2">
                  <a:lumMod val="10000"/>
                </a:schemeClr>
              </a:solidFill>
              <a:latin typeface="TH SarabunPSK" panose="020B0500040200020003" pitchFamily="34" charset="-34"/>
              <a:cs typeface="TH SarabunPSK" panose="020B0500040200020003" pitchFamily="34" charset="-34"/>
            </a:endParaRPr>
          </a:p>
        </p:txBody>
      </p:sp>
      <p:pic>
        <p:nvPicPr>
          <p:cNvPr id="26" name="Picture 13">
            <a:extLst>
              <a:ext uri="{FF2B5EF4-FFF2-40B4-BE49-F238E27FC236}">
                <a16:creationId xmlns:a16="http://schemas.microsoft.com/office/drawing/2014/main" id="{97DAA7B0-A737-45BA-8B8A-ABB3197ECA6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0697" y="5718580"/>
            <a:ext cx="486216" cy="48621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02BD799-DE36-20A0-7F9C-8A32247CF56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937"/>
          <a:stretch>
            <a:fillRect/>
          </a:stretch>
        </p:blipFill>
        <p:spPr>
          <a:xfrm>
            <a:off x="369873" y="926175"/>
            <a:ext cx="4261913" cy="4524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4254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396DD0-6CF3-7E5D-2BD6-409D097F35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D38683F-E590-D6DD-2036-3616A0AFEC38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กลุ่มบริษัทที่ปรึกษา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F5A7276B-0AAE-D0FC-9772-B17DB2C33E1C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graphicFrame>
        <p:nvGraphicFramePr>
          <p:cNvPr id="27" name="Diagram 26">
            <a:extLst>
              <a:ext uri="{FF2B5EF4-FFF2-40B4-BE49-F238E27FC236}">
                <a16:creationId xmlns:a16="http://schemas.microsoft.com/office/drawing/2014/main" id="{E2675A69-120B-897E-4DC1-FF730F1F4B51}"/>
              </a:ext>
            </a:extLst>
          </p:cNvPr>
          <p:cNvGraphicFramePr/>
          <p:nvPr/>
        </p:nvGraphicFramePr>
        <p:xfrm>
          <a:off x="508758" y="2153124"/>
          <a:ext cx="8079475" cy="36117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8" name="Oval 5">
            <a:extLst>
              <a:ext uri="{FF2B5EF4-FFF2-40B4-BE49-F238E27FC236}">
                <a16:creationId xmlns:a16="http://schemas.microsoft.com/office/drawing/2014/main" id="{64984BE3-C918-472D-E76E-2FD3432CD333}"/>
              </a:ext>
            </a:extLst>
          </p:cNvPr>
          <p:cNvSpPr/>
          <p:nvPr/>
        </p:nvSpPr>
        <p:spPr>
          <a:xfrm>
            <a:off x="4934419" y="1912755"/>
            <a:ext cx="1856096" cy="184244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05311A64-AB71-5D5A-9063-44922AE597AD}"/>
              </a:ext>
            </a:extLst>
          </p:cNvPr>
          <p:cNvSpPr/>
          <p:nvPr/>
        </p:nvSpPr>
        <p:spPr>
          <a:xfrm>
            <a:off x="2402193" y="1502865"/>
            <a:ext cx="1856096" cy="184244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30" name="Picture 29" descr="Logo บริษัท ธรรมชาติฯ 2020">
            <a:extLst>
              <a:ext uri="{FF2B5EF4-FFF2-40B4-BE49-F238E27FC236}">
                <a16:creationId xmlns:a16="http://schemas.microsoft.com/office/drawing/2014/main" id="{3B66AD60-113B-8713-0453-7B0F3A2EEEF0}"/>
              </a:ext>
            </a:extLst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2926" y="1741138"/>
            <a:ext cx="1174629" cy="1204714"/>
          </a:xfrm>
          <a:prstGeom prst="rect">
            <a:avLst/>
          </a:prstGeom>
          <a:noFill/>
          <a:ln>
            <a:noFill/>
          </a:ln>
        </p:spPr>
      </p:pic>
      <p:pic>
        <p:nvPicPr>
          <p:cNvPr id="31" name="Picture 1" descr="Logo, company name&#10;&#10;Description automatically generated">
            <a:extLst>
              <a:ext uri="{FF2B5EF4-FFF2-40B4-BE49-F238E27FC236}">
                <a16:creationId xmlns:a16="http://schemas.microsoft.com/office/drawing/2014/main" id="{CF956715-1CDB-DA0B-1FD3-E89C4E33F946}"/>
              </a:ext>
            </a:extLst>
          </p:cNvPr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7479" y="2298990"/>
            <a:ext cx="1019175" cy="1019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90647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B4776838-AF17-D96A-4084-4CDB9094C3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1DBED833-DAA3-EC0F-97BD-29A11FEB0944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ระยะเวลาการดำเนินงาน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9F5652E5-B0E1-0992-8D3D-C2665DA252B9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34418D60-CFA0-F585-958D-4FE02FEC1D3E}"/>
              </a:ext>
            </a:extLst>
          </p:cNvPr>
          <p:cNvGrpSpPr/>
          <p:nvPr/>
        </p:nvGrpSpPr>
        <p:grpSpPr>
          <a:xfrm>
            <a:off x="1276262" y="1850848"/>
            <a:ext cx="6755220" cy="4222012"/>
            <a:chOff x="1025647" y="1225902"/>
            <a:chExt cx="7224215" cy="4515134"/>
          </a:xfrm>
        </p:grpSpPr>
        <p:sp>
          <p:nvSpPr>
            <p:cNvPr id="6" name="Shape 5">
              <a:extLst>
                <a:ext uri="{FF2B5EF4-FFF2-40B4-BE49-F238E27FC236}">
                  <a16:creationId xmlns:a16="http://schemas.microsoft.com/office/drawing/2014/main" id="{A768EB08-2A01-9D2E-9E33-0B19E34A4A15}"/>
                </a:ext>
              </a:extLst>
            </p:cNvPr>
            <p:cNvSpPr/>
            <p:nvPr/>
          </p:nvSpPr>
          <p:spPr>
            <a:xfrm flipH="1" flipV="1">
              <a:off x="1025647" y="1225902"/>
              <a:ext cx="7224215" cy="4515134"/>
            </a:xfrm>
            <a:prstGeom prst="swooshArrow">
              <a:avLst>
                <a:gd name="adj1" fmla="val 25000"/>
                <a:gd name="adj2" fmla="val 25000"/>
              </a:avLst>
            </a:prstGeom>
            <a:solidFill>
              <a:schemeClr val="accent1">
                <a:lumMod val="75000"/>
              </a:schemeClr>
            </a:solidFill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hueOff val="0"/>
                    <a:satOff val="0"/>
                    <a:lumOff val="0"/>
                    <a:alphaOff val="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E3AA33A5-F69C-9648-00E8-64F67901D5D3}"/>
                </a:ext>
              </a:extLst>
            </p:cNvPr>
            <p:cNvSpPr/>
            <p:nvPr/>
          </p:nvSpPr>
          <p:spPr>
            <a:xfrm>
              <a:off x="2543782" y="4164129"/>
              <a:ext cx="610401" cy="550519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shade val="8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A707A8E2-0226-8C60-1C2E-743088E55657}"/>
                </a:ext>
              </a:extLst>
            </p:cNvPr>
            <p:cNvSpPr/>
            <p:nvPr/>
          </p:nvSpPr>
          <p:spPr>
            <a:xfrm>
              <a:off x="1722214" y="3064565"/>
              <a:ext cx="2347869" cy="615116"/>
            </a:xfrm>
            <a:custGeom>
              <a:avLst/>
              <a:gdLst>
                <a:gd name="connsiteX0" fmla="*/ 0 w 2347869"/>
                <a:gd name="connsiteY0" fmla="*/ 0 h 615116"/>
                <a:gd name="connsiteX1" fmla="*/ 2347869 w 2347869"/>
                <a:gd name="connsiteY1" fmla="*/ 0 h 615116"/>
                <a:gd name="connsiteX2" fmla="*/ 2347869 w 2347869"/>
                <a:gd name="connsiteY2" fmla="*/ 615116 h 615116"/>
                <a:gd name="connsiteX3" fmla="*/ 0 w 2347869"/>
                <a:gd name="connsiteY3" fmla="*/ 615116 h 615116"/>
                <a:gd name="connsiteX4" fmla="*/ 0 w 2347869"/>
                <a:gd name="connsiteY4" fmla="*/ 0 h 615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47869" h="615116">
                  <a:moveTo>
                    <a:pt x="0" y="0"/>
                  </a:moveTo>
                  <a:lnTo>
                    <a:pt x="2347869" y="0"/>
                  </a:lnTo>
                  <a:lnTo>
                    <a:pt x="2347869" y="615116"/>
                  </a:lnTo>
                  <a:lnTo>
                    <a:pt x="0" y="61511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33979" tIns="0" rIns="0" bIns="0" numCol="1" spcCol="1270" anchor="t" anchorCtr="0">
              <a:noAutofit/>
            </a:bodyPr>
            <a:lstStyle/>
            <a:p>
              <a:pPr marL="0" marR="0" lvl="0" indent="0" algn="ctr" defTabSz="12446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280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H SarabunPSK" pitchFamily="34" charset="-34"/>
                  <a:ea typeface="+mn-ea"/>
                  <a:cs typeface="TH SarabunPSK" pitchFamily="34" charset="-34"/>
                </a:rPr>
                <a:t>วันสิ้นสุดโครงการ</a:t>
              </a:r>
              <a:endPara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endParaRPr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1AB004D0-DBDF-FBC1-2E19-5FFC58180B35}"/>
                </a:ext>
              </a:extLst>
            </p:cNvPr>
            <p:cNvSpPr/>
            <p:nvPr/>
          </p:nvSpPr>
          <p:spPr>
            <a:xfrm>
              <a:off x="6735363" y="2605226"/>
              <a:ext cx="358227" cy="358227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shade val="80000"/>
                <a:hueOff val="-455004"/>
                <a:satOff val="8510"/>
                <a:lumOff val="27121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0652F05-9106-6204-F3E4-A1EF3FC31FA1}"/>
                </a:ext>
              </a:extLst>
            </p:cNvPr>
            <p:cNvSpPr/>
            <p:nvPr/>
          </p:nvSpPr>
          <p:spPr>
            <a:xfrm>
              <a:off x="5687225" y="1268439"/>
              <a:ext cx="2347869" cy="557063"/>
            </a:xfrm>
            <a:custGeom>
              <a:avLst/>
              <a:gdLst>
                <a:gd name="connsiteX0" fmla="*/ 0 w 2347869"/>
                <a:gd name="connsiteY0" fmla="*/ 0 h 557063"/>
                <a:gd name="connsiteX1" fmla="*/ 2347869 w 2347869"/>
                <a:gd name="connsiteY1" fmla="*/ 0 h 557063"/>
                <a:gd name="connsiteX2" fmla="*/ 2347869 w 2347869"/>
                <a:gd name="connsiteY2" fmla="*/ 557063 h 557063"/>
                <a:gd name="connsiteX3" fmla="*/ 0 w 2347869"/>
                <a:gd name="connsiteY3" fmla="*/ 557063 h 557063"/>
                <a:gd name="connsiteX4" fmla="*/ 0 w 2347869"/>
                <a:gd name="connsiteY4" fmla="*/ 0 h 557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47869" h="557063">
                  <a:moveTo>
                    <a:pt x="0" y="0"/>
                  </a:moveTo>
                  <a:lnTo>
                    <a:pt x="2347869" y="0"/>
                  </a:lnTo>
                  <a:lnTo>
                    <a:pt x="2347869" y="557063"/>
                  </a:lnTo>
                  <a:lnTo>
                    <a:pt x="0" y="55706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29678" tIns="0" rIns="0" bIns="0" numCol="1" spcCol="1270" anchor="t" anchorCtr="0">
              <a:noAutofit/>
            </a:bodyPr>
            <a:lstStyle/>
            <a:p>
              <a:pPr marL="0" marR="0" lvl="0" indent="0" algn="ctr" defTabSz="12446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28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TH SarabunPSK" pitchFamily="34" charset="-34"/>
                  <a:ea typeface="+mn-ea"/>
                  <a:cs typeface="TH SarabunPSK" pitchFamily="34" charset="-34"/>
                </a:rPr>
                <a:t>วันเริ่มปฏิบัติงาน</a:t>
              </a:r>
              <a:endPara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endParaRPr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7E393AD1-68D8-9445-DFF4-E23B7DDADEEB}"/>
              </a:ext>
            </a:extLst>
          </p:cNvPr>
          <p:cNvSpPr txBox="1"/>
          <p:nvPr/>
        </p:nvSpPr>
        <p:spPr>
          <a:xfrm>
            <a:off x="6111422" y="2193408"/>
            <a:ext cx="1463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27 กุมภาพันธ์ 2568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H SarabunPSK" pitchFamily="34" charset="-34"/>
              <a:ea typeface="+mn-ea"/>
              <a:cs typeface="TH SarabunPSK" pitchFamily="34" charset="-34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E436981-AC1B-DEB1-783E-C6132B8052B3}"/>
              </a:ext>
            </a:extLst>
          </p:cNvPr>
          <p:cNvSpPr txBox="1"/>
          <p:nvPr/>
        </p:nvSpPr>
        <p:spPr>
          <a:xfrm>
            <a:off x="2351796" y="3871924"/>
            <a:ext cx="14798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22 พฤษภาคม 2569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H SarabunPSK" pitchFamily="34" charset="-34"/>
              <a:ea typeface="+mn-ea"/>
              <a:cs typeface="TH SarabunPSK" pitchFamily="34" charset="-34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884F52E-9EEE-D9DB-2C55-14BF4CC9C55C}"/>
              </a:ext>
            </a:extLst>
          </p:cNvPr>
          <p:cNvGrpSpPr/>
          <p:nvPr/>
        </p:nvGrpSpPr>
        <p:grpSpPr>
          <a:xfrm>
            <a:off x="2808824" y="1014090"/>
            <a:ext cx="4361643" cy="429927"/>
            <a:chOff x="1828800" y="1991971"/>
            <a:chExt cx="4361643" cy="429927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2692D5AE-1DD3-DF94-4819-C0BA49698F16}"/>
                </a:ext>
              </a:extLst>
            </p:cNvPr>
            <p:cNvSpPr txBox="1"/>
            <p:nvPr/>
          </p:nvSpPr>
          <p:spPr>
            <a:xfrm>
              <a:off x="1828800" y="2021788"/>
              <a:ext cx="436164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itchFamily="34" charset="-34"/>
                  <a:ea typeface="+mn-ea"/>
                  <a:cs typeface="TH SarabunPSK" pitchFamily="34" charset="-34"/>
                </a:rPr>
                <a:t>สัญญาจ้างเลขที่ สผ.05/2568 ลงวันที่ 26 กุมภาพันธ์ 2568</a:t>
              </a:r>
              <a:endPara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endParaRPr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BC62258-7085-05B6-8F6A-333B22F2DB4F}"/>
                </a:ext>
              </a:extLst>
            </p:cNvPr>
            <p:cNvCxnSpPr>
              <a:cxnSpLocks/>
            </p:cNvCxnSpPr>
            <p:nvPr/>
          </p:nvCxnSpPr>
          <p:spPr>
            <a:xfrm>
              <a:off x="1828800" y="1991971"/>
              <a:ext cx="4275370" cy="0"/>
            </a:xfrm>
            <a:prstGeom prst="line">
              <a:avLst/>
            </a:prstGeom>
            <a:ln w="19050">
              <a:solidFill>
                <a:srgbClr val="1B353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44F864F2-DE1F-3ABB-D30E-735CB99DD352}"/>
              </a:ext>
            </a:extLst>
          </p:cNvPr>
          <p:cNvSpPr txBox="1"/>
          <p:nvPr/>
        </p:nvSpPr>
        <p:spPr>
          <a:xfrm>
            <a:off x="4425018" y="4072820"/>
            <a:ext cx="1117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ระยะเวลาศึกษา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450 วัน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H SarabunPSK" pitchFamily="34" charset="-34"/>
              <a:ea typeface="+mn-ea"/>
              <a:cs typeface="TH SarabunPSK" pitchFamily="34" charset="-34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ED6CABE-39D5-88E8-9F33-CE97FEDA1CE0}"/>
              </a:ext>
            </a:extLst>
          </p:cNvPr>
          <p:cNvCxnSpPr>
            <a:cxnSpLocks/>
          </p:cNvCxnSpPr>
          <p:nvPr/>
        </p:nvCxnSpPr>
        <p:spPr>
          <a:xfrm>
            <a:off x="2807220" y="1455245"/>
            <a:ext cx="4275370" cy="0"/>
          </a:xfrm>
          <a:prstGeom prst="line">
            <a:avLst/>
          </a:prstGeom>
          <a:ln w="19050">
            <a:solidFill>
              <a:srgbClr val="1B353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89663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A846273A-CFE8-B2E3-A14B-2BD2AAAEF3F9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วัตถุประสงค์ของโครงการ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72DC3B88-2B4A-559A-ED5B-691C4008AF9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72681847"/>
              </p:ext>
            </p:extLst>
          </p:nvPr>
        </p:nvGraphicFramePr>
        <p:xfrm>
          <a:off x="940075" y="1450319"/>
          <a:ext cx="7551868" cy="41094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BA985A4-61F8-D172-147B-F916EAFFC9C3}"/>
              </a:ext>
            </a:extLst>
          </p:cNvPr>
          <p:cNvSpPr txBox="1"/>
          <p:nvPr/>
        </p:nvSpPr>
        <p:spPr>
          <a:xfrm>
            <a:off x="1353243" y="1657334"/>
            <a:ext cx="3593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C5DE23-B3B4-53C0-5241-20EBB73FEC59}"/>
              </a:ext>
            </a:extLst>
          </p:cNvPr>
          <p:cNvSpPr txBox="1"/>
          <p:nvPr/>
        </p:nvSpPr>
        <p:spPr>
          <a:xfrm>
            <a:off x="1359347" y="3126033"/>
            <a:ext cx="3593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A53FF24-72F9-78B6-310E-7CE6BE05F472}"/>
              </a:ext>
            </a:extLst>
          </p:cNvPr>
          <p:cNvSpPr txBox="1"/>
          <p:nvPr/>
        </p:nvSpPr>
        <p:spPr>
          <a:xfrm>
            <a:off x="1354769" y="4619439"/>
            <a:ext cx="3593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3</a:t>
            </a:r>
          </a:p>
        </p:txBody>
      </p:sp>
      <p:sp>
        <p:nvSpPr>
          <p:cNvPr id="8" name="Slide Number Placeholder 27">
            <a:extLst>
              <a:ext uri="{FF2B5EF4-FFF2-40B4-BE49-F238E27FC236}">
                <a16:creationId xmlns:a16="http://schemas.microsoft.com/office/drawing/2014/main" id="{DBB5EFBC-C059-F4E1-37E3-1BF0141700BA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5162474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CAFD2D0-C7A3-9EA8-11C1-03CB0B9DE940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ขอบเขตการดำเนินงาน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DA81D77A-59C4-9750-D755-C5D76790506C}"/>
              </a:ext>
            </a:extLst>
          </p:cNvPr>
          <p:cNvGrpSpPr/>
          <p:nvPr/>
        </p:nvGrpSpPr>
        <p:grpSpPr>
          <a:xfrm>
            <a:off x="1580571" y="1066878"/>
            <a:ext cx="6429244" cy="4951987"/>
            <a:chOff x="1397691" y="1124630"/>
            <a:chExt cx="6429244" cy="4951987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4CCC2D5C-9E47-F29C-92F8-2F2359BBD0B1}"/>
                </a:ext>
              </a:extLst>
            </p:cNvPr>
            <p:cNvGrpSpPr/>
            <p:nvPr/>
          </p:nvGrpSpPr>
          <p:grpSpPr>
            <a:xfrm>
              <a:off x="1397691" y="1124630"/>
              <a:ext cx="6421807" cy="496577"/>
              <a:chOff x="1523999" y="1329083"/>
              <a:chExt cx="6421807" cy="496577"/>
            </a:xfrm>
          </p:grpSpPr>
          <p:sp>
            <p:nvSpPr>
              <p:cNvPr id="33" name="Google Shape;112;p23">
                <a:extLst>
                  <a:ext uri="{FF2B5EF4-FFF2-40B4-BE49-F238E27FC236}">
                    <a16:creationId xmlns:a16="http://schemas.microsoft.com/office/drawing/2014/main" id="{42FFB3F0-E328-081C-0040-8FD290CA819F}"/>
                  </a:ext>
                </a:extLst>
              </p:cNvPr>
              <p:cNvSpPr/>
              <p:nvPr/>
            </p:nvSpPr>
            <p:spPr>
              <a:xfrm>
                <a:off x="1603463" y="1402989"/>
                <a:ext cx="360040" cy="360040"/>
              </a:xfrm>
              <a:prstGeom prst="ellips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txBody>
              <a:bodyPr spcFirstLastPara="1" wrap="square" lIns="0" tIns="45700" rIns="0" bIns="45700" anchor="ctr" anchorCtr="0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28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DilleniaUPC" panose="02020603050405020304" pitchFamily="18" charset="-34"/>
                    <a:ea typeface="+mn-ea"/>
                    <a:cs typeface="DilleniaUPC" panose="02020603050405020304" pitchFamily="18" charset="-34"/>
                  </a:rPr>
                  <a:t>1</a:t>
                </a:r>
                <a:endParaRPr kumimoji="0" sz="2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DilleniaUPC" panose="02020603050405020304" pitchFamily="18" charset="-34"/>
                  <a:ea typeface="+mn-ea"/>
                  <a:cs typeface="DilleniaUPC" panose="02020603050405020304" pitchFamily="18" charset="-34"/>
                </a:endParaRPr>
              </a:p>
            </p:txBody>
          </p:sp>
          <p:sp>
            <p:nvSpPr>
              <p:cNvPr id="34" name="Google Shape;116;p23">
                <a:extLst>
                  <a:ext uri="{FF2B5EF4-FFF2-40B4-BE49-F238E27FC236}">
                    <a16:creationId xmlns:a16="http://schemas.microsoft.com/office/drawing/2014/main" id="{DA4DDAC9-45FD-EA80-1C0C-C11EE0DE0D9A}"/>
                  </a:ext>
                </a:extLst>
              </p:cNvPr>
              <p:cNvSpPr/>
              <p:nvPr/>
            </p:nvSpPr>
            <p:spPr>
              <a:xfrm>
                <a:off x="2172073" y="1374313"/>
                <a:ext cx="4851987" cy="43891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20" rIns="91425" bIns="0" anchor="ctr" anchorCtr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28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+mn-ea"/>
                    <a:cs typeface="TH SarabunPSK" panose="020B0500040200020003" pitchFamily="34" charset="-34"/>
                  </a:rPr>
                  <a:t>การทบทวนรายงานการศึกษาที่เกี่ยวข้อง</a:t>
                </a:r>
                <a:endParaRPr kumimoji="0" sz="2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endParaRPr>
              </a:p>
            </p:txBody>
          </p:sp>
          <p:sp>
            <p:nvSpPr>
              <p:cNvPr id="35" name="Google Shape;109;p23">
                <a:extLst>
                  <a:ext uri="{FF2B5EF4-FFF2-40B4-BE49-F238E27FC236}">
                    <a16:creationId xmlns:a16="http://schemas.microsoft.com/office/drawing/2014/main" id="{4C03B3EF-8FD0-D3AB-E71D-2B2BF37264A6}"/>
                  </a:ext>
                </a:extLst>
              </p:cNvPr>
              <p:cNvSpPr/>
              <p:nvPr/>
            </p:nvSpPr>
            <p:spPr>
              <a:xfrm>
                <a:off x="1523999" y="1329083"/>
                <a:ext cx="6421807" cy="496577"/>
              </a:xfrm>
              <a:prstGeom prst="roundRect">
                <a:avLst>
                  <a:gd name="adj" fmla="val 50000"/>
                </a:avLst>
              </a:prstGeom>
              <a:noFill/>
              <a:ln>
                <a:solidFill>
                  <a:srgbClr val="1B3532"/>
                </a:solidFill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A096B65A-7C40-0870-B9A5-9307CA7ABD13}"/>
                </a:ext>
              </a:extLst>
            </p:cNvPr>
            <p:cNvGrpSpPr/>
            <p:nvPr/>
          </p:nvGrpSpPr>
          <p:grpSpPr>
            <a:xfrm>
              <a:off x="1397691" y="1694077"/>
              <a:ext cx="6421807" cy="496577"/>
              <a:chOff x="1523999" y="1329083"/>
              <a:chExt cx="6421807" cy="496577"/>
            </a:xfrm>
          </p:grpSpPr>
          <p:sp>
            <p:nvSpPr>
              <p:cNvPr id="30" name="Google Shape;112;p23">
                <a:extLst>
                  <a:ext uri="{FF2B5EF4-FFF2-40B4-BE49-F238E27FC236}">
                    <a16:creationId xmlns:a16="http://schemas.microsoft.com/office/drawing/2014/main" id="{930D5A19-4907-19BB-9E83-68726636F773}"/>
                  </a:ext>
                </a:extLst>
              </p:cNvPr>
              <p:cNvSpPr/>
              <p:nvPr/>
            </p:nvSpPr>
            <p:spPr>
              <a:xfrm>
                <a:off x="1603463" y="1402989"/>
                <a:ext cx="360040" cy="360040"/>
              </a:xfrm>
              <a:prstGeom prst="ellips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txBody>
              <a:bodyPr spcFirstLastPara="1" wrap="square" lIns="0" tIns="45700" rIns="0" bIns="45700" anchor="ctr" anchorCtr="0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28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DilleniaUPC" panose="02020603050405020304" pitchFamily="18" charset="-34"/>
                    <a:ea typeface="+mn-ea"/>
                    <a:cs typeface="DilleniaUPC" panose="02020603050405020304" pitchFamily="18" charset="-34"/>
                  </a:rPr>
                  <a:t>2</a:t>
                </a:r>
                <a:endParaRPr kumimoji="0" sz="28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DilleniaUPC" panose="02020603050405020304" pitchFamily="18" charset="-34"/>
                  <a:ea typeface="+mn-ea"/>
                  <a:cs typeface="DilleniaUPC" panose="02020603050405020304" pitchFamily="18" charset="-34"/>
                </a:endParaRPr>
              </a:p>
            </p:txBody>
          </p:sp>
          <p:sp>
            <p:nvSpPr>
              <p:cNvPr id="31" name="Google Shape;116;p23">
                <a:extLst>
                  <a:ext uri="{FF2B5EF4-FFF2-40B4-BE49-F238E27FC236}">
                    <a16:creationId xmlns:a16="http://schemas.microsoft.com/office/drawing/2014/main" id="{A3743306-D314-0D3C-D623-A14FCF8B558F}"/>
                  </a:ext>
                </a:extLst>
              </p:cNvPr>
              <p:cNvSpPr/>
              <p:nvPr/>
            </p:nvSpPr>
            <p:spPr>
              <a:xfrm>
                <a:off x="2172073" y="1374313"/>
                <a:ext cx="4851987" cy="43891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20" rIns="91425" bIns="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28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+mn-ea"/>
                    <a:cs typeface="TH SarabunPSK" panose="020B0500040200020003" pitchFamily="34" charset="-34"/>
                  </a:rPr>
                  <a:t>การศึกษาด้านวิศวกรรม</a:t>
                </a:r>
                <a:endParaRPr kumimoji="0" sz="28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endParaRPr>
              </a:p>
            </p:txBody>
          </p:sp>
          <p:sp>
            <p:nvSpPr>
              <p:cNvPr id="32" name="Google Shape;109;p23">
                <a:extLst>
                  <a:ext uri="{FF2B5EF4-FFF2-40B4-BE49-F238E27FC236}">
                    <a16:creationId xmlns:a16="http://schemas.microsoft.com/office/drawing/2014/main" id="{9380B270-7741-3218-E7B6-428D26926272}"/>
                  </a:ext>
                </a:extLst>
              </p:cNvPr>
              <p:cNvSpPr/>
              <p:nvPr/>
            </p:nvSpPr>
            <p:spPr>
              <a:xfrm>
                <a:off x="1523999" y="1329083"/>
                <a:ext cx="6421807" cy="496577"/>
              </a:xfrm>
              <a:prstGeom prst="roundRect">
                <a:avLst>
                  <a:gd name="adj" fmla="val 50000"/>
                </a:avLst>
              </a:prstGeom>
              <a:noFill/>
              <a:ln>
                <a:solidFill>
                  <a:srgbClr val="1B3532"/>
                </a:solidFill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</p:grp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33D8D1CC-A687-4A23-E717-455B26263198}"/>
                </a:ext>
              </a:extLst>
            </p:cNvPr>
            <p:cNvGrpSpPr/>
            <p:nvPr/>
          </p:nvGrpSpPr>
          <p:grpSpPr>
            <a:xfrm>
              <a:off x="1397691" y="2285725"/>
              <a:ext cx="6421807" cy="496577"/>
              <a:chOff x="1523999" y="1329083"/>
              <a:chExt cx="6421807" cy="496577"/>
            </a:xfrm>
          </p:grpSpPr>
          <p:sp>
            <p:nvSpPr>
              <p:cNvPr id="27" name="Google Shape;112;p23">
                <a:extLst>
                  <a:ext uri="{FF2B5EF4-FFF2-40B4-BE49-F238E27FC236}">
                    <a16:creationId xmlns:a16="http://schemas.microsoft.com/office/drawing/2014/main" id="{C7B9C022-0266-D425-36AC-B8ED49582A38}"/>
                  </a:ext>
                </a:extLst>
              </p:cNvPr>
              <p:cNvSpPr/>
              <p:nvPr/>
            </p:nvSpPr>
            <p:spPr>
              <a:xfrm>
                <a:off x="1603463" y="1402989"/>
                <a:ext cx="360040" cy="360040"/>
              </a:xfrm>
              <a:prstGeom prst="ellips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txBody>
              <a:bodyPr spcFirstLastPara="1" wrap="square" lIns="0" tIns="45700" rIns="0" bIns="45700" anchor="ctr" anchorCtr="0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28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DilleniaUPC" panose="02020603050405020304" pitchFamily="18" charset="-34"/>
                    <a:ea typeface="+mn-ea"/>
                    <a:cs typeface="DilleniaUPC" panose="02020603050405020304" pitchFamily="18" charset="-34"/>
                  </a:rPr>
                  <a:t>3</a:t>
                </a:r>
                <a:endParaRPr kumimoji="0" sz="2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DilleniaUPC" panose="02020603050405020304" pitchFamily="18" charset="-34"/>
                  <a:ea typeface="+mn-ea"/>
                  <a:cs typeface="DilleniaUPC" panose="02020603050405020304" pitchFamily="18" charset="-34"/>
                </a:endParaRPr>
              </a:p>
            </p:txBody>
          </p:sp>
          <p:sp>
            <p:nvSpPr>
              <p:cNvPr id="28" name="Google Shape;116;p23">
                <a:extLst>
                  <a:ext uri="{FF2B5EF4-FFF2-40B4-BE49-F238E27FC236}">
                    <a16:creationId xmlns:a16="http://schemas.microsoft.com/office/drawing/2014/main" id="{2AFA494D-FBDB-D117-69DF-2879E7C96830}"/>
                  </a:ext>
                </a:extLst>
              </p:cNvPr>
              <p:cNvSpPr/>
              <p:nvPr/>
            </p:nvSpPr>
            <p:spPr>
              <a:xfrm>
                <a:off x="2172073" y="1374313"/>
                <a:ext cx="4851987" cy="43891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20" rIns="91425" bIns="0" anchor="ctr" anchorCtr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28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+mn-ea"/>
                    <a:cs typeface="TH SarabunPSK" panose="020B0500040200020003" pitchFamily="34" charset="-34"/>
                  </a:rPr>
                  <a:t>การศึกษาด้านการจราจรและขนส่ง</a:t>
                </a:r>
              </a:p>
            </p:txBody>
          </p:sp>
          <p:sp>
            <p:nvSpPr>
              <p:cNvPr id="29" name="Google Shape;109;p23">
                <a:extLst>
                  <a:ext uri="{FF2B5EF4-FFF2-40B4-BE49-F238E27FC236}">
                    <a16:creationId xmlns:a16="http://schemas.microsoft.com/office/drawing/2014/main" id="{2121136D-F4EF-7045-98E4-C3BE85C3AF93}"/>
                  </a:ext>
                </a:extLst>
              </p:cNvPr>
              <p:cNvSpPr/>
              <p:nvPr/>
            </p:nvSpPr>
            <p:spPr>
              <a:xfrm>
                <a:off x="1523999" y="1329083"/>
                <a:ext cx="6421807" cy="496577"/>
              </a:xfrm>
              <a:prstGeom prst="roundRect">
                <a:avLst>
                  <a:gd name="adj" fmla="val 50000"/>
                </a:avLst>
              </a:prstGeom>
              <a:noFill/>
              <a:ln>
                <a:solidFill>
                  <a:srgbClr val="1B3532"/>
                </a:solidFill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</p:grp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23669BB2-9D23-7C5A-ECDC-A18BEC31C2C8}"/>
                </a:ext>
              </a:extLst>
            </p:cNvPr>
            <p:cNvGrpSpPr/>
            <p:nvPr/>
          </p:nvGrpSpPr>
          <p:grpSpPr>
            <a:xfrm>
              <a:off x="1397691" y="3470078"/>
              <a:ext cx="6421807" cy="496577"/>
              <a:chOff x="1523999" y="769683"/>
              <a:chExt cx="6421807" cy="496577"/>
            </a:xfrm>
          </p:grpSpPr>
          <p:sp>
            <p:nvSpPr>
              <p:cNvPr id="24" name="Google Shape;112;p23">
                <a:extLst>
                  <a:ext uri="{FF2B5EF4-FFF2-40B4-BE49-F238E27FC236}">
                    <a16:creationId xmlns:a16="http://schemas.microsoft.com/office/drawing/2014/main" id="{115CAC64-B065-A786-1F17-7F525AE571F2}"/>
                  </a:ext>
                </a:extLst>
              </p:cNvPr>
              <p:cNvSpPr/>
              <p:nvPr/>
            </p:nvSpPr>
            <p:spPr>
              <a:xfrm>
                <a:off x="1603463" y="843589"/>
                <a:ext cx="360040" cy="360040"/>
              </a:xfrm>
              <a:prstGeom prst="ellips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txBody>
              <a:bodyPr spcFirstLastPara="1" wrap="square" lIns="0" tIns="45700" rIns="0" bIns="45700" anchor="ctr" anchorCtr="0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28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DilleniaUPC" panose="02020603050405020304" pitchFamily="18" charset="-34"/>
                    <a:ea typeface="+mn-ea"/>
                    <a:cs typeface="DilleniaUPC" panose="02020603050405020304" pitchFamily="18" charset="-34"/>
                  </a:rPr>
                  <a:t>5</a:t>
                </a:r>
                <a:endParaRPr kumimoji="0" sz="2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DilleniaUPC" panose="02020603050405020304" pitchFamily="18" charset="-34"/>
                  <a:ea typeface="+mn-ea"/>
                  <a:cs typeface="DilleniaUPC" panose="02020603050405020304" pitchFamily="18" charset="-34"/>
                </a:endParaRPr>
              </a:p>
            </p:txBody>
          </p:sp>
          <p:sp>
            <p:nvSpPr>
              <p:cNvPr id="25" name="Google Shape;116;p23">
                <a:extLst>
                  <a:ext uri="{FF2B5EF4-FFF2-40B4-BE49-F238E27FC236}">
                    <a16:creationId xmlns:a16="http://schemas.microsoft.com/office/drawing/2014/main" id="{4BD873EB-8A57-F99A-B7D2-91A3831D26CA}"/>
                  </a:ext>
                </a:extLst>
              </p:cNvPr>
              <p:cNvSpPr/>
              <p:nvPr/>
            </p:nvSpPr>
            <p:spPr>
              <a:xfrm>
                <a:off x="2172073" y="814913"/>
                <a:ext cx="4851987" cy="43891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20" rIns="91425" bIns="0" anchor="ctr" anchorCtr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28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+mn-ea"/>
                    <a:cs typeface="TH SarabunPSK" panose="020B0500040200020003" pitchFamily="34" charset="-34"/>
                  </a:rPr>
                  <a:t>การศึกษาด้านสิ่งแวดล้อม</a:t>
                </a:r>
              </a:p>
            </p:txBody>
          </p:sp>
          <p:sp>
            <p:nvSpPr>
              <p:cNvPr id="26" name="Google Shape;109;p23">
                <a:extLst>
                  <a:ext uri="{FF2B5EF4-FFF2-40B4-BE49-F238E27FC236}">
                    <a16:creationId xmlns:a16="http://schemas.microsoft.com/office/drawing/2014/main" id="{F09F345F-D896-AF36-E084-F5DAE1408473}"/>
                  </a:ext>
                </a:extLst>
              </p:cNvPr>
              <p:cNvSpPr/>
              <p:nvPr/>
            </p:nvSpPr>
            <p:spPr>
              <a:xfrm>
                <a:off x="1523999" y="769683"/>
                <a:ext cx="6421807" cy="496577"/>
              </a:xfrm>
              <a:prstGeom prst="roundRect">
                <a:avLst>
                  <a:gd name="adj" fmla="val 50000"/>
                </a:avLst>
              </a:prstGeom>
              <a:noFill/>
              <a:ln>
                <a:solidFill>
                  <a:srgbClr val="1B3532"/>
                </a:solidFill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331581FE-381B-E969-432C-9B4A9B1546A8}"/>
                </a:ext>
              </a:extLst>
            </p:cNvPr>
            <p:cNvGrpSpPr/>
            <p:nvPr/>
          </p:nvGrpSpPr>
          <p:grpSpPr>
            <a:xfrm>
              <a:off x="1887997" y="4039988"/>
              <a:ext cx="5931501" cy="872601"/>
              <a:chOff x="1887997" y="4039988"/>
              <a:chExt cx="5931501" cy="872601"/>
            </a:xfrm>
          </p:grpSpPr>
          <p:sp>
            <p:nvSpPr>
              <p:cNvPr id="21" name="Google Shape;109;p23">
                <a:extLst>
                  <a:ext uri="{FF2B5EF4-FFF2-40B4-BE49-F238E27FC236}">
                    <a16:creationId xmlns:a16="http://schemas.microsoft.com/office/drawing/2014/main" id="{EACD8AAD-054A-5010-9D66-DCB9372D1D2A}"/>
                  </a:ext>
                </a:extLst>
              </p:cNvPr>
              <p:cNvSpPr/>
              <p:nvPr/>
            </p:nvSpPr>
            <p:spPr>
              <a:xfrm>
                <a:off x="1887997" y="4039988"/>
                <a:ext cx="5931501" cy="872601"/>
              </a:xfrm>
              <a:prstGeom prst="roundRect">
                <a:avLst>
                  <a:gd name="adj" fmla="val 34123"/>
                </a:avLst>
              </a:prstGeom>
              <a:noFill/>
              <a:ln>
                <a:solidFill>
                  <a:srgbClr val="1B3532"/>
                </a:solidFill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22" name="Google Shape;116;p23">
                <a:extLst>
                  <a:ext uri="{FF2B5EF4-FFF2-40B4-BE49-F238E27FC236}">
                    <a16:creationId xmlns:a16="http://schemas.microsoft.com/office/drawing/2014/main" id="{1F6AE7CD-212E-B324-1D3D-F3B1C845075E}"/>
                  </a:ext>
                </a:extLst>
              </p:cNvPr>
              <p:cNvSpPr/>
              <p:nvPr/>
            </p:nvSpPr>
            <p:spPr>
              <a:xfrm>
                <a:off x="2045765" y="4061838"/>
                <a:ext cx="5595467" cy="43891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20" rIns="91425" bIns="0" anchor="ctr" anchorCtr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24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+mn-ea"/>
                    <a:cs typeface="TH SarabunPSK" panose="020B0500040200020003" pitchFamily="34" charset="-34"/>
                  </a:rPr>
                  <a:t>5.1 การศึกษาผลกระทบสิ่งแวดล้อมเบื้องต้น (</a:t>
                </a:r>
                <a:r>
                  <a:rPr kumimoji="0" lang="en-US" sz="24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+mn-ea"/>
                    <a:cs typeface="TH SarabunPSK" panose="020B0500040200020003" pitchFamily="34" charset="-34"/>
                  </a:rPr>
                  <a:t>IEE)</a:t>
                </a:r>
                <a:endParaRPr kumimoji="0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endParaRPr>
              </a:p>
            </p:txBody>
          </p:sp>
          <p:sp>
            <p:nvSpPr>
              <p:cNvPr id="23" name="Google Shape;116;p23">
                <a:extLst>
                  <a:ext uri="{FF2B5EF4-FFF2-40B4-BE49-F238E27FC236}">
                    <a16:creationId xmlns:a16="http://schemas.microsoft.com/office/drawing/2014/main" id="{B9AE377B-3547-AC89-7CED-205F4DC7DDB0}"/>
                  </a:ext>
                </a:extLst>
              </p:cNvPr>
              <p:cNvSpPr/>
              <p:nvPr/>
            </p:nvSpPr>
            <p:spPr>
              <a:xfrm>
                <a:off x="2045765" y="4472948"/>
                <a:ext cx="5658895" cy="43891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20" rIns="91425" bIns="0" anchor="ctr" anchorCtr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24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+mn-ea"/>
                    <a:cs typeface="TH SarabunPSK" panose="020B0500040200020003" pitchFamily="34" charset="-34"/>
                  </a:rPr>
                  <a:t>5.2 การศึกษาผลกระทบสิ่งแวดล้อมขั้นรายละเอียด (</a:t>
                </a:r>
                <a:r>
                  <a:rPr kumimoji="0" lang="en-US" sz="24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+mn-ea"/>
                    <a:cs typeface="TH SarabunPSK" panose="020B0500040200020003" pitchFamily="34" charset="-34"/>
                  </a:rPr>
                  <a:t>EIA)</a:t>
                </a:r>
                <a:endParaRPr kumimoji="0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endParaRPr>
              </a:p>
            </p:txBody>
          </p: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CCEACCE0-4E8A-3D5D-5735-44EB93B3F65E}"/>
                </a:ext>
              </a:extLst>
            </p:cNvPr>
            <p:cNvGrpSpPr/>
            <p:nvPr/>
          </p:nvGrpSpPr>
          <p:grpSpPr>
            <a:xfrm>
              <a:off x="1397691" y="4988401"/>
              <a:ext cx="6421807" cy="496577"/>
              <a:chOff x="1523999" y="769683"/>
              <a:chExt cx="6421807" cy="496577"/>
            </a:xfrm>
          </p:grpSpPr>
          <p:sp>
            <p:nvSpPr>
              <p:cNvPr id="18" name="Google Shape;112;p23">
                <a:extLst>
                  <a:ext uri="{FF2B5EF4-FFF2-40B4-BE49-F238E27FC236}">
                    <a16:creationId xmlns:a16="http://schemas.microsoft.com/office/drawing/2014/main" id="{3D1B12F9-2B2E-6418-09AB-966855ADB13D}"/>
                  </a:ext>
                </a:extLst>
              </p:cNvPr>
              <p:cNvSpPr/>
              <p:nvPr/>
            </p:nvSpPr>
            <p:spPr>
              <a:xfrm>
                <a:off x="1603463" y="843589"/>
                <a:ext cx="360040" cy="360040"/>
              </a:xfrm>
              <a:prstGeom prst="ellips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txBody>
              <a:bodyPr spcFirstLastPara="1" wrap="square" lIns="0" tIns="45700" rIns="0" bIns="45700" anchor="ctr" anchorCtr="0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28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DilleniaUPC" panose="02020603050405020304" pitchFamily="18" charset="-34"/>
                    <a:ea typeface="+mn-ea"/>
                    <a:cs typeface="DilleniaUPC" panose="02020603050405020304" pitchFamily="18" charset="-34"/>
                  </a:rPr>
                  <a:t>6</a:t>
                </a:r>
                <a:endParaRPr kumimoji="0" sz="2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DilleniaUPC" panose="02020603050405020304" pitchFamily="18" charset="-34"/>
                  <a:ea typeface="+mn-ea"/>
                  <a:cs typeface="DilleniaUPC" panose="02020603050405020304" pitchFamily="18" charset="-34"/>
                </a:endParaRPr>
              </a:p>
            </p:txBody>
          </p:sp>
          <p:sp>
            <p:nvSpPr>
              <p:cNvPr id="19" name="Google Shape;116;p23">
                <a:extLst>
                  <a:ext uri="{FF2B5EF4-FFF2-40B4-BE49-F238E27FC236}">
                    <a16:creationId xmlns:a16="http://schemas.microsoft.com/office/drawing/2014/main" id="{C3A1D663-D198-66DD-4F52-C776B8C07BCD}"/>
                  </a:ext>
                </a:extLst>
              </p:cNvPr>
              <p:cNvSpPr/>
              <p:nvPr/>
            </p:nvSpPr>
            <p:spPr>
              <a:xfrm>
                <a:off x="2172073" y="814913"/>
                <a:ext cx="4851987" cy="43891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20" rIns="91425" bIns="0" anchor="ctr" anchorCtr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28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+mn-ea"/>
                    <a:cs typeface="TH SarabunPSK" panose="020B0500040200020003" pitchFamily="34" charset="-34"/>
                  </a:rPr>
                  <a:t>การมีส่วนร่วมของประชาชน</a:t>
                </a:r>
              </a:p>
            </p:txBody>
          </p:sp>
          <p:sp>
            <p:nvSpPr>
              <p:cNvPr id="20" name="Google Shape;109;p23">
                <a:extLst>
                  <a:ext uri="{FF2B5EF4-FFF2-40B4-BE49-F238E27FC236}">
                    <a16:creationId xmlns:a16="http://schemas.microsoft.com/office/drawing/2014/main" id="{EE336B3B-DC9D-DD17-620C-ECD46B72ECB0}"/>
                  </a:ext>
                </a:extLst>
              </p:cNvPr>
              <p:cNvSpPr/>
              <p:nvPr/>
            </p:nvSpPr>
            <p:spPr>
              <a:xfrm>
                <a:off x="1523999" y="769683"/>
                <a:ext cx="6421807" cy="496577"/>
              </a:xfrm>
              <a:prstGeom prst="roundRect">
                <a:avLst>
                  <a:gd name="adj" fmla="val 50000"/>
                </a:avLst>
              </a:prstGeom>
              <a:noFill/>
              <a:ln>
                <a:solidFill>
                  <a:srgbClr val="1B3532"/>
                </a:solidFill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AFC54B4-3389-9E90-0755-18919AC149A7}"/>
                </a:ext>
              </a:extLst>
            </p:cNvPr>
            <p:cNvGrpSpPr/>
            <p:nvPr/>
          </p:nvGrpSpPr>
          <p:grpSpPr>
            <a:xfrm>
              <a:off x="1405128" y="2875350"/>
              <a:ext cx="6421807" cy="496577"/>
              <a:chOff x="1523999" y="769683"/>
              <a:chExt cx="6421807" cy="496577"/>
            </a:xfrm>
          </p:grpSpPr>
          <p:sp>
            <p:nvSpPr>
              <p:cNvPr id="15" name="Google Shape;112;p23">
                <a:extLst>
                  <a:ext uri="{FF2B5EF4-FFF2-40B4-BE49-F238E27FC236}">
                    <a16:creationId xmlns:a16="http://schemas.microsoft.com/office/drawing/2014/main" id="{32304C54-AF96-6D86-64AD-B7C3D9F9E883}"/>
                  </a:ext>
                </a:extLst>
              </p:cNvPr>
              <p:cNvSpPr/>
              <p:nvPr/>
            </p:nvSpPr>
            <p:spPr>
              <a:xfrm>
                <a:off x="1603463" y="843589"/>
                <a:ext cx="360040" cy="360040"/>
              </a:xfrm>
              <a:prstGeom prst="ellips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txBody>
              <a:bodyPr spcFirstLastPara="1" wrap="square" lIns="0" tIns="45700" rIns="0" bIns="45700" anchor="ctr" anchorCtr="0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28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DilleniaUPC" panose="02020603050405020304" pitchFamily="18" charset="-34"/>
                    <a:ea typeface="+mn-ea"/>
                    <a:cs typeface="DilleniaUPC" panose="02020603050405020304" pitchFamily="18" charset="-34"/>
                  </a:rPr>
                  <a:t>4</a:t>
                </a:r>
                <a:endParaRPr kumimoji="0" sz="2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DilleniaUPC" panose="02020603050405020304" pitchFamily="18" charset="-34"/>
                  <a:ea typeface="+mn-ea"/>
                  <a:cs typeface="DilleniaUPC" panose="02020603050405020304" pitchFamily="18" charset="-34"/>
                </a:endParaRPr>
              </a:p>
            </p:txBody>
          </p:sp>
          <p:sp>
            <p:nvSpPr>
              <p:cNvPr id="16" name="Google Shape;116;p23">
                <a:extLst>
                  <a:ext uri="{FF2B5EF4-FFF2-40B4-BE49-F238E27FC236}">
                    <a16:creationId xmlns:a16="http://schemas.microsoft.com/office/drawing/2014/main" id="{A71422A3-295C-C2DF-DD70-79D002901FFA}"/>
                  </a:ext>
                </a:extLst>
              </p:cNvPr>
              <p:cNvSpPr/>
              <p:nvPr/>
            </p:nvSpPr>
            <p:spPr>
              <a:xfrm>
                <a:off x="2172073" y="814913"/>
                <a:ext cx="4851987" cy="43891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20" rIns="91425" bIns="0" anchor="ctr" anchorCtr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28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+mn-ea"/>
                    <a:cs typeface="TH SarabunPSK" panose="020B0500040200020003" pitchFamily="34" charset="-34"/>
                  </a:rPr>
                  <a:t>การศึกษาผลกระทบด้านโบราณคดี</a:t>
                </a:r>
              </a:p>
            </p:txBody>
          </p:sp>
          <p:sp>
            <p:nvSpPr>
              <p:cNvPr id="17" name="Google Shape;109;p23">
                <a:extLst>
                  <a:ext uri="{FF2B5EF4-FFF2-40B4-BE49-F238E27FC236}">
                    <a16:creationId xmlns:a16="http://schemas.microsoft.com/office/drawing/2014/main" id="{F68AEB60-1E03-B29E-0457-536F90EC72F6}"/>
                  </a:ext>
                </a:extLst>
              </p:cNvPr>
              <p:cNvSpPr/>
              <p:nvPr/>
            </p:nvSpPr>
            <p:spPr>
              <a:xfrm>
                <a:off x="1523999" y="769683"/>
                <a:ext cx="6421807" cy="496577"/>
              </a:xfrm>
              <a:prstGeom prst="roundRect">
                <a:avLst>
                  <a:gd name="adj" fmla="val 50000"/>
                </a:avLst>
              </a:prstGeom>
              <a:noFill/>
              <a:ln>
                <a:solidFill>
                  <a:srgbClr val="1B3532"/>
                </a:solidFill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54BD2F2D-2B1D-95D4-0506-0EF9AB14A51E}"/>
                </a:ext>
              </a:extLst>
            </p:cNvPr>
            <p:cNvGrpSpPr/>
            <p:nvPr/>
          </p:nvGrpSpPr>
          <p:grpSpPr>
            <a:xfrm>
              <a:off x="1405128" y="5580040"/>
              <a:ext cx="6421807" cy="496577"/>
              <a:chOff x="1523999" y="769683"/>
              <a:chExt cx="6421807" cy="496577"/>
            </a:xfrm>
          </p:grpSpPr>
          <p:sp>
            <p:nvSpPr>
              <p:cNvPr id="12" name="Google Shape;112;p23">
                <a:extLst>
                  <a:ext uri="{FF2B5EF4-FFF2-40B4-BE49-F238E27FC236}">
                    <a16:creationId xmlns:a16="http://schemas.microsoft.com/office/drawing/2014/main" id="{979F2386-BB6F-B555-AC48-6F2AA35FC474}"/>
                  </a:ext>
                </a:extLst>
              </p:cNvPr>
              <p:cNvSpPr/>
              <p:nvPr/>
            </p:nvSpPr>
            <p:spPr>
              <a:xfrm>
                <a:off x="1603463" y="843589"/>
                <a:ext cx="360040" cy="360040"/>
              </a:xfrm>
              <a:prstGeom prst="ellips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txBody>
              <a:bodyPr spcFirstLastPara="1" wrap="square" lIns="0" tIns="45700" rIns="0" bIns="45700" anchor="ctr" anchorCtr="0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28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DilleniaUPC" panose="02020603050405020304" pitchFamily="18" charset="-34"/>
                    <a:ea typeface="+mn-ea"/>
                    <a:cs typeface="DilleniaUPC" panose="02020603050405020304" pitchFamily="18" charset="-34"/>
                  </a:rPr>
                  <a:t>7</a:t>
                </a:r>
                <a:endParaRPr kumimoji="0" sz="2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DilleniaUPC" panose="02020603050405020304" pitchFamily="18" charset="-34"/>
                  <a:ea typeface="+mn-ea"/>
                  <a:cs typeface="DilleniaUPC" panose="02020603050405020304" pitchFamily="18" charset="-34"/>
                </a:endParaRPr>
              </a:p>
            </p:txBody>
          </p:sp>
          <p:sp>
            <p:nvSpPr>
              <p:cNvPr id="13" name="Google Shape;116;p23">
                <a:extLst>
                  <a:ext uri="{FF2B5EF4-FFF2-40B4-BE49-F238E27FC236}">
                    <a16:creationId xmlns:a16="http://schemas.microsoft.com/office/drawing/2014/main" id="{85082C02-3F16-7102-33E8-05E4D7C51A76}"/>
                  </a:ext>
                </a:extLst>
              </p:cNvPr>
              <p:cNvSpPr/>
              <p:nvPr/>
            </p:nvSpPr>
            <p:spPr>
              <a:xfrm>
                <a:off x="2172073" y="814913"/>
                <a:ext cx="4851987" cy="43891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20" rIns="91425" bIns="0" anchor="ctr" anchorCtr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28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+mn-ea"/>
                    <a:cs typeface="TH SarabunPSK" panose="020B0500040200020003" pitchFamily="34" charset="-34"/>
                  </a:rPr>
                  <a:t>การศึกษาวิเคราะห์โครงการด้านเศรษฐกิจ</a:t>
                </a:r>
              </a:p>
            </p:txBody>
          </p:sp>
          <p:sp>
            <p:nvSpPr>
              <p:cNvPr id="14" name="Google Shape;109;p23">
                <a:extLst>
                  <a:ext uri="{FF2B5EF4-FFF2-40B4-BE49-F238E27FC236}">
                    <a16:creationId xmlns:a16="http://schemas.microsoft.com/office/drawing/2014/main" id="{47539920-2FAD-E1F1-5CE7-260886BE499B}"/>
                  </a:ext>
                </a:extLst>
              </p:cNvPr>
              <p:cNvSpPr/>
              <p:nvPr/>
            </p:nvSpPr>
            <p:spPr>
              <a:xfrm>
                <a:off x="1523999" y="769683"/>
                <a:ext cx="6421807" cy="496577"/>
              </a:xfrm>
              <a:prstGeom prst="roundRect">
                <a:avLst>
                  <a:gd name="adj" fmla="val 50000"/>
                </a:avLst>
              </a:prstGeom>
              <a:noFill/>
              <a:ln>
                <a:solidFill>
                  <a:srgbClr val="1B3532"/>
                </a:solidFill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</p:grpSp>
      </p:grpSp>
      <p:sp>
        <p:nvSpPr>
          <p:cNvPr id="36" name="Slide Number Placeholder 27">
            <a:extLst>
              <a:ext uri="{FF2B5EF4-FFF2-40B4-BE49-F238E27FC236}">
                <a16:creationId xmlns:a16="http://schemas.microsoft.com/office/drawing/2014/main" id="{6B536EEC-BB86-4D49-C82A-B9DBC1290755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14716141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804A9F-88A4-C41D-86B6-760BE018BD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431A11D-9CA1-B464-EF78-932AC7C76ED8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th-TH" sz="3000" b="1" spc="50" dirty="0">
                <a:ln w="0"/>
                <a:solidFill>
                  <a:schemeClr val="bg2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rPr>
              <a:t>พื้นที่ศึกษาของโครงการ</a:t>
            </a:r>
          </a:p>
        </p:txBody>
      </p:sp>
      <p:sp>
        <p:nvSpPr>
          <p:cNvPr id="4" name="สี่เหลี่ยมผืนผ้า 3">
            <a:extLst>
              <a:ext uri="{FF2B5EF4-FFF2-40B4-BE49-F238E27FC236}">
                <a16:creationId xmlns:a16="http://schemas.microsoft.com/office/drawing/2014/main" id="{EFE9A1C4-2926-B4B8-53A9-96CD5B214AC0}"/>
              </a:ext>
            </a:extLst>
          </p:cNvPr>
          <p:cNvSpPr/>
          <p:nvPr/>
        </p:nvSpPr>
        <p:spPr>
          <a:xfrm>
            <a:off x="3690492" y="779805"/>
            <a:ext cx="5746281" cy="166177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Wingdings" panose="05000000000000000000" pitchFamily="2" charset="2"/>
              <a:buChar char="q"/>
            </a:pPr>
            <a:r>
              <a:rPr lang="th-TH" sz="1600" b="1" dirty="0">
                <a:solidFill>
                  <a:schemeClr val="tx2"/>
                </a:solidFill>
                <a:latin typeface="TH SarabunPSK" pitchFamily="34" charset="-34"/>
                <a:cs typeface="TH SarabunPSK" pitchFamily="34" charset="-34"/>
              </a:rPr>
              <a:t>แนวเส้นทางโครงการช่วงที่ 1 (กม.11+950 ถึง กม.13+930) </a:t>
            </a:r>
          </a:p>
          <a:p>
            <a:pPr algn="ctr"/>
            <a:r>
              <a:rPr lang="th-TH" sz="1600" b="1" dirty="0">
                <a:solidFill>
                  <a:schemeClr val="tx2"/>
                </a:solidFill>
                <a:latin typeface="TH SarabunPSK" pitchFamily="34" charset="-34"/>
                <a:cs typeface="TH SarabunPSK" pitchFamily="34" charset="-34"/>
              </a:rPr>
              <a:t>ระยะทาง 1.980 กิโลเมตร</a:t>
            </a:r>
          </a:p>
          <a:p>
            <a:pPr marL="285750" indent="-285750" algn="ctr">
              <a:buFont typeface="Wingdings" panose="05000000000000000000" pitchFamily="2" charset="2"/>
              <a:buChar char="q"/>
            </a:pPr>
            <a:r>
              <a:rPr lang="th-TH" sz="1600" b="1" dirty="0">
                <a:solidFill>
                  <a:schemeClr val="tx2"/>
                </a:solidFill>
                <a:latin typeface="TH SarabunPSK" pitchFamily="34" charset="-34"/>
                <a:cs typeface="TH SarabunPSK" pitchFamily="34" charset="-34"/>
              </a:rPr>
              <a:t>แนวเส้นทางโครงการช่วงที่ 2 (กม.19+500 ถึง กม.21+000)</a:t>
            </a:r>
          </a:p>
          <a:p>
            <a:pPr algn="ctr"/>
            <a:r>
              <a:rPr lang="th-TH" sz="1600" b="1" dirty="0">
                <a:solidFill>
                  <a:schemeClr val="tx2"/>
                </a:solidFill>
                <a:latin typeface="TH SarabunPSK" pitchFamily="34" charset="-34"/>
                <a:cs typeface="TH SarabunPSK" pitchFamily="34" charset="-34"/>
              </a:rPr>
              <a:t>ระยะทาง 1.500 กิโลเมตร</a:t>
            </a:r>
          </a:p>
          <a:p>
            <a:pPr algn="ctr"/>
            <a:r>
              <a:rPr lang="th-TH" b="1" dirty="0">
                <a:solidFill>
                  <a:srgbClr val="0000FF"/>
                </a:solidFill>
                <a:latin typeface="TH SarabunPSK" pitchFamily="34" charset="-34"/>
                <a:cs typeface="TH SarabunPSK" pitchFamily="34" charset="-34"/>
              </a:rPr>
              <a:t>รวมระยะทางทั้งหมด 3.480 เมตร</a:t>
            </a:r>
          </a:p>
        </p:txBody>
      </p:sp>
      <p:graphicFrame>
        <p:nvGraphicFramePr>
          <p:cNvPr id="5" name="Table 14">
            <a:extLst>
              <a:ext uri="{FF2B5EF4-FFF2-40B4-BE49-F238E27FC236}">
                <a16:creationId xmlns:a16="http://schemas.microsoft.com/office/drawing/2014/main" id="{7DFB7357-656E-1822-CBAC-7B12FA12F460}"/>
              </a:ext>
            </a:extLst>
          </p:cNvPr>
          <p:cNvGraphicFramePr>
            <a:graphicFrameLocks noGrp="1"/>
          </p:cNvGraphicFramePr>
          <p:nvPr/>
        </p:nvGraphicFramePr>
        <p:xfrm>
          <a:off x="4186192" y="2665637"/>
          <a:ext cx="4754880" cy="275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61883">
                  <a:extLst>
                    <a:ext uri="{9D8B030D-6E8A-4147-A177-3AD203B41FA5}">
                      <a16:colId xmlns:a16="http://schemas.microsoft.com/office/drawing/2014/main" val="1134983231"/>
                    </a:ext>
                  </a:extLst>
                </a:gridCol>
                <a:gridCol w="1050085">
                  <a:extLst>
                    <a:ext uri="{9D8B030D-6E8A-4147-A177-3AD203B41FA5}">
                      <a16:colId xmlns:a16="http://schemas.microsoft.com/office/drawing/2014/main" val="409471834"/>
                    </a:ext>
                  </a:extLst>
                </a:gridCol>
                <a:gridCol w="1073683">
                  <a:extLst>
                    <a:ext uri="{9D8B030D-6E8A-4147-A177-3AD203B41FA5}">
                      <a16:colId xmlns:a16="http://schemas.microsoft.com/office/drawing/2014/main" val="2796891720"/>
                    </a:ext>
                  </a:extLst>
                </a:gridCol>
                <a:gridCol w="1569229">
                  <a:extLst>
                    <a:ext uri="{9D8B030D-6E8A-4147-A177-3AD203B41FA5}">
                      <a16:colId xmlns:a16="http://schemas.microsoft.com/office/drawing/2014/main" val="294376443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th-TH" sz="1600" b="1" dirty="0">
                          <a:solidFill>
                            <a:schemeClr val="tx1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จังหวัด</a:t>
                      </a:r>
                      <a:endParaRPr lang="en-US" sz="1600" b="1" dirty="0">
                        <a:solidFill>
                          <a:schemeClr val="tx1"/>
                        </a:solidFill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C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600" b="1" dirty="0">
                          <a:solidFill>
                            <a:schemeClr val="tx1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อำเภอ</a:t>
                      </a:r>
                      <a:endParaRPr lang="en-US" sz="1600" b="1" dirty="0">
                        <a:solidFill>
                          <a:schemeClr val="tx1"/>
                        </a:solidFill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C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600" b="1" dirty="0">
                          <a:solidFill>
                            <a:schemeClr val="tx1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ตำบล</a:t>
                      </a:r>
                      <a:endParaRPr lang="en-US" sz="1600" b="1" dirty="0">
                        <a:solidFill>
                          <a:schemeClr val="tx1"/>
                        </a:solidFill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C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600" b="1" dirty="0">
                          <a:solidFill>
                            <a:schemeClr val="tx1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หมู่บ้าน</a:t>
                      </a:r>
                      <a:endParaRPr lang="en-US" sz="1600" b="1" dirty="0">
                        <a:solidFill>
                          <a:schemeClr val="tx1"/>
                        </a:solidFill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C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971216"/>
                  </a:ext>
                </a:extLst>
              </a:tr>
              <a:tr h="0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h-TH" sz="16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แนวเส้นทางโครงการช่วงที่ 1 (กม.11+950 ถึง กม.13+930)</a:t>
                      </a:r>
                      <a:endParaRPr lang="en-US" sz="1600" b="1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EE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EE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sz="1600" b="1" baseline="300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EE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en-US" sz="1600" b="1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9139113"/>
                  </a:ext>
                </a:extLst>
              </a:tr>
              <a:tr h="0"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h-TH" sz="16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กระบี่</a:t>
                      </a:r>
                      <a:endParaRPr lang="en-US" sz="1600" b="1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EE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h-TH" sz="16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เมืองกระบี่</a:t>
                      </a:r>
                      <a:endParaRPr lang="en-US" sz="1600" b="1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h-TH" sz="16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อ่าวนาง </a:t>
                      </a:r>
                      <a:r>
                        <a:rPr lang="th-TH" sz="1600" baseline="30000" dirty="0">
                          <a:solidFill>
                            <a:schemeClr val="tx1"/>
                          </a:solidFill>
                          <a:latin typeface="TH SarabunPSK" pitchFamily="34" charset="-34"/>
                          <a:cs typeface="TH SarabunPSK" pitchFamily="34" charset="-34"/>
                        </a:rPr>
                        <a:t>1/ </a:t>
                      </a:r>
                      <a:endParaRPr lang="en-US" sz="1600" b="1" baseline="300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EE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th-TH" sz="16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หมู่ 1 บ้านช่องพลี</a:t>
                      </a:r>
                      <a:endParaRPr lang="en-US" sz="1600" b="1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DB9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4097105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pPr algn="ctr"/>
                      <a:endParaRPr lang="en-US" sz="1600" b="1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EE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US" sz="1600" b="1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h-TH" sz="16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หนองทะเล </a:t>
                      </a:r>
                      <a:r>
                        <a:rPr lang="th-TH" sz="1600" b="1" baseline="30000" dirty="0">
                          <a:solidFill>
                            <a:schemeClr val="tx1"/>
                          </a:solidFill>
                          <a:latin typeface="TH SarabunPSK" pitchFamily="34" charset="-34"/>
                          <a:cs typeface="TH SarabunPSK" pitchFamily="34" charset="-34"/>
                        </a:rPr>
                        <a:t>2</a:t>
                      </a:r>
                      <a:r>
                        <a:rPr lang="th-TH" sz="1600" baseline="30000" dirty="0">
                          <a:solidFill>
                            <a:schemeClr val="tx1"/>
                          </a:solidFill>
                          <a:latin typeface="TH SarabunPSK" pitchFamily="34" charset="-34"/>
                          <a:cs typeface="TH SarabunPSK" pitchFamily="34" charset="-34"/>
                        </a:rPr>
                        <a:t>/ </a:t>
                      </a:r>
                      <a:endParaRPr lang="en-US" sz="1600" b="1" baseline="300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EE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th-TH" sz="16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หมู่ 1 บ้านหนองทะเล</a:t>
                      </a:r>
                      <a:endParaRPr lang="en-US" sz="1600" b="1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3AC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2423037"/>
                  </a:ext>
                </a:extLst>
              </a:tr>
              <a:tr h="335280">
                <a:tc gridSpan="4">
                  <a:txBody>
                    <a:bodyPr/>
                    <a:lstStyle/>
                    <a:p>
                      <a:pPr algn="l"/>
                      <a:r>
                        <a:rPr lang="th-TH" sz="16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แนวเส้นทางโครงการช่วงที่ 2 (กม.19+500 ถึง กม.21+000)</a:t>
                      </a:r>
                      <a:endParaRPr lang="en-US" sz="1600" b="1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EE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sz="1600" b="1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EE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sz="1600" b="1" baseline="300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EE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en-US" sz="1600" b="1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2341649"/>
                  </a:ext>
                </a:extLst>
              </a:tr>
              <a:tr h="335280">
                <a:tc rowSpan="2">
                  <a:txBody>
                    <a:bodyPr/>
                    <a:lstStyle/>
                    <a:p>
                      <a:pPr algn="ctr"/>
                      <a:r>
                        <a:rPr lang="th-TH" sz="16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กระบี่</a:t>
                      </a:r>
                      <a:endParaRPr lang="en-US" sz="1600" b="1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EE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th-TH" sz="16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เมืองกระบี่</a:t>
                      </a:r>
                      <a:endParaRPr lang="en-US" sz="1600" b="1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h-TH" sz="16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หนองทะเล </a:t>
                      </a:r>
                      <a:r>
                        <a:rPr lang="th-TH" sz="1600" b="1" baseline="30000" dirty="0">
                          <a:solidFill>
                            <a:schemeClr val="tx1"/>
                          </a:solidFill>
                          <a:latin typeface="TH SarabunPSK" pitchFamily="34" charset="-34"/>
                          <a:cs typeface="TH SarabunPSK" pitchFamily="34" charset="-34"/>
                        </a:rPr>
                        <a:t>2</a:t>
                      </a:r>
                      <a:r>
                        <a:rPr lang="th-TH" sz="1600" baseline="30000" dirty="0">
                          <a:solidFill>
                            <a:schemeClr val="tx1"/>
                          </a:solidFill>
                          <a:latin typeface="TH SarabunPSK" pitchFamily="34" charset="-34"/>
                          <a:cs typeface="TH SarabunPSK" pitchFamily="34" charset="-34"/>
                        </a:rPr>
                        <a:t>/ </a:t>
                      </a:r>
                      <a:endParaRPr lang="en-US" sz="1600" b="1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h-TH" sz="16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หมู่ 5 บ้านในไร่</a:t>
                      </a:r>
                      <a:endParaRPr lang="en-US" sz="1600" b="1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A3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5941690"/>
                  </a:ext>
                </a:extLst>
              </a:tr>
              <a:tr h="335280">
                <a:tc vMerge="1">
                  <a:txBody>
                    <a:bodyPr/>
                    <a:lstStyle/>
                    <a:p>
                      <a:pPr algn="ctr"/>
                      <a:endParaRPr lang="en-US" sz="1600" b="1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EE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US" sz="1600" b="1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h-TH" sz="16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เขาทอง </a:t>
                      </a:r>
                      <a:r>
                        <a:rPr lang="th-TH" sz="1600" b="1" baseline="30000" dirty="0">
                          <a:solidFill>
                            <a:schemeClr val="tx1"/>
                          </a:solidFill>
                          <a:latin typeface="TH SarabunPSK" pitchFamily="34" charset="-34"/>
                          <a:cs typeface="TH SarabunPSK" pitchFamily="34" charset="-34"/>
                        </a:rPr>
                        <a:t>3</a:t>
                      </a:r>
                      <a:r>
                        <a:rPr lang="th-TH" sz="1600" baseline="30000" dirty="0">
                          <a:solidFill>
                            <a:schemeClr val="tx1"/>
                          </a:solidFill>
                          <a:latin typeface="TH SarabunPSK" pitchFamily="34" charset="-34"/>
                          <a:cs typeface="TH SarabunPSK" pitchFamily="34" charset="-34"/>
                        </a:rPr>
                        <a:t>/ </a:t>
                      </a:r>
                      <a:endParaRPr lang="en-US" sz="1600" b="1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EE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th-TH" sz="16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หมู่ 1 บ้านในสระ</a:t>
                      </a:r>
                      <a:endParaRPr lang="en-US" sz="1600" b="1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F79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98908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th-TH" sz="1600" b="1" dirty="0">
                          <a:solidFill>
                            <a:schemeClr val="tx1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 จังหวัด</a:t>
                      </a:r>
                      <a:endParaRPr lang="en-US" sz="1600" b="1" dirty="0">
                        <a:solidFill>
                          <a:schemeClr val="tx1"/>
                        </a:solidFill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C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600" b="1" dirty="0">
                          <a:solidFill>
                            <a:schemeClr val="tx1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 อำเภอ</a:t>
                      </a:r>
                      <a:endParaRPr lang="en-US" sz="1600" b="1" dirty="0">
                        <a:solidFill>
                          <a:schemeClr val="tx1"/>
                        </a:solidFill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C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600" b="1" dirty="0">
                          <a:solidFill>
                            <a:schemeClr val="tx1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3 ตำบล</a:t>
                      </a:r>
                      <a:endParaRPr lang="en-US" sz="1600" b="1" dirty="0">
                        <a:solidFill>
                          <a:schemeClr val="tx1"/>
                        </a:solidFill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C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600" b="1" dirty="0">
                          <a:solidFill>
                            <a:schemeClr val="tx1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4 หมู่บ้าน</a:t>
                      </a:r>
                      <a:endParaRPr lang="en-US" sz="1600" b="1" dirty="0">
                        <a:solidFill>
                          <a:schemeClr val="tx1"/>
                        </a:solidFill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C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888491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8C0C338-FDA2-B8CA-6EE8-5D7BF39ACB27}"/>
              </a:ext>
            </a:extLst>
          </p:cNvPr>
          <p:cNvSpPr txBox="1"/>
          <p:nvPr/>
        </p:nvSpPr>
        <p:spPr>
          <a:xfrm>
            <a:off x="3955461" y="2296305"/>
            <a:ext cx="52163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th-TH" b="1" dirty="0">
                <a:solidFill>
                  <a:schemeClr val="tx1"/>
                </a:solidFill>
                <a:latin typeface="TH SarabunPSK" pitchFamily="34" charset="-34"/>
                <a:cs typeface="TH SarabunPSK" pitchFamily="34" charset="-34"/>
              </a:rPr>
              <a:t>ครอบคลุมพื้นที่เขตการปกครอง 1 จังหวัด 1 อำเภอ 3 ตำบล 4 หมู่บ้าน</a:t>
            </a:r>
            <a:endParaRPr lang="th-TH" b="1" dirty="0">
              <a:solidFill>
                <a:srgbClr val="0000FF"/>
              </a:solidFill>
              <a:latin typeface="TH SarabunPSK" pitchFamily="34" charset="-34"/>
              <a:cs typeface="TH SarabunPSK" pitchFamily="34" charset="-34"/>
            </a:endParaRPr>
          </a:p>
        </p:txBody>
      </p:sp>
      <p:sp>
        <p:nvSpPr>
          <p:cNvPr id="7" name="สี่เหลี่ยมผืนผ้า 3">
            <a:extLst>
              <a:ext uri="{FF2B5EF4-FFF2-40B4-BE49-F238E27FC236}">
                <a16:creationId xmlns:a16="http://schemas.microsoft.com/office/drawing/2014/main" id="{78F7DDC4-C967-C11A-7219-BAD262F4441F}"/>
              </a:ext>
            </a:extLst>
          </p:cNvPr>
          <p:cNvSpPr/>
          <p:nvPr/>
        </p:nvSpPr>
        <p:spPr>
          <a:xfrm>
            <a:off x="4078650" y="5521744"/>
            <a:ext cx="4223819" cy="92969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th-TH" sz="1600" baseline="30000" dirty="0">
                <a:solidFill>
                  <a:schemeClr val="tx1"/>
                </a:solidFill>
                <a:latin typeface="TH SarabunPSK" pitchFamily="34" charset="-34"/>
                <a:cs typeface="TH SarabunPSK" pitchFamily="34" charset="-34"/>
              </a:rPr>
              <a:t>1/  </a:t>
            </a:r>
            <a:r>
              <a:rPr lang="th-TH" sz="1600" dirty="0">
                <a:solidFill>
                  <a:schemeClr val="tx1"/>
                </a:solidFill>
                <a:latin typeface="TH SarabunPSK" pitchFamily="34" charset="-34"/>
                <a:cs typeface="TH SarabunPSK" pitchFamily="34" charset="-34"/>
              </a:rPr>
              <a:t>อยู่ในเขตการปกครองขององค์การบริหารส่วนตำบลอ่าวนาง</a:t>
            </a:r>
          </a:p>
          <a:p>
            <a:r>
              <a:rPr lang="th-TH" sz="1600" baseline="30000" dirty="0">
                <a:solidFill>
                  <a:schemeClr val="tx1"/>
                </a:solidFill>
                <a:latin typeface="TH SarabunPSK" pitchFamily="34" charset="-34"/>
                <a:cs typeface="TH SarabunPSK" pitchFamily="34" charset="-34"/>
              </a:rPr>
              <a:t>2/  </a:t>
            </a:r>
            <a:r>
              <a:rPr lang="th-TH" sz="1600" dirty="0">
                <a:solidFill>
                  <a:schemeClr val="tx1"/>
                </a:solidFill>
                <a:latin typeface="TH SarabunPSK" pitchFamily="34" charset="-34"/>
                <a:cs typeface="TH SarabunPSK" pitchFamily="34" charset="-34"/>
              </a:rPr>
              <a:t>อยู่ในเขตการปกครองขององค์การบริหารส่วนตำบลหนองทะเล</a:t>
            </a:r>
          </a:p>
          <a:p>
            <a:r>
              <a:rPr lang="th-TH" sz="1600" baseline="30000" dirty="0">
                <a:solidFill>
                  <a:schemeClr val="tx1"/>
                </a:solidFill>
                <a:latin typeface="TH SarabunPSK" pitchFamily="34" charset="-34"/>
                <a:cs typeface="TH SarabunPSK" pitchFamily="34" charset="-34"/>
              </a:rPr>
              <a:t>3/  </a:t>
            </a:r>
            <a:r>
              <a:rPr lang="th-TH" sz="1600" dirty="0">
                <a:solidFill>
                  <a:schemeClr val="tx1"/>
                </a:solidFill>
                <a:latin typeface="TH SarabunPSK" pitchFamily="34" charset="-34"/>
                <a:cs typeface="TH SarabunPSK" pitchFamily="34" charset="-34"/>
              </a:rPr>
              <a:t>อยู่ในเขตการปกครองขององค์การบริหารส่วนตำบลเขาทอง</a:t>
            </a:r>
          </a:p>
          <a:p>
            <a:endParaRPr lang="th-TH" sz="1600" dirty="0">
              <a:solidFill>
                <a:srgbClr val="0000FF"/>
              </a:solidFill>
              <a:latin typeface="TH SarabunPSK" pitchFamily="34" charset="-34"/>
              <a:cs typeface="TH SarabunPSK" pitchFamily="34" charset="-34"/>
            </a:endParaRPr>
          </a:p>
        </p:txBody>
      </p:sp>
      <p:sp>
        <p:nvSpPr>
          <p:cNvPr id="8" name="Slide Number Placeholder 27">
            <a:extLst>
              <a:ext uri="{FF2B5EF4-FFF2-40B4-BE49-F238E27FC236}">
                <a16:creationId xmlns:a16="http://schemas.microsoft.com/office/drawing/2014/main" id="{DE93A7D9-06D9-11AF-2C29-86837FCC3548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AA728AD-6163-5D81-CF88-D012CA32F2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3" t="2621" r="3650" b="27796"/>
          <a:stretch/>
        </p:blipFill>
        <p:spPr>
          <a:xfrm>
            <a:off x="260423" y="1431194"/>
            <a:ext cx="3772303" cy="3995611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4396837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กลุ่ม 31">
            <a:extLst>
              <a:ext uri="{FF2B5EF4-FFF2-40B4-BE49-F238E27FC236}">
                <a16:creationId xmlns:a16="http://schemas.microsoft.com/office/drawing/2014/main" id="{157F9D26-8552-3319-A519-0A7E3CDFD98C}"/>
              </a:ext>
            </a:extLst>
          </p:cNvPr>
          <p:cNvGrpSpPr/>
          <p:nvPr/>
        </p:nvGrpSpPr>
        <p:grpSpPr>
          <a:xfrm>
            <a:off x="1" y="2220680"/>
            <a:ext cx="9157134" cy="1295404"/>
            <a:chOff x="489857" y="2220680"/>
            <a:chExt cx="8667277" cy="1295404"/>
          </a:xfr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r="100000" b="100000"/>
            </a:path>
            <a:tileRect l="-100000" t="-100000"/>
          </a:gradFill>
        </p:grpSpPr>
        <p:sp>
          <p:nvSpPr>
            <p:cNvPr id="3" name="สามเหลี่ยมมุมฉาก 6">
              <a:extLst>
                <a:ext uri="{FF2B5EF4-FFF2-40B4-BE49-F238E27FC236}">
                  <a16:creationId xmlns:a16="http://schemas.microsoft.com/office/drawing/2014/main" id="{9104BBB8-EA11-0D42-A31A-DE3D4C58F475}"/>
                </a:ext>
              </a:extLst>
            </p:cNvPr>
            <p:cNvSpPr/>
            <p:nvPr/>
          </p:nvSpPr>
          <p:spPr>
            <a:xfrm>
              <a:off x="489857" y="2220680"/>
              <a:ext cx="805543" cy="1295402"/>
            </a:xfrm>
            <a:prstGeom prst="rtTriangle">
              <a:avLst/>
            </a:prstGeom>
            <a:grpFill/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/>
            </a:p>
          </p:txBody>
        </p:sp>
        <p:sp>
          <p:nvSpPr>
            <p:cNvPr id="4" name="สี่เหลี่ยมด้านขนาน 7">
              <a:extLst>
                <a:ext uri="{FF2B5EF4-FFF2-40B4-BE49-F238E27FC236}">
                  <a16:creationId xmlns:a16="http://schemas.microsoft.com/office/drawing/2014/main" id="{95C78753-0AA7-6238-6E0B-C91254664E9B}"/>
                </a:ext>
              </a:extLst>
            </p:cNvPr>
            <p:cNvSpPr/>
            <p:nvPr/>
          </p:nvSpPr>
          <p:spPr>
            <a:xfrm flipV="1">
              <a:off x="1121230" y="2501847"/>
              <a:ext cx="8035904" cy="1014237"/>
            </a:xfrm>
            <a:custGeom>
              <a:avLst/>
              <a:gdLst>
                <a:gd name="connsiteX0" fmla="*/ 0 w 8810171"/>
                <a:gd name="connsiteY0" fmla="*/ 1055916 h 1055916"/>
                <a:gd name="connsiteX1" fmla="*/ 622821 w 8810171"/>
                <a:gd name="connsiteY1" fmla="*/ 0 h 1055916"/>
                <a:gd name="connsiteX2" fmla="*/ 8810171 w 8810171"/>
                <a:gd name="connsiteY2" fmla="*/ 0 h 1055916"/>
                <a:gd name="connsiteX3" fmla="*/ 8187350 w 8810171"/>
                <a:gd name="connsiteY3" fmla="*/ 1055916 h 1055916"/>
                <a:gd name="connsiteX4" fmla="*/ 0 w 8810171"/>
                <a:gd name="connsiteY4" fmla="*/ 1055916 h 1055916"/>
                <a:gd name="connsiteX0" fmla="*/ 0 w 8225971"/>
                <a:gd name="connsiteY0" fmla="*/ 1055916 h 1055916"/>
                <a:gd name="connsiteX1" fmla="*/ 622821 w 8225971"/>
                <a:gd name="connsiteY1" fmla="*/ 0 h 1055916"/>
                <a:gd name="connsiteX2" fmla="*/ 8225971 w 8225971"/>
                <a:gd name="connsiteY2" fmla="*/ 38100 h 1055916"/>
                <a:gd name="connsiteX3" fmla="*/ 8187350 w 8225971"/>
                <a:gd name="connsiteY3" fmla="*/ 1055916 h 1055916"/>
                <a:gd name="connsiteX4" fmla="*/ 0 w 8225971"/>
                <a:gd name="connsiteY4" fmla="*/ 1055916 h 1055916"/>
                <a:gd name="connsiteX0" fmla="*/ 0 w 8239437"/>
                <a:gd name="connsiteY0" fmla="*/ 1055916 h 1068616"/>
                <a:gd name="connsiteX1" fmla="*/ 622821 w 8239437"/>
                <a:gd name="connsiteY1" fmla="*/ 0 h 1068616"/>
                <a:gd name="connsiteX2" fmla="*/ 8225971 w 8239437"/>
                <a:gd name="connsiteY2" fmla="*/ 38100 h 1068616"/>
                <a:gd name="connsiteX3" fmla="*/ 8239437 w 8239437"/>
                <a:gd name="connsiteY3" fmla="*/ 1068616 h 1068616"/>
                <a:gd name="connsiteX4" fmla="*/ 0 w 8239437"/>
                <a:gd name="connsiteY4" fmla="*/ 1055916 h 1068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39437" h="1068616">
                  <a:moveTo>
                    <a:pt x="0" y="1055916"/>
                  </a:moveTo>
                  <a:lnTo>
                    <a:pt x="622821" y="0"/>
                  </a:lnTo>
                  <a:lnTo>
                    <a:pt x="8225971" y="38100"/>
                  </a:lnTo>
                  <a:lnTo>
                    <a:pt x="8239437" y="1068616"/>
                  </a:lnTo>
                  <a:lnTo>
                    <a:pt x="0" y="1055916"/>
                  </a:lnTo>
                  <a:close/>
                </a:path>
              </a:pathLst>
            </a:custGeom>
            <a:grp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th-TH" dirty="0"/>
            </a:p>
          </p:txBody>
        </p:sp>
        <p:cxnSp>
          <p:nvCxnSpPr>
            <p:cNvPr id="5" name="ตัวเชื่อมต่อตรง 9">
              <a:extLst>
                <a:ext uri="{FF2B5EF4-FFF2-40B4-BE49-F238E27FC236}">
                  <a16:creationId xmlns:a16="http://schemas.microsoft.com/office/drawing/2014/main" id="{75F78FEB-2024-1F36-F30D-0E1235E37378}"/>
                </a:ext>
              </a:extLst>
            </p:cNvPr>
            <p:cNvCxnSpPr>
              <a:cxnSpLocks/>
            </p:cNvCxnSpPr>
            <p:nvPr/>
          </p:nvCxnSpPr>
          <p:spPr>
            <a:xfrm>
              <a:off x="1121229" y="2416626"/>
              <a:ext cx="8022771" cy="0"/>
            </a:xfrm>
            <a:prstGeom prst="line">
              <a:avLst/>
            </a:prstGeom>
            <a:grpFill/>
            <a:ln>
              <a:solidFill>
                <a:schemeClr val="accent1"/>
              </a:solidFill>
              <a:prstDash val="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ตัวเชื่อมต่อตรง 10">
              <a:extLst>
                <a:ext uri="{FF2B5EF4-FFF2-40B4-BE49-F238E27FC236}">
                  <a16:creationId xmlns:a16="http://schemas.microsoft.com/office/drawing/2014/main" id="{33F7E184-486B-6685-BC99-94656A8532EE}"/>
                </a:ext>
              </a:extLst>
            </p:cNvPr>
            <p:cNvCxnSpPr>
              <a:cxnSpLocks/>
            </p:cNvCxnSpPr>
            <p:nvPr/>
          </p:nvCxnSpPr>
          <p:spPr>
            <a:xfrm>
              <a:off x="1034141" y="2307772"/>
              <a:ext cx="8122993" cy="0"/>
            </a:xfrm>
            <a:prstGeom prst="line">
              <a:avLst/>
            </a:prstGeom>
            <a:grpFill/>
            <a:ln w="57150">
              <a:solidFill>
                <a:schemeClr val="accent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ตัวเชื่อมต่อตรง 12">
              <a:extLst>
                <a:ext uri="{FF2B5EF4-FFF2-40B4-BE49-F238E27FC236}">
                  <a16:creationId xmlns:a16="http://schemas.microsoft.com/office/drawing/2014/main" id="{1995C49F-FEEC-8E59-7764-0CD11715E48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52499" y="2220680"/>
              <a:ext cx="8191501" cy="4"/>
            </a:xfrm>
            <a:prstGeom prst="line">
              <a:avLst/>
            </a:prstGeom>
            <a:grpFill/>
            <a:ln>
              <a:solidFill>
                <a:schemeClr val="accent1"/>
              </a:solidFill>
              <a:prstDash val="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กลุ่ม 30">
            <a:extLst>
              <a:ext uri="{FF2B5EF4-FFF2-40B4-BE49-F238E27FC236}">
                <a16:creationId xmlns:a16="http://schemas.microsoft.com/office/drawing/2014/main" id="{55FF6D25-E5EA-A125-B55E-FF8331B0DF90}"/>
              </a:ext>
            </a:extLst>
          </p:cNvPr>
          <p:cNvGrpSpPr/>
          <p:nvPr/>
        </p:nvGrpSpPr>
        <p:grpSpPr>
          <a:xfrm>
            <a:off x="2628446" y="3690256"/>
            <a:ext cx="3663496" cy="455838"/>
            <a:chOff x="2628446" y="3690256"/>
            <a:chExt cx="3663496" cy="455838"/>
          </a:xfrm>
          <a:solidFill>
            <a:schemeClr val="bg1">
              <a:lumMod val="50000"/>
            </a:schemeClr>
          </a:solidFill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</p:grpSpPr>
        <p:sp>
          <p:nvSpPr>
            <p:cNvPr id="9" name="สี่เหลี่ยมผืนผ้า 23">
              <a:extLst>
                <a:ext uri="{FF2B5EF4-FFF2-40B4-BE49-F238E27FC236}">
                  <a16:creationId xmlns:a16="http://schemas.microsoft.com/office/drawing/2014/main" id="{799DB4BC-9C4C-4515-7748-DD282B4959B2}"/>
                </a:ext>
              </a:extLst>
            </p:cNvPr>
            <p:cNvSpPr/>
            <p:nvPr/>
          </p:nvSpPr>
          <p:spPr>
            <a:xfrm>
              <a:off x="3140527" y="3694788"/>
              <a:ext cx="2634344" cy="446314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th-TH" sz="2400" b="1" dirty="0">
                  <a:latin typeface="TH SarabunPSK" panose="020B0500040200020003" pitchFamily="34" charset="-34"/>
                  <a:cs typeface="TH SarabunPSK" panose="020B0500040200020003" pitchFamily="34" charset="-34"/>
                </a:rPr>
                <a:t>คุณสานนท์ วรงค์สุรัติ</a:t>
              </a:r>
            </a:p>
          </p:txBody>
        </p:sp>
        <p:sp>
          <p:nvSpPr>
            <p:cNvPr id="10" name="ลูกศร: เครื่องหมายบั้ง 24">
              <a:extLst>
                <a:ext uri="{FF2B5EF4-FFF2-40B4-BE49-F238E27FC236}">
                  <a16:creationId xmlns:a16="http://schemas.microsoft.com/office/drawing/2014/main" id="{E884A9E6-B7D4-C046-4AFE-226F454725DC}"/>
                </a:ext>
              </a:extLst>
            </p:cNvPr>
            <p:cNvSpPr/>
            <p:nvPr/>
          </p:nvSpPr>
          <p:spPr>
            <a:xfrm>
              <a:off x="5644244" y="3695245"/>
              <a:ext cx="261257" cy="441323"/>
            </a:xfrm>
            <a:prstGeom prst="chevron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>
                <a:solidFill>
                  <a:schemeClr val="tx1"/>
                </a:solidFill>
              </a:endParaRPr>
            </a:p>
          </p:txBody>
        </p:sp>
        <p:sp>
          <p:nvSpPr>
            <p:cNvPr id="11" name="ลูกศร: เครื่องหมายบั้ง 25">
              <a:extLst>
                <a:ext uri="{FF2B5EF4-FFF2-40B4-BE49-F238E27FC236}">
                  <a16:creationId xmlns:a16="http://schemas.microsoft.com/office/drawing/2014/main" id="{94A986E4-8A22-35BC-26EB-80ACE1F3996A}"/>
                </a:ext>
              </a:extLst>
            </p:cNvPr>
            <p:cNvSpPr/>
            <p:nvPr/>
          </p:nvSpPr>
          <p:spPr>
            <a:xfrm>
              <a:off x="5845628" y="3690256"/>
              <a:ext cx="261257" cy="446312"/>
            </a:xfrm>
            <a:prstGeom prst="chevron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>
                <a:solidFill>
                  <a:schemeClr val="tx1"/>
                </a:solidFill>
              </a:endParaRPr>
            </a:p>
          </p:txBody>
        </p:sp>
        <p:sp>
          <p:nvSpPr>
            <p:cNvPr id="12" name="ลูกศร: เครื่องหมายบั้ง 26">
              <a:extLst>
                <a:ext uri="{FF2B5EF4-FFF2-40B4-BE49-F238E27FC236}">
                  <a16:creationId xmlns:a16="http://schemas.microsoft.com/office/drawing/2014/main" id="{28CBE10E-D18B-8264-9AB5-5E3EFC917E02}"/>
                </a:ext>
              </a:extLst>
            </p:cNvPr>
            <p:cNvSpPr/>
            <p:nvPr/>
          </p:nvSpPr>
          <p:spPr>
            <a:xfrm>
              <a:off x="6030685" y="3690256"/>
              <a:ext cx="261257" cy="446312"/>
            </a:xfrm>
            <a:prstGeom prst="chevron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>
                <a:solidFill>
                  <a:schemeClr val="tx1"/>
                </a:solidFill>
              </a:endParaRPr>
            </a:p>
          </p:txBody>
        </p:sp>
        <p:sp>
          <p:nvSpPr>
            <p:cNvPr id="13" name="ลูกศร: เครื่องหมายบั้ง 27">
              <a:extLst>
                <a:ext uri="{FF2B5EF4-FFF2-40B4-BE49-F238E27FC236}">
                  <a16:creationId xmlns:a16="http://schemas.microsoft.com/office/drawing/2014/main" id="{36B00FEF-0EFF-DA55-CCFD-3A29089262A9}"/>
                </a:ext>
              </a:extLst>
            </p:cNvPr>
            <p:cNvSpPr/>
            <p:nvPr/>
          </p:nvSpPr>
          <p:spPr>
            <a:xfrm flipH="1">
              <a:off x="2628446" y="3699782"/>
              <a:ext cx="261257" cy="446312"/>
            </a:xfrm>
            <a:prstGeom prst="chevron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>
                <a:solidFill>
                  <a:schemeClr val="tx1"/>
                </a:solidFill>
              </a:endParaRPr>
            </a:p>
          </p:txBody>
        </p:sp>
        <p:sp>
          <p:nvSpPr>
            <p:cNvPr id="14" name="ลูกศร: เครื่องหมายบั้ง 28">
              <a:extLst>
                <a:ext uri="{FF2B5EF4-FFF2-40B4-BE49-F238E27FC236}">
                  <a16:creationId xmlns:a16="http://schemas.microsoft.com/office/drawing/2014/main" id="{A94B1F20-D707-9C54-A168-5F3F06A68EB0}"/>
                </a:ext>
              </a:extLst>
            </p:cNvPr>
            <p:cNvSpPr/>
            <p:nvPr/>
          </p:nvSpPr>
          <p:spPr>
            <a:xfrm flipH="1">
              <a:off x="2813503" y="3699781"/>
              <a:ext cx="261257" cy="446312"/>
            </a:xfrm>
            <a:prstGeom prst="chevron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>
                <a:solidFill>
                  <a:schemeClr val="tx1"/>
                </a:solidFill>
              </a:endParaRPr>
            </a:p>
          </p:txBody>
        </p:sp>
        <p:sp>
          <p:nvSpPr>
            <p:cNvPr id="15" name="ลูกศร: เครื่องหมายบั้ง 29">
              <a:extLst>
                <a:ext uri="{FF2B5EF4-FFF2-40B4-BE49-F238E27FC236}">
                  <a16:creationId xmlns:a16="http://schemas.microsoft.com/office/drawing/2014/main" id="{21F19A8A-6372-DC48-987F-15A217221F5C}"/>
                </a:ext>
              </a:extLst>
            </p:cNvPr>
            <p:cNvSpPr/>
            <p:nvPr/>
          </p:nvSpPr>
          <p:spPr>
            <a:xfrm flipH="1">
              <a:off x="3009897" y="3699781"/>
              <a:ext cx="261257" cy="436787"/>
            </a:xfrm>
            <a:prstGeom prst="chevron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>
                <a:solidFill>
                  <a:schemeClr val="tx1"/>
                </a:solidFill>
              </a:endParaRPr>
            </a:p>
          </p:txBody>
        </p:sp>
      </p:grpSp>
      <p:sp>
        <p:nvSpPr>
          <p:cNvPr id="16" name="กล่องข้อความ 32">
            <a:extLst>
              <a:ext uri="{FF2B5EF4-FFF2-40B4-BE49-F238E27FC236}">
                <a16:creationId xmlns:a16="http://schemas.microsoft.com/office/drawing/2014/main" id="{446E0660-8A40-3EC8-935F-D19A0E596CDA}"/>
              </a:ext>
            </a:extLst>
          </p:cNvPr>
          <p:cNvSpPr txBox="1"/>
          <p:nvPr/>
        </p:nvSpPr>
        <p:spPr>
          <a:xfrm>
            <a:off x="1842727" y="2581634"/>
            <a:ext cx="545854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h-TH" sz="4400" b="1" dirty="0">
                <a:solidFill>
                  <a:schemeClr val="bg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การศึกษาด้านการจราจรและขนส่ง</a:t>
            </a:r>
          </a:p>
        </p:txBody>
      </p:sp>
      <p:sp>
        <p:nvSpPr>
          <p:cNvPr id="17" name="Slide Number Placeholder 27">
            <a:extLst>
              <a:ext uri="{FF2B5EF4-FFF2-40B4-BE49-F238E27FC236}">
                <a16:creationId xmlns:a16="http://schemas.microsoft.com/office/drawing/2014/main" id="{25906447-A77A-952A-16AC-15552CF5ABBC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4548710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054F9D-F10E-92AA-1B1D-3E371E7FD4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Rectangle 125">
            <a:extLst>
              <a:ext uri="{FF2B5EF4-FFF2-40B4-BE49-F238E27FC236}">
                <a16:creationId xmlns:a16="http://schemas.microsoft.com/office/drawing/2014/main" id="{DDB12E7B-6596-DDAD-A905-BA778F6E82B2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6124" y="950975"/>
            <a:ext cx="9117875" cy="5415837"/>
          </a:xfrm>
          <a:prstGeom prst="rect">
            <a:avLst/>
          </a:prstGeom>
          <a:solidFill>
            <a:schemeClr val="bg1">
              <a:alpha val="50196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rIns="45720" rtlCol="0" anchor="t" anchorCtr="0"/>
          <a:lstStyle/>
          <a:p>
            <a:pPr marL="541338"/>
            <a:endParaRPr lang="th-TH" sz="1000" b="1" dirty="0">
              <a:solidFill>
                <a:srgbClr val="C00000"/>
              </a:solidFill>
              <a:latin typeface="TH SarabunPSK" panose="020B0500040200020003" pitchFamily="34" charset="-34"/>
              <a:cs typeface="TH SarabunPSK" panose="020B0500040200020003" pitchFamily="34" charset="-34"/>
            </a:endParaRPr>
          </a:p>
          <a:p>
            <a:pPr marL="625475"/>
            <a:endParaRPr lang="th-TH" dirty="0"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endParaRPr>
          </a:p>
        </p:txBody>
      </p:sp>
      <p:sp>
        <p:nvSpPr>
          <p:cNvPr id="127" name="กล่องข้อความ 3">
            <a:extLst>
              <a:ext uri="{FF2B5EF4-FFF2-40B4-BE49-F238E27FC236}">
                <a16:creationId xmlns:a16="http://schemas.microsoft.com/office/drawing/2014/main" id="{ED6C64B0-CC3B-3F2A-3BEF-109AF84932E5}"/>
              </a:ext>
            </a:extLst>
          </p:cNvPr>
          <p:cNvSpPr txBox="1"/>
          <p:nvPr/>
        </p:nvSpPr>
        <p:spPr>
          <a:xfrm>
            <a:off x="922286" y="239270"/>
            <a:ext cx="67610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h-TH" sz="3600" b="1" dirty="0">
                <a:effectLst>
                  <a:glow rad="76200">
                    <a:schemeClr val="bg1"/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Kanit Light" panose="00000400000000000000" pitchFamily="2" charset="-34"/>
                <a:cs typeface="Kanit Light" panose="00000400000000000000" pitchFamily="2" charset="-34"/>
              </a:rPr>
              <a:t>การศึกษาด้านการจราจรและขนส่ง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097A3DE-EB4A-EEEC-1E35-0624D4CF1AC5}"/>
              </a:ext>
            </a:extLst>
          </p:cNvPr>
          <p:cNvSpPr txBox="1"/>
          <p:nvPr/>
        </p:nvSpPr>
        <p:spPr>
          <a:xfrm>
            <a:off x="6092045" y="357188"/>
            <a:ext cx="2826628" cy="400110"/>
          </a:xfrm>
          <a:prstGeom prst="rect">
            <a:avLst/>
          </a:prstGeom>
          <a:solidFill>
            <a:srgbClr val="CCECFF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th-TH" sz="20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H Sarabun New" panose="020B0500040200020003" pitchFamily="34" charset="-34"/>
                <a:cs typeface="TH Sarabun New" panose="020B0500040200020003" pitchFamily="34" charset="-34"/>
              </a:rPr>
              <a:t>ผลคาดการณ์และวิเคราะห์ </a:t>
            </a:r>
            <a:r>
              <a:rPr lang="en-US" sz="20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H Sarabun New" panose="020B0500040200020003" pitchFamily="34" charset="-34"/>
                <a:cs typeface="TH Sarabun New" panose="020B0500040200020003" pitchFamily="34" charset="-34"/>
              </a:rPr>
              <a:t>LOS</a:t>
            </a:r>
            <a:endParaRPr lang="th-TH" sz="2200" b="1" i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H Sarabun New" panose="020B0500040200020003" pitchFamily="34" charset="-34"/>
              <a:cs typeface="TH Sarabun New" panose="020B0500040200020003" pitchFamily="34" charset="-34"/>
            </a:endParaRP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6E181DBF-A0B9-3A17-A1EC-184DF460A590}"/>
              </a:ext>
            </a:extLst>
          </p:cNvPr>
          <p:cNvGrpSpPr/>
          <p:nvPr/>
        </p:nvGrpSpPr>
        <p:grpSpPr>
          <a:xfrm>
            <a:off x="37999" y="1041369"/>
            <a:ext cx="3631734" cy="4880903"/>
            <a:chOff x="39412" y="992044"/>
            <a:chExt cx="3475946" cy="4768286"/>
          </a:xfrm>
        </p:grpSpPr>
        <p:pic>
          <p:nvPicPr>
            <p:cNvPr id="42" name="Picture 41">
              <a:extLst>
                <a:ext uri="{FF2B5EF4-FFF2-40B4-BE49-F238E27FC236}">
                  <a16:creationId xmlns:a16="http://schemas.microsoft.com/office/drawing/2014/main" id="{84035E12-CA19-AA71-3C53-78B32CCD946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30886" t="7920" r="34044" b="6546"/>
            <a:stretch>
              <a:fillRect/>
            </a:stretch>
          </p:blipFill>
          <p:spPr>
            <a:xfrm>
              <a:off x="39412" y="992044"/>
              <a:ext cx="3475946" cy="4768286"/>
            </a:xfrm>
            <a:prstGeom prst="rect">
              <a:avLst/>
            </a:prstGeom>
          </p:spPr>
        </p:pic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32CA50A-3661-D5D4-BED2-7890A91CF44A}"/>
                </a:ext>
              </a:extLst>
            </p:cNvPr>
            <p:cNvSpPr/>
            <p:nvPr/>
          </p:nvSpPr>
          <p:spPr>
            <a:xfrm>
              <a:off x="612603" y="1610724"/>
              <a:ext cx="291369" cy="585836"/>
            </a:xfrm>
            <a:custGeom>
              <a:avLst/>
              <a:gdLst>
                <a:gd name="connsiteX0" fmla="*/ 0 w 291369"/>
                <a:gd name="connsiteY0" fmla="*/ 585836 h 585836"/>
                <a:gd name="connsiteX1" fmla="*/ 30997 w 291369"/>
                <a:gd name="connsiteY1" fmla="*/ 464949 h 585836"/>
                <a:gd name="connsiteX2" fmla="*/ 37196 w 291369"/>
                <a:gd name="connsiteY2" fmla="*/ 371959 h 585836"/>
                <a:gd name="connsiteX3" fmla="*/ 52695 w 291369"/>
                <a:gd name="connsiteY3" fmla="*/ 238674 h 585836"/>
                <a:gd name="connsiteX4" fmla="*/ 74392 w 291369"/>
                <a:gd name="connsiteY4" fmla="*/ 142584 h 585836"/>
                <a:gd name="connsiteX5" fmla="*/ 108489 w 291369"/>
                <a:gd name="connsiteY5" fmla="*/ 77492 h 585836"/>
                <a:gd name="connsiteX6" fmla="*/ 161183 w 291369"/>
                <a:gd name="connsiteY6" fmla="*/ 46495 h 585836"/>
                <a:gd name="connsiteX7" fmla="*/ 247973 w 291369"/>
                <a:gd name="connsiteY7" fmla="*/ 21698 h 585836"/>
                <a:gd name="connsiteX8" fmla="*/ 291369 w 291369"/>
                <a:gd name="connsiteY8" fmla="*/ 0 h 5858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1369" h="585836">
                  <a:moveTo>
                    <a:pt x="0" y="585836"/>
                  </a:moveTo>
                  <a:lnTo>
                    <a:pt x="30997" y="464949"/>
                  </a:lnTo>
                  <a:lnTo>
                    <a:pt x="37196" y="371959"/>
                  </a:lnTo>
                  <a:lnTo>
                    <a:pt x="52695" y="238674"/>
                  </a:lnTo>
                  <a:lnTo>
                    <a:pt x="74392" y="142584"/>
                  </a:lnTo>
                  <a:lnTo>
                    <a:pt x="108489" y="77492"/>
                  </a:lnTo>
                  <a:lnTo>
                    <a:pt x="161183" y="46495"/>
                  </a:lnTo>
                  <a:lnTo>
                    <a:pt x="247973" y="21698"/>
                  </a:lnTo>
                  <a:lnTo>
                    <a:pt x="291369" y="0"/>
                  </a:lnTo>
                </a:path>
              </a:pathLst>
            </a:custGeom>
            <a:noFill/>
            <a:ln w="31750" cap="rnd">
              <a:solidFill>
                <a:srgbClr val="FF0000"/>
              </a:solidFill>
              <a:round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/>
            </a:p>
          </p:txBody>
        </p: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9E9B59E4-302B-6681-5610-F68A7EB88C60}"/>
                </a:ext>
              </a:extLst>
            </p:cNvPr>
            <p:cNvGrpSpPr/>
            <p:nvPr/>
          </p:nvGrpSpPr>
          <p:grpSpPr>
            <a:xfrm>
              <a:off x="1174561" y="1292950"/>
              <a:ext cx="713992" cy="338554"/>
              <a:chOff x="3966008" y="987931"/>
              <a:chExt cx="713992" cy="338554"/>
            </a:xfrm>
          </p:grpSpPr>
          <p:sp>
            <p:nvSpPr>
              <p:cNvPr id="70" name="Rectangle 69">
                <a:extLst>
                  <a:ext uri="{FF2B5EF4-FFF2-40B4-BE49-F238E27FC236}">
                    <a16:creationId xmlns:a16="http://schemas.microsoft.com/office/drawing/2014/main" id="{D5868262-F1E6-F504-F872-81F61C323C02}"/>
                  </a:ext>
                </a:extLst>
              </p:cNvPr>
              <p:cNvSpPr/>
              <p:nvPr/>
            </p:nvSpPr>
            <p:spPr>
              <a:xfrm>
                <a:off x="3966008" y="1007405"/>
                <a:ext cx="713992" cy="265742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th-TH"/>
              </a:p>
            </p:txBody>
          </p:sp>
          <p:sp>
            <p:nvSpPr>
              <p:cNvPr id="71" name="TextBox 70">
                <a:extLst>
                  <a:ext uri="{FF2B5EF4-FFF2-40B4-BE49-F238E27FC236}">
                    <a16:creationId xmlns:a16="http://schemas.microsoft.com/office/drawing/2014/main" id="{2520672A-9B99-53D2-1605-4371C162C061}"/>
                  </a:ext>
                </a:extLst>
              </p:cNvPr>
              <p:cNvSpPr txBox="1"/>
              <p:nvPr/>
            </p:nvSpPr>
            <p:spPr>
              <a:xfrm>
                <a:off x="4001609" y="987931"/>
                <a:ext cx="678391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th-TH" sz="800" b="1" dirty="0">
                    <a:latin typeface="TH SarabunPSK" panose="020B0500040200020003" pitchFamily="34" charset="-34"/>
                    <a:cs typeface="TH SarabunPSK" panose="020B0500040200020003" pitchFamily="34" charset="-34"/>
                  </a:rPr>
                  <a:t>จุดสิ้นสุดโครงการ</a:t>
                </a:r>
              </a:p>
              <a:p>
                <a:pPr algn="ctr"/>
                <a:r>
                  <a:rPr lang="th-TH" sz="800" b="1" dirty="0">
                    <a:latin typeface="TH SarabunPSK" panose="020B0500040200020003" pitchFamily="34" charset="-34"/>
                    <a:cs typeface="TH SarabunPSK" panose="020B0500040200020003" pitchFamily="34" charset="-34"/>
                  </a:rPr>
                  <a:t>กม.21+000 </a:t>
                </a:r>
              </a:p>
            </p:txBody>
          </p:sp>
        </p:grp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FCA8063A-3CB0-0C64-D989-63644342FEF7}"/>
                </a:ext>
              </a:extLst>
            </p:cNvPr>
            <p:cNvCxnSpPr>
              <a:cxnSpLocks/>
              <a:stCxn id="70" idx="1"/>
              <a:endCxn id="49" idx="7"/>
            </p:cNvCxnSpPr>
            <p:nvPr/>
          </p:nvCxnSpPr>
          <p:spPr>
            <a:xfrm flipH="1">
              <a:off x="975376" y="1445295"/>
              <a:ext cx="199185" cy="94025"/>
            </a:xfrm>
            <a:prstGeom prst="line">
              <a:avLst/>
            </a:prstGeom>
            <a:ln w="12700">
              <a:solidFill>
                <a:srgbClr val="FF0000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901001C9-61F8-F932-F50A-B8970EC37CD0}"/>
                </a:ext>
              </a:extLst>
            </p:cNvPr>
            <p:cNvGrpSpPr/>
            <p:nvPr/>
          </p:nvGrpSpPr>
          <p:grpSpPr>
            <a:xfrm>
              <a:off x="828151" y="2344040"/>
              <a:ext cx="721206" cy="338554"/>
              <a:chOff x="3966008" y="987931"/>
              <a:chExt cx="721206" cy="338554"/>
            </a:xfrm>
          </p:grpSpPr>
          <p:sp>
            <p:nvSpPr>
              <p:cNvPr id="68" name="Rectangle 67">
                <a:extLst>
                  <a:ext uri="{FF2B5EF4-FFF2-40B4-BE49-F238E27FC236}">
                    <a16:creationId xmlns:a16="http://schemas.microsoft.com/office/drawing/2014/main" id="{DCB99AA6-8C0F-0EF6-D797-09E08E7269EA}"/>
                  </a:ext>
                </a:extLst>
              </p:cNvPr>
              <p:cNvSpPr/>
              <p:nvPr/>
            </p:nvSpPr>
            <p:spPr>
              <a:xfrm>
                <a:off x="3966008" y="1007405"/>
                <a:ext cx="713992" cy="265742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th-TH"/>
              </a:p>
            </p:txBody>
          </p:sp>
          <p:sp>
            <p:nvSpPr>
              <p:cNvPr id="69" name="TextBox 68">
                <a:extLst>
                  <a:ext uri="{FF2B5EF4-FFF2-40B4-BE49-F238E27FC236}">
                    <a16:creationId xmlns:a16="http://schemas.microsoft.com/office/drawing/2014/main" id="{1564646D-8D55-77A6-99F8-A0733A3577F2}"/>
                  </a:ext>
                </a:extLst>
              </p:cNvPr>
              <p:cNvSpPr txBox="1"/>
              <p:nvPr/>
            </p:nvSpPr>
            <p:spPr>
              <a:xfrm>
                <a:off x="3994396" y="987931"/>
                <a:ext cx="692818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th-TH" sz="800" b="1" dirty="0">
                    <a:latin typeface="TH SarabunPSK" panose="020B0500040200020003" pitchFamily="34" charset="-34"/>
                    <a:cs typeface="TH SarabunPSK" panose="020B0500040200020003" pitchFamily="34" charset="-34"/>
                  </a:rPr>
                  <a:t>จุดเริ่มต้นโครงการ</a:t>
                </a:r>
              </a:p>
              <a:p>
                <a:pPr algn="ctr"/>
                <a:r>
                  <a:rPr lang="th-TH" sz="800" b="1" dirty="0">
                    <a:latin typeface="TH SarabunPSK" panose="020B0500040200020003" pitchFamily="34" charset="-34"/>
                    <a:cs typeface="TH SarabunPSK" panose="020B0500040200020003" pitchFamily="34" charset="-34"/>
                  </a:rPr>
                  <a:t>กม.19+500 </a:t>
                </a:r>
              </a:p>
            </p:txBody>
          </p:sp>
        </p:grp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9C2DC430-8D83-4E84-A3D9-7A5ED8E808B4}"/>
                </a:ext>
              </a:extLst>
            </p:cNvPr>
            <p:cNvCxnSpPr>
              <a:cxnSpLocks/>
              <a:stCxn id="68" idx="1"/>
              <a:endCxn id="50" idx="5"/>
            </p:cNvCxnSpPr>
            <p:nvPr/>
          </p:nvCxnSpPr>
          <p:spPr>
            <a:xfrm flipH="1" flipV="1">
              <a:off x="644711" y="2247352"/>
              <a:ext cx="183440" cy="249033"/>
            </a:xfrm>
            <a:prstGeom prst="line">
              <a:avLst/>
            </a:prstGeom>
            <a:ln w="12700">
              <a:solidFill>
                <a:srgbClr val="FF0000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2FAB00C7-5A99-F945-0A62-7130EB6456BF}"/>
                </a:ext>
              </a:extLst>
            </p:cNvPr>
            <p:cNvSpPr/>
            <p:nvPr/>
          </p:nvSpPr>
          <p:spPr>
            <a:xfrm>
              <a:off x="1180898" y="4385113"/>
              <a:ext cx="711201" cy="751367"/>
            </a:xfrm>
            <a:custGeom>
              <a:avLst/>
              <a:gdLst>
                <a:gd name="connsiteX0" fmla="*/ 663945 w 663945"/>
                <a:gd name="connsiteY0" fmla="*/ 697023 h 697023"/>
                <a:gd name="connsiteX1" fmla="*/ 574159 w 663945"/>
                <a:gd name="connsiteY1" fmla="*/ 611963 h 697023"/>
                <a:gd name="connsiteX2" fmla="*/ 522177 w 663945"/>
                <a:gd name="connsiteY2" fmla="*/ 538716 h 697023"/>
                <a:gd name="connsiteX3" fmla="*/ 472559 w 663945"/>
                <a:gd name="connsiteY3" fmla="*/ 496186 h 697023"/>
                <a:gd name="connsiteX4" fmla="*/ 382773 w 663945"/>
                <a:gd name="connsiteY4" fmla="*/ 422940 h 697023"/>
                <a:gd name="connsiteX5" fmla="*/ 274084 w 663945"/>
                <a:gd name="connsiteY5" fmla="*/ 342605 h 697023"/>
                <a:gd name="connsiteX6" fmla="*/ 200838 w 663945"/>
                <a:gd name="connsiteY6" fmla="*/ 248093 h 697023"/>
                <a:gd name="connsiteX7" fmla="*/ 61433 w 663945"/>
                <a:gd name="connsiteY7" fmla="*/ 68521 h 697023"/>
                <a:gd name="connsiteX8" fmla="*/ 0 w 663945"/>
                <a:gd name="connsiteY8" fmla="*/ 0 h 697023"/>
                <a:gd name="connsiteX0" fmla="*/ 711201 w 711201"/>
                <a:gd name="connsiteY0" fmla="*/ 751367 h 751367"/>
                <a:gd name="connsiteX1" fmla="*/ 621415 w 711201"/>
                <a:gd name="connsiteY1" fmla="*/ 666307 h 751367"/>
                <a:gd name="connsiteX2" fmla="*/ 569433 w 711201"/>
                <a:gd name="connsiteY2" fmla="*/ 593060 h 751367"/>
                <a:gd name="connsiteX3" fmla="*/ 519815 w 711201"/>
                <a:gd name="connsiteY3" fmla="*/ 550530 h 751367"/>
                <a:gd name="connsiteX4" fmla="*/ 430029 w 711201"/>
                <a:gd name="connsiteY4" fmla="*/ 477284 h 751367"/>
                <a:gd name="connsiteX5" fmla="*/ 321340 w 711201"/>
                <a:gd name="connsiteY5" fmla="*/ 396949 h 751367"/>
                <a:gd name="connsiteX6" fmla="*/ 248094 w 711201"/>
                <a:gd name="connsiteY6" fmla="*/ 302437 h 751367"/>
                <a:gd name="connsiteX7" fmla="*/ 108689 w 711201"/>
                <a:gd name="connsiteY7" fmla="*/ 122865 h 751367"/>
                <a:gd name="connsiteX8" fmla="*/ 0 w 711201"/>
                <a:gd name="connsiteY8" fmla="*/ 0 h 751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1201" h="751367">
                  <a:moveTo>
                    <a:pt x="711201" y="751367"/>
                  </a:moveTo>
                  <a:lnTo>
                    <a:pt x="621415" y="666307"/>
                  </a:lnTo>
                  <a:lnTo>
                    <a:pt x="569433" y="593060"/>
                  </a:lnTo>
                  <a:lnTo>
                    <a:pt x="519815" y="550530"/>
                  </a:lnTo>
                  <a:lnTo>
                    <a:pt x="430029" y="477284"/>
                  </a:lnTo>
                  <a:lnTo>
                    <a:pt x="321340" y="396949"/>
                  </a:lnTo>
                  <a:lnTo>
                    <a:pt x="248094" y="302437"/>
                  </a:lnTo>
                  <a:lnTo>
                    <a:pt x="108689" y="122865"/>
                  </a:lnTo>
                  <a:cubicBezTo>
                    <a:pt x="88211" y="100025"/>
                    <a:pt x="20478" y="22840"/>
                    <a:pt x="0" y="0"/>
                  </a:cubicBezTo>
                </a:path>
              </a:pathLst>
            </a:custGeom>
            <a:noFill/>
            <a:ln w="31750" cap="rnd">
              <a:solidFill>
                <a:srgbClr val="FF0000"/>
              </a:solidFill>
              <a:round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AFDCC5DF-F018-6371-CA8B-0FD645C917C0}"/>
                </a:ext>
              </a:extLst>
            </p:cNvPr>
            <p:cNvSpPr/>
            <p:nvPr/>
          </p:nvSpPr>
          <p:spPr>
            <a:xfrm>
              <a:off x="883192" y="1523504"/>
              <a:ext cx="108000" cy="108000"/>
            </a:xfrm>
            <a:prstGeom prst="ellipse">
              <a:avLst/>
            </a:prstGeom>
            <a:solidFill>
              <a:srgbClr val="FF0000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5A2BD0D7-174F-2086-2495-3A0618052D9D}"/>
                </a:ext>
              </a:extLst>
            </p:cNvPr>
            <p:cNvSpPr/>
            <p:nvPr/>
          </p:nvSpPr>
          <p:spPr>
            <a:xfrm>
              <a:off x="552527" y="2155168"/>
              <a:ext cx="108000" cy="108000"/>
            </a:xfrm>
            <a:prstGeom prst="ellipse">
              <a:avLst/>
            </a:prstGeom>
            <a:solidFill>
              <a:srgbClr val="FF0000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/>
            </a:p>
          </p:txBody>
        </p: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1D247134-5EEA-D1DD-963A-205406300A8B}"/>
                </a:ext>
              </a:extLst>
            </p:cNvPr>
            <p:cNvGrpSpPr/>
            <p:nvPr/>
          </p:nvGrpSpPr>
          <p:grpSpPr>
            <a:xfrm>
              <a:off x="2142990" y="4743926"/>
              <a:ext cx="721206" cy="338554"/>
              <a:chOff x="3966008" y="987931"/>
              <a:chExt cx="721206" cy="338554"/>
            </a:xfrm>
          </p:grpSpPr>
          <p:sp>
            <p:nvSpPr>
              <p:cNvPr id="66" name="Rectangle 65">
                <a:extLst>
                  <a:ext uri="{FF2B5EF4-FFF2-40B4-BE49-F238E27FC236}">
                    <a16:creationId xmlns:a16="http://schemas.microsoft.com/office/drawing/2014/main" id="{780E801A-14FE-49B7-B85C-BC048C0CC357}"/>
                  </a:ext>
                </a:extLst>
              </p:cNvPr>
              <p:cNvSpPr/>
              <p:nvPr/>
            </p:nvSpPr>
            <p:spPr>
              <a:xfrm>
                <a:off x="3966008" y="1007405"/>
                <a:ext cx="713992" cy="265742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th-TH"/>
              </a:p>
            </p:txBody>
          </p:sp>
          <p:sp>
            <p:nvSpPr>
              <p:cNvPr id="67" name="TextBox 66">
                <a:extLst>
                  <a:ext uri="{FF2B5EF4-FFF2-40B4-BE49-F238E27FC236}">
                    <a16:creationId xmlns:a16="http://schemas.microsoft.com/office/drawing/2014/main" id="{1F776437-BA84-F24C-CAAD-D3301A4D2431}"/>
                  </a:ext>
                </a:extLst>
              </p:cNvPr>
              <p:cNvSpPr txBox="1"/>
              <p:nvPr/>
            </p:nvSpPr>
            <p:spPr>
              <a:xfrm>
                <a:off x="3994396" y="987931"/>
                <a:ext cx="692818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th-TH" sz="800" b="1" dirty="0">
                    <a:latin typeface="TH SarabunPSK" panose="020B0500040200020003" pitchFamily="34" charset="-34"/>
                    <a:cs typeface="TH SarabunPSK" panose="020B0500040200020003" pitchFamily="34" charset="-34"/>
                  </a:rPr>
                  <a:t>จุดเริ่มต้นโครงการ</a:t>
                </a:r>
              </a:p>
              <a:p>
                <a:pPr algn="ctr"/>
                <a:r>
                  <a:rPr lang="th-TH" sz="800" b="1" dirty="0">
                    <a:latin typeface="TH SarabunPSK" panose="020B0500040200020003" pitchFamily="34" charset="-34"/>
                    <a:cs typeface="TH SarabunPSK" panose="020B0500040200020003" pitchFamily="34" charset="-34"/>
                  </a:rPr>
                  <a:t>กม.11+950</a:t>
                </a:r>
              </a:p>
            </p:txBody>
          </p:sp>
        </p:grpSp>
        <p:grpSp>
          <p:nvGrpSpPr>
            <p:cNvPr id="52" name="Group 51">
              <a:extLst>
                <a:ext uri="{FF2B5EF4-FFF2-40B4-BE49-F238E27FC236}">
                  <a16:creationId xmlns:a16="http://schemas.microsoft.com/office/drawing/2014/main" id="{0BDA2798-E637-9EA5-9675-2D3E437DF088}"/>
                </a:ext>
              </a:extLst>
            </p:cNvPr>
            <p:cNvGrpSpPr/>
            <p:nvPr/>
          </p:nvGrpSpPr>
          <p:grpSpPr>
            <a:xfrm>
              <a:off x="121451" y="4249728"/>
              <a:ext cx="706699" cy="338554"/>
              <a:chOff x="3966008" y="987931"/>
              <a:chExt cx="713992" cy="338554"/>
            </a:xfrm>
          </p:grpSpPr>
          <p:sp>
            <p:nvSpPr>
              <p:cNvPr id="64" name="Rectangle 63">
                <a:extLst>
                  <a:ext uri="{FF2B5EF4-FFF2-40B4-BE49-F238E27FC236}">
                    <a16:creationId xmlns:a16="http://schemas.microsoft.com/office/drawing/2014/main" id="{18CE21EF-6778-0D58-E16B-B524972FDCD0}"/>
                  </a:ext>
                </a:extLst>
              </p:cNvPr>
              <p:cNvSpPr/>
              <p:nvPr/>
            </p:nvSpPr>
            <p:spPr>
              <a:xfrm>
                <a:off x="3966008" y="1007405"/>
                <a:ext cx="713992" cy="265742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th-TH"/>
              </a:p>
            </p:txBody>
          </p:sp>
          <p:sp>
            <p:nvSpPr>
              <p:cNvPr id="65" name="TextBox 64">
                <a:extLst>
                  <a:ext uri="{FF2B5EF4-FFF2-40B4-BE49-F238E27FC236}">
                    <a16:creationId xmlns:a16="http://schemas.microsoft.com/office/drawing/2014/main" id="{99075466-0F41-F390-458C-41911E28A584}"/>
                  </a:ext>
                </a:extLst>
              </p:cNvPr>
              <p:cNvSpPr txBox="1"/>
              <p:nvPr/>
            </p:nvSpPr>
            <p:spPr>
              <a:xfrm>
                <a:off x="4001609" y="987931"/>
                <a:ext cx="678391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th-TH" sz="800" b="1" dirty="0">
                    <a:latin typeface="TH SarabunPSK" panose="020B0500040200020003" pitchFamily="34" charset="-34"/>
                    <a:cs typeface="TH SarabunPSK" panose="020B0500040200020003" pitchFamily="34" charset="-34"/>
                  </a:rPr>
                  <a:t>จุดสิ้นสุดโครงการ</a:t>
                </a:r>
              </a:p>
              <a:p>
                <a:pPr algn="ctr"/>
                <a:r>
                  <a:rPr lang="th-TH" sz="800" b="1" dirty="0">
                    <a:latin typeface="TH SarabunPSK" panose="020B0500040200020003" pitchFamily="34" charset="-34"/>
                    <a:cs typeface="TH SarabunPSK" panose="020B0500040200020003" pitchFamily="34" charset="-34"/>
                  </a:rPr>
                  <a:t>กม.13+930</a:t>
                </a:r>
              </a:p>
            </p:txBody>
          </p:sp>
        </p:grp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C189B6C6-6E69-1BEB-936A-0D240B92F478}"/>
                </a:ext>
              </a:extLst>
            </p:cNvPr>
            <p:cNvCxnSpPr>
              <a:cxnSpLocks/>
              <a:stCxn id="65" idx="3"/>
              <a:endCxn id="55" idx="2"/>
            </p:cNvCxnSpPr>
            <p:nvPr/>
          </p:nvCxnSpPr>
          <p:spPr>
            <a:xfrm flipV="1">
              <a:off x="828150" y="4365005"/>
              <a:ext cx="292411" cy="54000"/>
            </a:xfrm>
            <a:prstGeom prst="line">
              <a:avLst/>
            </a:prstGeom>
            <a:ln w="12700">
              <a:solidFill>
                <a:srgbClr val="FF0000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0510301E-7427-F6BA-C707-17F3536E1EAE}"/>
                </a:ext>
              </a:extLst>
            </p:cNvPr>
            <p:cNvCxnSpPr>
              <a:cxnSpLocks/>
              <a:stCxn id="66" idx="1"/>
              <a:endCxn id="56" idx="7"/>
            </p:cNvCxnSpPr>
            <p:nvPr/>
          </p:nvCxnSpPr>
          <p:spPr>
            <a:xfrm flipH="1">
              <a:off x="1936620" y="4896271"/>
              <a:ext cx="206370" cy="202025"/>
            </a:xfrm>
            <a:prstGeom prst="line">
              <a:avLst/>
            </a:prstGeom>
            <a:ln w="12700">
              <a:solidFill>
                <a:srgbClr val="FF0000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77C00288-11AC-7864-5C05-B98E6351D296}"/>
                </a:ext>
              </a:extLst>
            </p:cNvPr>
            <p:cNvSpPr/>
            <p:nvPr/>
          </p:nvSpPr>
          <p:spPr>
            <a:xfrm>
              <a:off x="1120561" y="4311005"/>
              <a:ext cx="108000" cy="108000"/>
            </a:xfrm>
            <a:prstGeom prst="ellipse">
              <a:avLst/>
            </a:prstGeom>
            <a:solidFill>
              <a:srgbClr val="FF0000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988B9A83-A37D-88D7-F482-D3ACAA6EAFA6}"/>
                </a:ext>
              </a:extLst>
            </p:cNvPr>
            <p:cNvSpPr/>
            <p:nvPr/>
          </p:nvSpPr>
          <p:spPr>
            <a:xfrm>
              <a:off x="1844436" y="5082480"/>
              <a:ext cx="108000" cy="108000"/>
            </a:xfrm>
            <a:prstGeom prst="ellipse">
              <a:avLst/>
            </a:prstGeom>
            <a:solidFill>
              <a:srgbClr val="FF0000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/>
            </a:p>
          </p:txBody>
        </p:sp>
        <p:sp>
          <p:nvSpPr>
            <p:cNvPr id="57" name="Rectangle 56">
              <a:extLst>
                <a:ext uri="{FF2B5EF4-FFF2-40B4-BE49-F238E27FC236}">
                  <a16:creationId xmlns:a16="http://schemas.microsoft.com/office/drawing/2014/main" id="{FB20E642-3B3C-4DCB-134C-802653AACA2B}"/>
                </a:ext>
              </a:extLst>
            </p:cNvPr>
            <p:cNvSpPr/>
            <p:nvPr/>
          </p:nvSpPr>
          <p:spPr>
            <a:xfrm>
              <a:off x="1033910" y="4163101"/>
              <a:ext cx="1014045" cy="1121600"/>
            </a:xfrm>
            <a:prstGeom prst="rect">
              <a:avLst/>
            </a:prstGeom>
            <a:noFill/>
            <a:ln>
              <a:solidFill>
                <a:schemeClr val="bg1"/>
              </a:solidFill>
              <a:prstDash val="solid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/>
            </a:p>
          </p:txBody>
        </p:sp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8EA09305-E231-0B13-B2BD-44850941B8DA}"/>
                </a:ext>
              </a:extLst>
            </p:cNvPr>
            <p:cNvSpPr/>
            <p:nvPr/>
          </p:nvSpPr>
          <p:spPr>
            <a:xfrm>
              <a:off x="402403" y="1445295"/>
              <a:ext cx="660742" cy="864881"/>
            </a:xfrm>
            <a:prstGeom prst="rect">
              <a:avLst/>
            </a:prstGeom>
            <a:noFill/>
            <a:ln>
              <a:solidFill>
                <a:schemeClr val="bg1"/>
              </a:solidFill>
              <a:prstDash val="solid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/>
            </a:p>
          </p:txBody>
        </p:sp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7612AE70-305B-0DF4-F88F-E972A98909C8}"/>
                </a:ext>
              </a:extLst>
            </p:cNvPr>
            <p:cNvSpPr txBox="1"/>
            <p:nvPr/>
          </p:nvSpPr>
          <p:spPr>
            <a:xfrm rot="16840408">
              <a:off x="-79101" y="3106492"/>
              <a:ext cx="69923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th-TH" sz="1600" b="1" dirty="0">
                  <a:solidFill>
                    <a:srgbClr val="FFFF00"/>
                  </a:solidFill>
                  <a:latin typeface="TH SarabunPSK" panose="020B0500040200020003" pitchFamily="34" charset="-34"/>
                  <a:cs typeface="TH SarabunPSK" panose="020B0500040200020003" pitchFamily="34" charset="-34"/>
                </a:rPr>
                <a:t>ทล.</a:t>
              </a:r>
              <a:r>
                <a:rPr lang="en-US" sz="1600" b="1" dirty="0">
                  <a:solidFill>
                    <a:srgbClr val="FFFF00"/>
                  </a:solidFill>
                  <a:latin typeface="TH SarabunPSK" panose="020B0500040200020003" pitchFamily="34" charset="-34"/>
                  <a:cs typeface="TH SarabunPSK" panose="020B0500040200020003" pitchFamily="34" charset="-34"/>
                </a:rPr>
                <a:t>4034</a:t>
              </a:r>
              <a:endParaRPr lang="th-TH" sz="1600" b="1" dirty="0">
                <a:solidFill>
                  <a:srgbClr val="FFFF00"/>
                </a:solidFill>
                <a:latin typeface="TH SarabunPSK" panose="020B0500040200020003" pitchFamily="34" charset="-34"/>
                <a:cs typeface="TH SarabunPSK" panose="020B0500040200020003" pitchFamily="34" charset="-34"/>
              </a:endParaRPr>
            </a:p>
          </p:txBody>
        </p:sp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7862E4F9-49AD-7D06-85A8-B509F2512EEF}"/>
                </a:ext>
              </a:extLst>
            </p:cNvPr>
            <p:cNvSpPr txBox="1"/>
            <p:nvPr/>
          </p:nvSpPr>
          <p:spPr>
            <a:xfrm>
              <a:off x="268108" y="1223990"/>
              <a:ext cx="516488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th-TH" sz="1200" b="1" dirty="0">
                  <a:solidFill>
                    <a:schemeClr val="bg1"/>
                  </a:solidFill>
                  <a:latin typeface="TH SarabunPSK" panose="020B0500040200020003" pitchFamily="34" charset="-34"/>
                  <a:cs typeface="TH SarabunPSK" panose="020B0500040200020003" pitchFamily="34" charset="-34"/>
                </a:rPr>
                <a:t>ช่วงที่ 2</a:t>
              </a:r>
            </a:p>
          </p:txBody>
        </p:sp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D2CBAEB5-3C09-AFA5-1828-923DC42EEED3}"/>
                </a:ext>
              </a:extLst>
            </p:cNvPr>
            <p:cNvSpPr txBox="1"/>
            <p:nvPr/>
          </p:nvSpPr>
          <p:spPr>
            <a:xfrm rot="274630">
              <a:off x="1077490" y="1007278"/>
              <a:ext cx="69923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th-TH" sz="1600" b="1" dirty="0">
                  <a:solidFill>
                    <a:srgbClr val="FFFF00"/>
                  </a:solidFill>
                  <a:latin typeface="TH SarabunPSK" panose="020B0500040200020003" pitchFamily="34" charset="-34"/>
                  <a:cs typeface="TH SarabunPSK" panose="020B0500040200020003" pitchFamily="34" charset="-34"/>
                </a:rPr>
                <a:t>ทล.</a:t>
              </a:r>
              <a:r>
                <a:rPr lang="en-US" sz="1600" b="1" dirty="0">
                  <a:solidFill>
                    <a:srgbClr val="FFFF00"/>
                  </a:solidFill>
                  <a:latin typeface="TH SarabunPSK" panose="020B0500040200020003" pitchFamily="34" charset="-34"/>
                  <a:cs typeface="TH SarabunPSK" panose="020B0500040200020003" pitchFamily="34" charset="-34"/>
                </a:rPr>
                <a:t>4033</a:t>
              </a:r>
              <a:endParaRPr lang="th-TH" sz="1600" b="1" dirty="0">
                <a:solidFill>
                  <a:srgbClr val="FFFF00"/>
                </a:solidFill>
                <a:latin typeface="TH SarabunPSK" panose="020B0500040200020003" pitchFamily="34" charset="-34"/>
                <a:cs typeface="TH SarabunPSK" panose="020B0500040200020003" pitchFamily="34" charset="-34"/>
              </a:endParaRPr>
            </a:p>
          </p:txBody>
        </p:sp>
      </p:grpSp>
      <p:sp>
        <p:nvSpPr>
          <p:cNvPr id="110" name="TextBox 109">
            <a:extLst>
              <a:ext uri="{FF2B5EF4-FFF2-40B4-BE49-F238E27FC236}">
                <a16:creationId xmlns:a16="http://schemas.microsoft.com/office/drawing/2014/main" id="{32C022AE-D694-B72F-8436-021276AD99C0}"/>
              </a:ext>
            </a:extLst>
          </p:cNvPr>
          <p:cNvSpPr txBox="1"/>
          <p:nvPr/>
        </p:nvSpPr>
        <p:spPr>
          <a:xfrm>
            <a:off x="5310667" y="1175730"/>
            <a:ext cx="3793578" cy="42473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thaiDist"/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   จากผลการสำรวจปริมาณจราจรบนแนวเส้นทางโครงการทล.4034 ช่วงที่ 1 และ 2 ในปัจจุบัน (พ.ศ. 2568) มีปริมาณจราจรเท่ากับ 6,839 และ 8,250 </a:t>
            </a:r>
            <a:r>
              <a:rPr lang="en-US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PCU/</a:t>
            </a:r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วัน และปริมาณจราจรในอนาคต (พ.ศ. 2574-2593) ประมาณ 7,840- 11,808 และ 9,560-14,080 </a:t>
            </a:r>
            <a:r>
              <a:rPr lang="en-US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PCU/</a:t>
            </a:r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วัน ตามลำดับ</a:t>
            </a:r>
            <a:endParaRPr lang="en-US" dirty="0">
              <a:solidFill>
                <a:schemeClr val="tx1"/>
              </a:solidFill>
              <a:latin typeface="TH Sarabun New" panose="020B0500040200020003" pitchFamily="34" charset="-34"/>
              <a:cs typeface="TH Sarabun New" panose="020B0500040200020003" pitchFamily="34" charset="-34"/>
            </a:endParaRPr>
          </a:p>
          <a:p>
            <a:pPr algn="thaiDist"/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   สำหรับการวิเคราะห์ระดับการให้บริการ </a:t>
            </a:r>
            <a:r>
              <a:rPr lang="en-US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(LOS)</a:t>
            </a:r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บนทล.4034 ช่วงที่ 1 และ 2 พบว่า </a:t>
            </a:r>
            <a:r>
              <a:rPr lang="th-TH" b="1" dirty="0">
                <a:solidFill>
                  <a:srgbClr val="C00000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กรณีไม่มีการพัฒนา (ทางหลวง 2 ช่อง) ถนนมี </a:t>
            </a:r>
            <a:r>
              <a:rPr lang="en-US" b="1" dirty="0">
                <a:solidFill>
                  <a:srgbClr val="C00000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LOS</a:t>
            </a:r>
            <a:r>
              <a:rPr lang="th-TH" b="1" dirty="0">
                <a:solidFill>
                  <a:srgbClr val="C00000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ที่ระดับ </a:t>
            </a:r>
            <a:r>
              <a:rPr lang="en-US" b="1" dirty="0">
                <a:solidFill>
                  <a:srgbClr val="C00000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C</a:t>
            </a:r>
            <a:r>
              <a:rPr lang="th-TH" b="1" dirty="0">
                <a:solidFill>
                  <a:srgbClr val="C00000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ตั้งแต่ปีปัจจุบัน และลดระดับลงมาที่ระดับ </a:t>
            </a:r>
            <a:r>
              <a:rPr lang="en-US" b="1" dirty="0">
                <a:solidFill>
                  <a:srgbClr val="C00000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D</a:t>
            </a:r>
            <a:r>
              <a:rPr lang="th-TH" b="1" dirty="0">
                <a:solidFill>
                  <a:srgbClr val="C00000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จนถึงปีสุดท้ายของโครงการ </a:t>
            </a:r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ซึ่งอยู่ในเกณฑ์ที่ควรมีการปรับปรุงและขยายช่องจราจรเพื่อให้สามารถเดินทางสัญจรได้อย่างสะดวกในอนาคต</a:t>
            </a:r>
          </a:p>
          <a:p>
            <a:pPr algn="thaiDist"/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   ทั้งนี้ </a:t>
            </a:r>
            <a:r>
              <a:rPr lang="th-TH" b="1" dirty="0">
                <a:solidFill>
                  <a:srgbClr val="C00000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หากพัฒนาเส้นทางเป็นทางหลวงขนาด 4 ช่องจราจรก็จะสามารถรองรับปริมาณจราจรได้มากขึ้นและมีระดับการให้บริการที่ระดับ </a:t>
            </a:r>
            <a:r>
              <a:rPr lang="en-US" b="1" dirty="0">
                <a:solidFill>
                  <a:srgbClr val="C00000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A</a:t>
            </a:r>
            <a:r>
              <a:rPr lang="th-TH" b="1" dirty="0">
                <a:solidFill>
                  <a:srgbClr val="C00000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</a:t>
            </a:r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ซึ่งทำให้ถนนโครงการสามารถรองรับปริมาณการเดินทางได้ดียิ่งขึ้น</a:t>
            </a:r>
          </a:p>
        </p:txBody>
      </p:sp>
      <p:cxnSp>
        <p:nvCxnSpPr>
          <p:cNvPr id="151" name="Connector: Elbow 150">
            <a:extLst>
              <a:ext uri="{FF2B5EF4-FFF2-40B4-BE49-F238E27FC236}">
                <a16:creationId xmlns:a16="http://schemas.microsoft.com/office/drawing/2014/main" id="{B78F3FF6-8E97-644E-F8D8-C3E8129533AC}"/>
              </a:ext>
            </a:extLst>
          </p:cNvPr>
          <p:cNvCxnSpPr>
            <a:cxnSpLocks/>
            <a:stCxn id="43" idx="3"/>
          </p:cNvCxnSpPr>
          <p:nvPr/>
        </p:nvCxnSpPr>
        <p:spPr>
          <a:xfrm flipV="1">
            <a:off x="691937" y="1152164"/>
            <a:ext cx="3675442" cy="766808"/>
          </a:xfrm>
          <a:prstGeom prst="bentConnector3">
            <a:avLst>
              <a:gd name="adj1" fmla="val 50000"/>
            </a:avLst>
          </a:prstGeom>
          <a:ln>
            <a:solidFill>
              <a:schemeClr val="accent4"/>
            </a:solidFill>
            <a:headEnd type="oval" w="med" len="med"/>
            <a:tailEnd type="arrow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2" name="Connector: Elbow 151">
            <a:extLst>
              <a:ext uri="{FF2B5EF4-FFF2-40B4-BE49-F238E27FC236}">
                <a16:creationId xmlns:a16="http://schemas.microsoft.com/office/drawing/2014/main" id="{06E4477E-F982-F3D0-0B7A-F783DA85C7E8}"/>
              </a:ext>
            </a:extLst>
          </p:cNvPr>
          <p:cNvCxnSpPr>
            <a:cxnSpLocks/>
            <a:stCxn id="48" idx="6"/>
          </p:cNvCxnSpPr>
          <p:nvPr/>
        </p:nvCxnSpPr>
        <p:spPr>
          <a:xfrm flipV="1">
            <a:off x="1489858" y="3764174"/>
            <a:ext cx="2877521" cy="1059981"/>
          </a:xfrm>
          <a:prstGeom prst="bentConnector3">
            <a:avLst>
              <a:gd name="adj1" fmla="val 445"/>
            </a:avLst>
          </a:prstGeom>
          <a:ln>
            <a:solidFill>
              <a:schemeClr val="accent4"/>
            </a:solidFill>
            <a:headEnd type="oval" w="med" len="med"/>
            <a:tailEnd type="arrow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5" name="TextBox 314">
            <a:extLst>
              <a:ext uri="{FF2B5EF4-FFF2-40B4-BE49-F238E27FC236}">
                <a16:creationId xmlns:a16="http://schemas.microsoft.com/office/drawing/2014/main" id="{7A7AB1A5-EAA8-4D21-B0A6-D9002C75E43A}"/>
              </a:ext>
            </a:extLst>
          </p:cNvPr>
          <p:cNvSpPr txBox="1"/>
          <p:nvPr/>
        </p:nvSpPr>
        <p:spPr>
          <a:xfrm>
            <a:off x="4209313" y="946530"/>
            <a:ext cx="10392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th-TH" sz="2000" b="1" u="sng" dirty="0">
                <a:ln w="0"/>
                <a:effectLst>
                  <a:glow rad="88900">
                    <a:schemeClr val="bg1"/>
                  </a:glow>
                </a:effectLst>
                <a:latin typeface="TH Sarabun New" panose="020B0500040200020003" pitchFamily="34" charset="-34"/>
                <a:cs typeface="TH Sarabun New" panose="020B0500040200020003" pitchFamily="34" charset="-34"/>
              </a:rPr>
              <a:t>ช่วงที่ 2</a:t>
            </a:r>
          </a:p>
        </p:txBody>
      </p:sp>
      <p:sp>
        <p:nvSpPr>
          <p:cNvPr id="317" name="TextBox 316">
            <a:extLst>
              <a:ext uri="{FF2B5EF4-FFF2-40B4-BE49-F238E27FC236}">
                <a16:creationId xmlns:a16="http://schemas.microsoft.com/office/drawing/2014/main" id="{0A095D2E-BBA2-DE49-56BC-712408F59AE2}"/>
              </a:ext>
            </a:extLst>
          </p:cNvPr>
          <p:cNvSpPr txBox="1"/>
          <p:nvPr/>
        </p:nvSpPr>
        <p:spPr>
          <a:xfrm>
            <a:off x="4208251" y="3592742"/>
            <a:ext cx="10392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th-TH" sz="2000" b="1" u="sng" dirty="0">
                <a:ln w="0"/>
                <a:effectLst>
                  <a:glow rad="88900">
                    <a:schemeClr val="bg1"/>
                  </a:glow>
                </a:effectLst>
                <a:latin typeface="TH Sarabun New" panose="020B0500040200020003" pitchFamily="34" charset="-34"/>
                <a:cs typeface="TH Sarabun New" panose="020B0500040200020003" pitchFamily="34" charset="-34"/>
              </a:rPr>
              <a:t>ช่วงที่ 1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57DAB1-46AD-C1FE-EA13-9DC51060690D}"/>
              </a:ext>
            </a:extLst>
          </p:cNvPr>
          <p:cNvSpPr txBox="1"/>
          <p:nvPr/>
        </p:nvSpPr>
        <p:spPr>
          <a:xfrm>
            <a:off x="1673971" y="4063767"/>
            <a:ext cx="5164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th-TH" sz="1200" b="1" dirty="0">
                <a:solidFill>
                  <a:schemeClr val="bg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ช่วงที่ 1</a:t>
            </a:r>
          </a:p>
        </p:txBody>
      </p:sp>
      <p:pic>
        <p:nvPicPr>
          <p:cNvPr id="115" name="Picture 114">
            <a:extLst>
              <a:ext uri="{FF2B5EF4-FFF2-40B4-BE49-F238E27FC236}">
                <a16:creationId xmlns:a16="http://schemas.microsoft.com/office/drawing/2014/main" id="{32A69C96-784C-A163-E28B-51748C1CC7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0930" y="1260833"/>
            <a:ext cx="1685886" cy="2343381"/>
          </a:xfrm>
          <a:prstGeom prst="rect">
            <a:avLst/>
          </a:prstGeom>
        </p:spPr>
      </p:pic>
      <p:pic>
        <p:nvPicPr>
          <p:cNvPr id="117" name="Picture 116">
            <a:extLst>
              <a:ext uri="{FF2B5EF4-FFF2-40B4-BE49-F238E27FC236}">
                <a16:creationId xmlns:a16="http://schemas.microsoft.com/office/drawing/2014/main" id="{128440FC-12C7-D458-5FA3-E1755C36978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3873" y="3912903"/>
            <a:ext cx="2087029" cy="2354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7738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1B25F0-110E-38E6-D348-86B3DBA1DD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กลุ่ม 31">
            <a:extLst>
              <a:ext uri="{FF2B5EF4-FFF2-40B4-BE49-F238E27FC236}">
                <a16:creationId xmlns:a16="http://schemas.microsoft.com/office/drawing/2014/main" id="{D309F7AC-6CC5-6734-2790-C5DF22915CCA}"/>
              </a:ext>
            </a:extLst>
          </p:cNvPr>
          <p:cNvGrpSpPr/>
          <p:nvPr/>
        </p:nvGrpSpPr>
        <p:grpSpPr>
          <a:xfrm>
            <a:off x="1" y="2220680"/>
            <a:ext cx="9157134" cy="1295404"/>
            <a:chOff x="489857" y="2220680"/>
            <a:chExt cx="8667277" cy="1295404"/>
          </a:xfr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r="100000" b="100000"/>
            </a:path>
            <a:tileRect l="-100000" t="-100000"/>
          </a:gradFill>
        </p:grpSpPr>
        <p:sp>
          <p:nvSpPr>
            <p:cNvPr id="7" name="สามเหลี่ยมมุมฉาก 6">
              <a:extLst>
                <a:ext uri="{FF2B5EF4-FFF2-40B4-BE49-F238E27FC236}">
                  <a16:creationId xmlns:a16="http://schemas.microsoft.com/office/drawing/2014/main" id="{BBD7069E-7FA8-7D18-830A-1F560E6E7F47}"/>
                </a:ext>
              </a:extLst>
            </p:cNvPr>
            <p:cNvSpPr/>
            <p:nvPr/>
          </p:nvSpPr>
          <p:spPr>
            <a:xfrm>
              <a:off x="489857" y="2220680"/>
              <a:ext cx="805543" cy="1295402"/>
            </a:xfrm>
            <a:prstGeom prst="rtTriangle">
              <a:avLst/>
            </a:prstGeom>
            <a:grpFill/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/>
            </a:p>
          </p:txBody>
        </p:sp>
        <p:sp>
          <p:nvSpPr>
            <p:cNvPr id="8" name="สี่เหลี่ยมด้านขนาน 7">
              <a:extLst>
                <a:ext uri="{FF2B5EF4-FFF2-40B4-BE49-F238E27FC236}">
                  <a16:creationId xmlns:a16="http://schemas.microsoft.com/office/drawing/2014/main" id="{407BF9E6-B8D5-5F07-52BB-4F045DFCA320}"/>
                </a:ext>
              </a:extLst>
            </p:cNvPr>
            <p:cNvSpPr/>
            <p:nvPr/>
          </p:nvSpPr>
          <p:spPr>
            <a:xfrm flipV="1">
              <a:off x="1121230" y="2501847"/>
              <a:ext cx="8035904" cy="1014237"/>
            </a:xfrm>
            <a:custGeom>
              <a:avLst/>
              <a:gdLst>
                <a:gd name="connsiteX0" fmla="*/ 0 w 8810171"/>
                <a:gd name="connsiteY0" fmla="*/ 1055916 h 1055916"/>
                <a:gd name="connsiteX1" fmla="*/ 622821 w 8810171"/>
                <a:gd name="connsiteY1" fmla="*/ 0 h 1055916"/>
                <a:gd name="connsiteX2" fmla="*/ 8810171 w 8810171"/>
                <a:gd name="connsiteY2" fmla="*/ 0 h 1055916"/>
                <a:gd name="connsiteX3" fmla="*/ 8187350 w 8810171"/>
                <a:gd name="connsiteY3" fmla="*/ 1055916 h 1055916"/>
                <a:gd name="connsiteX4" fmla="*/ 0 w 8810171"/>
                <a:gd name="connsiteY4" fmla="*/ 1055916 h 1055916"/>
                <a:gd name="connsiteX0" fmla="*/ 0 w 8225971"/>
                <a:gd name="connsiteY0" fmla="*/ 1055916 h 1055916"/>
                <a:gd name="connsiteX1" fmla="*/ 622821 w 8225971"/>
                <a:gd name="connsiteY1" fmla="*/ 0 h 1055916"/>
                <a:gd name="connsiteX2" fmla="*/ 8225971 w 8225971"/>
                <a:gd name="connsiteY2" fmla="*/ 38100 h 1055916"/>
                <a:gd name="connsiteX3" fmla="*/ 8187350 w 8225971"/>
                <a:gd name="connsiteY3" fmla="*/ 1055916 h 1055916"/>
                <a:gd name="connsiteX4" fmla="*/ 0 w 8225971"/>
                <a:gd name="connsiteY4" fmla="*/ 1055916 h 1055916"/>
                <a:gd name="connsiteX0" fmla="*/ 0 w 8239437"/>
                <a:gd name="connsiteY0" fmla="*/ 1055916 h 1068616"/>
                <a:gd name="connsiteX1" fmla="*/ 622821 w 8239437"/>
                <a:gd name="connsiteY1" fmla="*/ 0 h 1068616"/>
                <a:gd name="connsiteX2" fmla="*/ 8225971 w 8239437"/>
                <a:gd name="connsiteY2" fmla="*/ 38100 h 1068616"/>
                <a:gd name="connsiteX3" fmla="*/ 8239437 w 8239437"/>
                <a:gd name="connsiteY3" fmla="*/ 1068616 h 1068616"/>
                <a:gd name="connsiteX4" fmla="*/ 0 w 8239437"/>
                <a:gd name="connsiteY4" fmla="*/ 1055916 h 1068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39437" h="1068616">
                  <a:moveTo>
                    <a:pt x="0" y="1055916"/>
                  </a:moveTo>
                  <a:lnTo>
                    <a:pt x="622821" y="0"/>
                  </a:lnTo>
                  <a:lnTo>
                    <a:pt x="8225971" y="38100"/>
                  </a:lnTo>
                  <a:lnTo>
                    <a:pt x="8239437" y="1068616"/>
                  </a:lnTo>
                  <a:lnTo>
                    <a:pt x="0" y="1055916"/>
                  </a:lnTo>
                  <a:close/>
                </a:path>
              </a:pathLst>
            </a:custGeom>
            <a:grp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th-TH" dirty="0"/>
            </a:p>
          </p:txBody>
        </p:sp>
        <p:cxnSp>
          <p:nvCxnSpPr>
            <p:cNvPr id="10" name="ตัวเชื่อมต่อตรง 9">
              <a:extLst>
                <a:ext uri="{FF2B5EF4-FFF2-40B4-BE49-F238E27FC236}">
                  <a16:creationId xmlns:a16="http://schemas.microsoft.com/office/drawing/2014/main" id="{677A0356-7B64-8E29-3B6F-7637626ACB30}"/>
                </a:ext>
              </a:extLst>
            </p:cNvPr>
            <p:cNvCxnSpPr>
              <a:cxnSpLocks/>
            </p:cNvCxnSpPr>
            <p:nvPr/>
          </p:nvCxnSpPr>
          <p:spPr>
            <a:xfrm>
              <a:off x="1121229" y="2416626"/>
              <a:ext cx="8022771" cy="0"/>
            </a:xfrm>
            <a:prstGeom prst="line">
              <a:avLst/>
            </a:prstGeom>
            <a:grpFill/>
            <a:ln>
              <a:solidFill>
                <a:schemeClr val="accent1"/>
              </a:solidFill>
              <a:prstDash val="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ตัวเชื่อมต่อตรง 10">
              <a:extLst>
                <a:ext uri="{FF2B5EF4-FFF2-40B4-BE49-F238E27FC236}">
                  <a16:creationId xmlns:a16="http://schemas.microsoft.com/office/drawing/2014/main" id="{F5760E4A-19DC-434F-91BE-5E31C014CF54}"/>
                </a:ext>
              </a:extLst>
            </p:cNvPr>
            <p:cNvCxnSpPr>
              <a:cxnSpLocks/>
            </p:cNvCxnSpPr>
            <p:nvPr/>
          </p:nvCxnSpPr>
          <p:spPr>
            <a:xfrm>
              <a:off x="1034141" y="2307772"/>
              <a:ext cx="8122993" cy="0"/>
            </a:xfrm>
            <a:prstGeom prst="line">
              <a:avLst/>
            </a:prstGeom>
            <a:grpFill/>
            <a:ln w="57150">
              <a:solidFill>
                <a:schemeClr val="accent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ตัวเชื่อมต่อตรง 12">
              <a:extLst>
                <a:ext uri="{FF2B5EF4-FFF2-40B4-BE49-F238E27FC236}">
                  <a16:creationId xmlns:a16="http://schemas.microsoft.com/office/drawing/2014/main" id="{0CBD58B2-4DB7-FCF8-E0BF-A935383D6E4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52499" y="2220680"/>
              <a:ext cx="8191501" cy="4"/>
            </a:xfrm>
            <a:prstGeom prst="line">
              <a:avLst/>
            </a:prstGeom>
            <a:grpFill/>
            <a:ln>
              <a:solidFill>
                <a:schemeClr val="accent1"/>
              </a:solidFill>
              <a:prstDash val="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50E1E5A9-3BA1-D79E-3A9C-E40CE5B84D75}"/>
              </a:ext>
            </a:extLst>
          </p:cNvPr>
          <p:cNvGrpSpPr/>
          <p:nvPr/>
        </p:nvGrpSpPr>
        <p:grpSpPr>
          <a:xfrm>
            <a:off x="2628446" y="3690256"/>
            <a:ext cx="3663496" cy="455838"/>
            <a:chOff x="2628446" y="3690256"/>
            <a:chExt cx="3663496" cy="455838"/>
          </a:xfrm>
          <a:solidFill>
            <a:schemeClr val="bg1">
              <a:lumMod val="50000"/>
            </a:schemeClr>
          </a:solidFill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</p:grpSpPr>
        <p:sp>
          <p:nvSpPr>
            <p:cNvPr id="24" name="สี่เหลี่ยมผืนผ้า 23">
              <a:extLst>
                <a:ext uri="{FF2B5EF4-FFF2-40B4-BE49-F238E27FC236}">
                  <a16:creationId xmlns:a16="http://schemas.microsoft.com/office/drawing/2014/main" id="{AB3D28FF-4831-C9BC-CBD4-A168490DE749}"/>
                </a:ext>
              </a:extLst>
            </p:cNvPr>
            <p:cNvSpPr/>
            <p:nvPr/>
          </p:nvSpPr>
          <p:spPr>
            <a:xfrm>
              <a:off x="3140527" y="3694788"/>
              <a:ext cx="2634344" cy="446314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th-TH" sz="2400" b="1" dirty="0">
                  <a:latin typeface="TH SarabunPSK" panose="020B0500040200020003" pitchFamily="34" charset="-34"/>
                  <a:cs typeface="TH SarabunPSK" panose="020B0500040200020003" pitchFamily="34" charset="-34"/>
                </a:rPr>
                <a:t>คุณสานนท์ วรงค์สุรัติ</a:t>
              </a:r>
            </a:p>
          </p:txBody>
        </p:sp>
        <p:sp>
          <p:nvSpPr>
            <p:cNvPr id="25" name="ลูกศร: เครื่องหมายบั้ง 24">
              <a:extLst>
                <a:ext uri="{FF2B5EF4-FFF2-40B4-BE49-F238E27FC236}">
                  <a16:creationId xmlns:a16="http://schemas.microsoft.com/office/drawing/2014/main" id="{5CAE563D-1891-7237-8930-22E1C47B6F15}"/>
                </a:ext>
              </a:extLst>
            </p:cNvPr>
            <p:cNvSpPr/>
            <p:nvPr/>
          </p:nvSpPr>
          <p:spPr>
            <a:xfrm>
              <a:off x="5644244" y="3695245"/>
              <a:ext cx="261257" cy="441323"/>
            </a:xfrm>
            <a:prstGeom prst="chevron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>
                <a:solidFill>
                  <a:schemeClr val="tx1"/>
                </a:solidFill>
              </a:endParaRPr>
            </a:p>
          </p:txBody>
        </p:sp>
        <p:sp>
          <p:nvSpPr>
            <p:cNvPr id="26" name="ลูกศร: เครื่องหมายบั้ง 25">
              <a:extLst>
                <a:ext uri="{FF2B5EF4-FFF2-40B4-BE49-F238E27FC236}">
                  <a16:creationId xmlns:a16="http://schemas.microsoft.com/office/drawing/2014/main" id="{8B348D07-8683-65FB-DCDF-6D2B76A7A244}"/>
                </a:ext>
              </a:extLst>
            </p:cNvPr>
            <p:cNvSpPr/>
            <p:nvPr/>
          </p:nvSpPr>
          <p:spPr>
            <a:xfrm>
              <a:off x="5845628" y="3690256"/>
              <a:ext cx="261257" cy="446312"/>
            </a:xfrm>
            <a:prstGeom prst="chevron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>
                <a:solidFill>
                  <a:schemeClr val="tx1"/>
                </a:solidFill>
              </a:endParaRPr>
            </a:p>
          </p:txBody>
        </p:sp>
        <p:sp>
          <p:nvSpPr>
            <p:cNvPr id="27" name="ลูกศร: เครื่องหมายบั้ง 26">
              <a:extLst>
                <a:ext uri="{FF2B5EF4-FFF2-40B4-BE49-F238E27FC236}">
                  <a16:creationId xmlns:a16="http://schemas.microsoft.com/office/drawing/2014/main" id="{02E69C02-2AAE-E659-8D5B-6AFEE4852E0A}"/>
                </a:ext>
              </a:extLst>
            </p:cNvPr>
            <p:cNvSpPr/>
            <p:nvPr/>
          </p:nvSpPr>
          <p:spPr>
            <a:xfrm>
              <a:off x="6030685" y="3690256"/>
              <a:ext cx="261257" cy="446312"/>
            </a:xfrm>
            <a:prstGeom prst="chevron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>
                <a:solidFill>
                  <a:schemeClr val="tx1"/>
                </a:solidFill>
              </a:endParaRPr>
            </a:p>
          </p:txBody>
        </p:sp>
        <p:sp>
          <p:nvSpPr>
            <p:cNvPr id="28" name="ลูกศร: เครื่องหมายบั้ง 27">
              <a:extLst>
                <a:ext uri="{FF2B5EF4-FFF2-40B4-BE49-F238E27FC236}">
                  <a16:creationId xmlns:a16="http://schemas.microsoft.com/office/drawing/2014/main" id="{A6804DB4-BB4D-AA4B-AAD7-27BDC33B2253}"/>
                </a:ext>
              </a:extLst>
            </p:cNvPr>
            <p:cNvSpPr/>
            <p:nvPr/>
          </p:nvSpPr>
          <p:spPr>
            <a:xfrm flipH="1">
              <a:off x="2628446" y="3699782"/>
              <a:ext cx="261257" cy="446312"/>
            </a:xfrm>
            <a:prstGeom prst="chevron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>
                <a:solidFill>
                  <a:schemeClr val="tx1"/>
                </a:solidFill>
              </a:endParaRPr>
            </a:p>
          </p:txBody>
        </p:sp>
        <p:sp>
          <p:nvSpPr>
            <p:cNvPr id="29" name="ลูกศร: เครื่องหมายบั้ง 28">
              <a:extLst>
                <a:ext uri="{FF2B5EF4-FFF2-40B4-BE49-F238E27FC236}">
                  <a16:creationId xmlns:a16="http://schemas.microsoft.com/office/drawing/2014/main" id="{2B248D63-640F-B13B-142F-E26A89C92380}"/>
                </a:ext>
              </a:extLst>
            </p:cNvPr>
            <p:cNvSpPr/>
            <p:nvPr/>
          </p:nvSpPr>
          <p:spPr>
            <a:xfrm flipH="1">
              <a:off x="2813503" y="3699781"/>
              <a:ext cx="261257" cy="446312"/>
            </a:xfrm>
            <a:prstGeom prst="chevron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>
                <a:solidFill>
                  <a:schemeClr val="tx1"/>
                </a:solidFill>
              </a:endParaRPr>
            </a:p>
          </p:txBody>
        </p:sp>
        <p:sp>
          <p:nvSpPr>
            <p:cNvPr id="30" name="ลูกศร: เครื่องหมายบั้ง 29">
              <a:extLst>
                <a:ext uri="{FF2B5EF4-FFF2-40B4-BE49-F238E27FC236}">
                  <a16:creationId xmlns:a16="http://schemas.microsoft.com/office/drawing/2014/main" id="{42DD54A2-BBBC-B7AF-A342-F921B5D83CFF}"/>
                </a:ext>
              </a:extLst>
            </p:cNvPr>
            <p:cNvSpPr/>
            <p:nvPr/>
          </p:nvSpPr>
          <p:spPr>
            <a:xfrm flipH="1">
              <a:off x="3009897" y="3699781"/>
              <a:ext cx="261257" cy="436787"/>
            </a:xfrm>
            <a:prstGeom prst="chevron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>
                <a:solidFill>
                  <a:schemeClr val="tx1"/>
                </a:solidFill>
              </a:endParaRPr>
            </a:p>
          </p:txBody>
        </p:sp>
      </p:grpSp>
      <p:sp>
        <p:nvSpPr>
          <p:cNvPr id="33" name="กล่องข้อความ 32">
            <a:extLst>
              <a:ext uri="{FF2B5EF4-FFF2-40B4-BE49-F238E27FC236}">
                <a16:creationId xmlns:a16="http://schemas.microsoft.com/office/drawing/2014/main" id="{82EFACA8-6E94-3C17-24F4-91CD1D592335}"/>
              </a:ext>
            </a:extLst>
          </p:cNvPr>
          <p:cNvSpPr txBox="1"/>
          <p:nvPr/>
        </p:nvSpPr>
        <p:spPr>
          <a:xfrm>
            <a:off x="2545957" y="2600324"/>
            <a:ext cx="382348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h-TH" sz="4400" b="1" dirty="0">
                <a:solidFill>
                  <a:schemeClr val="bg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การศึกษาด้านวิศวกรรม</a:t>
            </a:r>
          </a:p>
        </p:txBody>
      </p:sp>
      <p:sp>
        <p:nvSpPr>
          <p:cNvPr id="2" name="Slide Number Placeholder 27">
            <a:extLst>
              <a:ext uri="{FF2B5EF4-FFF2-40B4-BE49-F238E27FC236}">
                <a16:creationId xmlns:a16="http://schemas.microsoft.com/office/drawing/2014/main" id="{717F55DD-154F-293B-31DB-F35E0ED863A1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0179927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D2A1EA-5D4E-6F65-A91D-CC7BF94875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">
            <a:extLst>
              <a:ext uri="{FF2B5EF4-FFF2-40B4-BE49-F238E27FC236}">
                <a16:creationId xmlns:a16="http://schemas.microsoft.com/office/drawing/2014/main" id="{8B2F6484-7244-2EF3-615C-37B13F8D5E72}"/>
              </a:ext>
            </a:extLst>
          </p:cNvPr>
          <p:cNvSpPr/>
          <p:nvPr/>
        </p:nvSpPr>
        <p:spPr>
          <a:xfrm>
            <a:off x="781050" y="190500"/>
            <a:ext cx="8375650" cy="370984"/>
          </a:xfrm>
          <a:custGeom>
            <a:avLst/>
            <a:gdLst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4" fmla="*/ 0 w 8375650"/>
              <a:gd name="connsiteY4" fmla="*/ 0 h 323850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5650 w 8375650"/>
              <a:gd name="connsiteY2" fmla="*/ 323850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  <a:gd name="connsiteX0" fmla="*/ 0 w 8385076"/>
              <a:gd name="connsiteY0" fmla="*/ 0 h 370984"/>
              <a:gd name="connsiteX1" fmla="*/ 165100 w 8385076"/>
              <a:gd name="connsiteY1" fmla="*/ 370984 h 370984"/>
              <a:gd name="connsiteX2" fmla="*/ 8385076 w 8385076"/>
              <a:gd name="connsiteY2" fmla="*/ 370984 h 370984"/>
              <a:gd name="connsiteX3" fmla="*/ 8375650 w 8385076"/>
              <a:gd name="connsiteY3" fmla="*/ 19050 h 370984"/>
              <a:gd name="connsiteX4" fmla="*/ 0 w 8385076"/>
              <a:gd name="connsiteY4" fmla="*/ 0 h 370984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0788 w 8375650"/>
              <a:gd name="connsiteY2" fmla="*/ 361459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75650" h="370984">
                <a:moveTo>
                  <a:pt x="0" y="0"/>
                </a:moveTo>
                <a:lnTo>
                  <a:pt x="165100" y="370984"/>
                </a:lnTo>
                <a:lnTo>
                  <a:pt x="8370788" y="361459"/>
                </a:lnTo>
                <a:cubicBezTo>
                  <a:pt x="8372409" y="247323"/>
                  <a:pt x="8374029" y="133186"/>
                  <a:pt x="8375650" y="19050"/>
                </a:cubicBezTo>
                <a:lnTo>
                  <a:pt x="0" y="0"/>
                </a:lnTo>
                <a:close/>
              </a:path>
            </a:pathLst>
          </a:cu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1E0E99A-263D-5BB6-9B89-CC8A6267BE2E}"/>
              </a:ext>
            </a:extLst>
          </p:cNvPr>
          <p:cNvSpPr txBox="1"/>
          <p:nvPr/>
        </p:nvSpPr>
        <p:spPr>
          <a:xfrm>
            <a:off x="1929638" y="128037"/>
            <a:ext cx="5693179" cy="44877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ที่ตั้งโครงการ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4D7A357-F9CB-9A67-21CC-97D18F8BFEE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644025" y="561484"/>
            <a:ext cx="4071099" cy="578216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72385AA-040B-A6BE-0CB4-9E8C19526987}"/>
              </a:ext>
            </a:extLst>
          </p:cNvPr>
          <p:cNvSpPr txBox="1"/>
          <p:nvPr/>
        </p:nvSpPr>
        <p:spPr>
          <a:xfrm>
            <a:off x="24015" y="947798"/>
            <a:ext cx="2651469" cy="1015663"/>
          </a:xfrm>
          <a:prstGeom prst="rect">
            <a:avLst/>
          </a:prstGeom>
          <a:noFill/>
        </p:spPr>
        <p:txBody>
          <a:bodyPr wrap="square" lIns="36000" rIns="3600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ทางหลวงหมายเลข 4034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อยู่ในเขตพื้นที่รับผิดชอบของ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หมวดทางหลวงอ่าวนาง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แขวงทางหลวงกระบี่ ตอนควบคุม 0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100</a:t>
            </a:r>
            <a:endParaRPr kumimoji="0" lang="th-TH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anose="00000400000000000000" pitchFamily="2" charset="-34"/>
              <a:ea typeface="Times New Roman" panose="02020603050405020304" pitchFamily="18" charset="0"/>
              <a:cs typeface="Kanit Light" panose="00000400000000000000" pitchFamily="2" charset="-3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688D9B-A081-C364-F15D-CA0E882C965D}"/>
              </a:ext>
            </a:extLst>
          </p:cNvPr>
          <p:cNvSpPr txBox="1"/>
          <p:nvPr/>
        </p:nvSpPr>
        <p:spPr>
          <a:xfrm>
            <a:off x="0" y="4633488"/>
            <a:ext cx="2644024" cy="966418"/>
          </a:xfrm>
          <a:prstGeom prst="rect">
            <a:avLst/>
          </a:prstGeom>
          <a:solidFill>
            <a:srgbClr val="B8D3DB"/>
          </a:solidFill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0" i="0" u="none" strike="noStrike" kern="1200" cap="none" spc="-3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ตัดผ่านพื้นที่ ต.หนองทะเล </a:t>
            </a:r>
          </a:p>
          <a:p>
            <a:pPr marL="0" marR="0" lvl="0" indent="0" algn="ctr" defTabSz="4572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0" i="0" u="none" strike="noStrike" kern="1200" cap="none" spc="-3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ต.อ่าวนาง และ ต.เขาทอง </a:t>
            </a:r>
          </a:p>
          <a:p>
            <a:pPr marL="0" marR="0" lvl="0" indent="0" algn="ctr" defTabSz="4572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0" i="0" u="none" strike="noStrike" kern="1200" cap="none" spc="-3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อ. เมืองกระบี่ จ.กระบี่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DFB79C-8826-1F90-8CDE-DA9976702A86}"/>
              </a:ext>
            </a:extLst>
          </p:cNvPr>
          <p:cNvSpPr txBox="1"/>
          <p:nvPr/>
        </p:nvSpPr>
        <p:spPr>
          <a:xfrm>
            <a:off x="15236" y="2014084"/>
            <a:ext cx="2669028" cy="1877437"/>
          </a:xfrm>
          <a:prstGeom prst="rect">
            <a:avLst/>
          </a:prstGeom>
          <a:solidFill>
            <a:srgbClr val="F8F6F0"/>
          </a:solidFill>
        </p:spPr>
        <p:txBody>
          <a:bodyPr wrap="square" lIns="36000" rIns="3600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แนวเส้นทางโครงการ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แบ่งออกเป็น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2 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ช่วง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 </a:t>
            </a:r>
          </a:p>
          <a:p>
            <a:pPr marL="177800" marR="0" lvl="0" indent="-1778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ช่วงที่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1 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กม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.11+950 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ถึงกม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.13+930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 ยาว 1.98 กม. </a:t>
            </a:r>
          </a:p>
          <a:p>
            <a:pPr marL="177800" marR="0" lvl="0" indent="-1778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ช่วงที่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2 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กม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.19+500 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ถึง กม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.21+000 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ยาว 1.50 กม.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anose="00000400000000000000" pitchFamily="2" charset="-34"/>
              <a:ea typeface="Times New Roman" panose="02020603050405020304" pitchFamily="18" charset="0"/>
              <a:cs typeface="Kanit Light" panose="00000400000000000000" pitchFamily="2" charset="-3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8A37D9-6398-C6A1-F5A5-D3238EB3D362}"/>
              </a:ext>
            </a:extLst>
          </p:cNvPr>
          <p:cNvSpPr txBox="1"/>
          <p:nvPr/>
        </p:nvSpPr>
        <p:spPr>
          <a:xfrm>
            <a:off x="0" y="3970117"/>
            <a:ext cx="2644025" cy="584775"/>
          </a:xfrm>
          <a:prstGeom prst="rect">
            <a:avLst/>
          </a:prstGeom>
          <a:solidFill>
            <a:srgbClr val="DBC7AA"/>
          </a:solidFill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ระยะทางรวม 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anose="00000400000000000000" pitchFamily="2" charset="-34"/>
              <a:ea typeface="Times New Roman" panose="02020603050405020304" pitchFamily="18" charset="0"/>
              <a:cs typeface="Kanit Light" panose="00000400000000000000" pitchFamily="2" charset="-34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3.48 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กิโลเมตร</a:t>
            </a:r>
            <a:endParaRPr kumimoji="0" lang="th-T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anose="00000400000000000000" pitchFamily="2" charset="-34"/>
              <a:ea typeface="+mn-ea"/>
              <a:cs typeface="Kanit Light" panose="00000400000000000000" pitchFamily="2" charset="-34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A268356-6DC2-E5F5-D299-1FD730312E5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784298" y="4764286"/>
            <a:ext cx="2277791" cy="1281616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18FD56C-ACCC-46BA-D38A-26857008B8C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781512" y="3492812"/>
            <a:ext cx="2280577" cy="1281616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AC1BF67-A6A5-B17E-6D73-51919CCBA2B0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783370" y="1848288"/>
            <a:ext cx="2278719" cy="1281616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52F4BEA-B7F2-1782-5BB7-75712AEC8F70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781512" y="562005"/>
            <a:ext cx="2270994" cy="127727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D58C872-177D-0E58-964E-E97B75928C37}"/>
              </a:ext>
            </a:extLst>
          </p:cNvPr>
          <p:cNvSpPr txBox="1"/>
          <p:nvPr/>
        </p:nvSpPr>
        <p:spPr>
          <a:xfrm>
            <a:off x="6781513" y="4506936"/>
            <a:ext cx="227099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50800">
                    <a:srgbClr val="FFFF00"/>
                  </a:glow>
                </a:effectLst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จุดสิ้นสุดช่วงที่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50800">
                    <a:srgbClr val="FFFF00"/>
                  </a:glow>
                </a:effectLst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1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50800">
                    <a:srgbClr val="FFFF00"/>
                  </a:glow>
                </a:effectLst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กม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50800">
                    <a:srgbClr val="FFFF00"/>
                  </a:glow>
                </a:effectLst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.13+930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50800">
                    <a:srgbClr val="FFFF00"/>
                  </a:glow>
                </a:effectLst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BB74171-B8CA-B729-F7F4-A8D13E878067}"/>
              </a:ext>
            </a:extLst>
          </p:cNvPr>
          <p:cNvSpPr txBox="1"/>
          <p:nvPr/>
        </p:nvSpPr>
        <p:spPr>
          <a:xfrm>
            <a:off x="6745349" y="2798915"/>
            <a:ext cx="236248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50800">
                    <a:srgbClr val="FFFF00"/>
                  </a:glow>
                </a:effectLst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จุดเริ่มต้นช่วงที่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50800">
                    <a:srgbClr val="FFFF00"/>
                  </a:glow>
                </a:effectLst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2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50800">
                    <a:srgbClr val="FFFF00"/>
                  </a:glow>
                </a:effectLst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กม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50800">
                    <a:srgbClr val="FFFF00"/>
                  </a:glow>
                </a:effectLst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.19+500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E962402-AA07-F8F0-1626-E17E12B6689F}"/>
              </a:ext>
            </a:extLst>
          </p:cNvPr>
          <p:cNvSpPr txBox="1"/>
          <p:nvPr/>
        </p:nvSpPr>
        <p:spPr>
          <a:xfrm>
            <a:off x="6791096" y="5801235"/>
            <a:ext cx="227099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50800">
                    <a:srgbClr val="FFFF00"/>
                  </a:glow>
                </a:effectLst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จุดเริ่มต้นช่วงที่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50800">
                    <a:srgbClr val="FFFF00"/>
                  </a:glow>
                </a:effectLst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1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50800">
                    <a:srgbClr val="FFFF00"/>
                  </a:glow>
                </a:effectLst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กม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50800">
                    <a:srgbClr val="FFFF00"/>
                  </a:glow>
                </a:effectLst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.11+950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B6C6F29-5296-A1A5-A12F-5F6FF161C3B6}"/>
              </a:ext>
            </a:extLst>
          </p:cNvPr>
          <p:cNvSpPr txBox="1"/>
          <p:nvPr/>
        </p:nvSpPr>
        <p:spPr>
          <a:xfrm>
            <a:off x="6715124" y="1569102"/>
            <a:ext cx="246022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50800">
                    <a:srgbClr val="FFFF00"/>
                  </a:glow>
                </a:effectLst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จุดสิ้นสุดช่วงที่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50800">
                    <a:srgbClr val="FFFF00"/>
                  </a:glow>
                </a:effectLst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2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50800">
                    <a:srgbClr val="FFFF00"/>
                  </a:glow>
                </a:effectLst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กม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50800">
                    <a:srgbClr val="FFFF00"/>
                  </a:glow>
                </a:effectLst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.21+000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B56C4533-8C80-334B-B55E-00F736E0B9A5}"/>
              </a:ext>
            </a:extLst>
          </p:cNvPr>
          <p:cNvSpPr/>
          <p:nvPr/>
        </p:nvSpPr>
        <p:spPr>
          <a:xfrm flipV="1">
            <a:off x="6346468" y="5087452"/>
            <a:ext cx="543569" cy="838080"/>
          </a:xfrm>
          <a:custGeom>
            <a:avLst/>
            <a:gdLst>
              <a:gd name="connsiteX0" fmla="*/ 1343025 w 1343025"/>
              <a:gd name="connsiteY0" fmla="*/ 0 h 57150"/>
              <a:gd name="connsiteX1" fmla="*/ 0 w 1343025"/>
              <a:gd name="connsiteY1" fmla="*/ 57150 h 57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43025" h="57150">
                <a:moveTo>
                  <a:pt x="1343025" y="0"/>
                </a:moveTo>
                <a:lnTo>
                  <a:pt x="0" y="57150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BF4B5B5-76D3-0747-83DB-EF00C276D87F}"/>
              </a:ext>
            </a:extLst>
          </p:cNvPr>
          <p:cNvSpPr/>
          <p:nvPr/>
        </p:nvSpPr>
        <p:spPr>
          <a:xfrm rot="1984186">
            <a:off x="5494484" y="4221626"/>
            <a:ext cx="1389591" cy="434389"/>
          </a:xfrm>
          <a:custGeom>
            <a:avLst/>
            <a:gdLst>
              <a:gd name="connsiteX0" fmla="*/ 1343025 w 1343025"/>
              <a:gd name="connsiteY0" fmla="*/ 0 h 57150"/>
              <a:gd name="connsiteX1" fmla="*/ 0 w 1343025"/>
              <a:gd name="connsiteY1" fmla="*/ 57150 h 57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43025" h="57150">
                <a:moveTo>
                  <a:pt x="1343025" y="0"/>
                </a:moveTo>
                <a:lnTo>
                  <a:pt x="0" y="57150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D1F4F4F-2FE0-2514-F484-8F644D8068D9}"/>
              </a:ext>
            </a:extLst>
          </p:cNvPr>
          <p:cNvSpPr/>
          <p:nvPr/>
        </p:nvSpPr>
        <p:spPr>
          <a:xfrm rot="1582593">
            <a:off x="4806421" y="2506896"/>
            <a:ext cx="1994513" cy="364946"/>
          </a:xfrm>
          <a:custGeom>
            <a:avLst/>
            <a:gdLst>
              <a:gd name="connsiteX0" fmla="*/ 1343025 w 1343025"/>
              <a:gd name="connsiteY0" fmla="*/ 0 h 57150"/>
              <a:gd name="connsiteX1" fmla="*/ 0 w 1343025"/>
              <a:gd name="connsiteY1" fmla="*/ 57150 h 57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43025" h="57150">
                <a:moveTo>
                  <a:pt x="1343025" y="0"/>
                </a:moveTo>
                <a:lnTo>
                  <a:pt x="0" y="57150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085FD5A-6291-3F62-1E77-F09A191A867B}"/>
              </a:ext>
            </a:extLst>
          </p:cNvPr>
          <p:cNvSpPr/>
          <p:nvPr/>
        </p:nvSpPr>
        <p:spPr>
          <a:xfrm rot="1582593">
            <a:off x="5213417" y="1287361"/>
            <a:ext cx="1683167" cy="364946"/>
          </a:xfrm>
          <a:custGeom>
            <a:avLst/>
            <a:gdLst>
              <a:gd name="connsiteX0" fmla="*/ 1343025 w 1343025"/>
              <a:gd name="connsiteY0" fmla="*/ 0 h 57150"/>
              <a:gd name="connsiteX1" fmla="*/ 0 w 1343025"/>
              <a:gd name="connsiteY1" fmla="*/ 57150 h 57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43025" h="57150">
                <a:moveTo>
                  <a:pt x="1343025" y="0"/>
                </a:moveTo>
                <a:lnTo>
                  <a:pt x="0" y="57150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D91A1C-6EA6-E5E6-9538-B777C7B4263C}"/>
              </a:ext>
            </a:extLst>
          </p:cNvPr>
          <p:cNvSpPr txBox="1"/>
          <p:nvPr/>
        </p:nvSpPr>
        <p:spPr>
          <a:xfrm>
            <a:off x="0" y="5662735"/>
            <a:ext cx="2644025" cy="584775"/>
          </a:xfrm>
          <a:prstGeom prst="rect">
            <a:avLst/>
          </a:prstGeom>
          <a:solidFill>
            <a:srgbClr val="DBC7AA"/>
          </a:solidFill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เขตทางกว้าง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30.00 เมตร</a:t>
            </a:r>
            <a:endParaRPr kumimoji="0" lang="th-T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anose="00000400000000000000" pitchFamily="2" charset="-34"/>
              <a:ea typeface="+mn-ea"/>
              <a:cs typeface="Kanit Light" panose="00000400000000000000" pitchFamily="2" charset="-34"/>
            </a:endParaRPr>
          </a:p>
        </p:txBody>
      </p:sp>
      <p:sp>
        <p:nvSpPr>
          <p:cNvPr id="6" name="Slide Number Placeholder 27">
            <a:extLst>
              <a:ext uri="{FF2B5EF4-FFF2-40B4-BE49-F238E27FC236}">
                <a16:creationId xmlns:a16="http://schemas.microsoft.com/office/drawing/2014/main" id="{EC463984-0C81-BCBC-11A7-A3A41C364612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19268703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E4696C-A381-3E31-79E8-B18404FA55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">
            <a:extLst>
              <a:ext uri="{FF2B5EF4-FFF2-40B4-BE49-F238E27FC236}">
                <a16:creationId xmlns:a16="http://schemas.microsoft.com/office/drawing/2014/main" id="{66B97FD9-F9E2-E72A-114A-F737868DCB83}"/>
              </a:ext>
            </a:extLst>
          </p:cNvPr>
          <p:cNvSpPr/>
          <p:nvPr/>
        </p:nvSpPr>
        <p:spPr>
          <a:xfrm>
            <a:off x="781050" y="190500"/>
            <a:ext cx="8375650" cy="370984"/>
          </a:xfrm>
          <a:custGeom>
            <a:avLst/>
            <a:gdLst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4" fmla="*/ 0 w 8375650"/>
              <a:gd name="connsiteY4" fmla="*/ 0 h 323850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5650 w 8375650"/>
              <a:gd name="connsiteY2" fmla="*/ 323850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  <a:gd name="connsiteX0" fmla="*/ 0 w 8385076"/>
              <a:gd name="connsiteY0" fmla="*/ 0 h 370984"/>
              <a:gd name="connsiteX1" fmla="*/ 165100 w 8385076"/>
              <a:gd name="connsiteY1" fmla="*/ 370984 h 370984"/>
              <a:gd name="connsiteX2" fmla="*/ 8385076 w 8385076"/>
              <a:gd name="connsiteY2" fmla="*/ 370984 h 370984"/>
              <a:gd name="connsiteX3" fmla="*/ 8375650 w 8385076"/>
              <a:gd name="connsiteY3" fmla="*/ 19050 h 370984"/>
              <a:gd name="connsiteX4" fmla="*/ 0 w 8385076"/>
              <a:gd name="connsiteY4" fmla="*/ 0 h 370984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0788 w 8375650"/>
              <a:gd name="connsiteY2" fmla="*/ 361459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75650" h="370984">
                <a:moveTo>
                  <a:pt x="0" y="0"/>
                </a:moveTo>
                <a:lnTo>
                  <a:pt x="165100" y="370984"/>
                </a:lnTo>
                <a:lnTo>
                  <a:pt x="8370788" y="361459"/>
                </a:lnTo>
                <a:cubicBezTo>
                  <a:pt x="8372409" y="247323"/>
                  <a:pt x="8374029" y="133186"/>
                  <a:pt x="8375650" y="19050"/>
                </a:cubicBezTo>
                <a:lnTo>
                  <a:pt x="0" y="0"/>
                </a:lnTo>
                <a:close/>
              </a:path>
            </a:pathLst>
          </a:cu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DE4AA12-6A93-FBBE-FB32-983F719620DE}"/>
              </a:ext>
            </a:extLst>
          </p:cNvPr>
          <p:cNvSpPr txBox="1"/>
          <p:nvPr/>
        </p:nvSpPr>
        <p:spPr>
          <a:xfrm>
            <a:off x="1929638" y="128037"/>
            <a:ext cx="5693179" cy="44877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สภาพทางหลวงหมายเลข 4034 ช่วงต่อเนื่อง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95F71C88-A912-4821-B7ED-5838C67438BF}"/>
              </a:ext>
            </a:extLst>
          </p:cNvPr>
          <p:cNvGrpSpPr>
            <a:grpSpLocks noChangeAspect="1"/>
          </p:cNvGrpSpPr>
          <p:nvPr/>
        </p:nvGrpSpPr>
        <p:grpSpPr>
          <a:xfrm>
            <a:off x="0" y="576814"/>
            <a:ext cx="9144000" cy="6156483"/>
            <a:chOff x="0" y="107666"/>
            <a:chExt cx="9826975" cy="6616317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753FE4DE-8719-443A-0F14-7EBB944C1C7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352879" y="2816956"/>
              <a:ext cx="2431519" cy="1198334"/>
            </a:xfrm>
            <a:prstGeom prst="rect">
              <a:avLst/>
            </a:prstGeom>
            <a:ln w="25400">
              <a:solidFill>
                <a:srgbClr val="00B050"/>
              </a:solidFill>
            </a:ln>
            <a:effectLst>
              <a:outerShdw dist="38100" algn="l" rotWithShape="0">
                <a:srgbClr val="00B050">
                  <a:alpha val="40000"/>
                </a:srgbClr>
              </a:outerShdw>
            </a:effectLst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3D8DA061-77B1-DC76-3A3B-8A88449909F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351818" y="1475621"/>
              <a:ext cx="2432580" cy="1278310"/>
            </a:xfrm>
            <a:prstGeom prst="rect">
              <a:avLst/>
            </a:prstGeom>
            <a:ln w="12700">
              <a:solidFill>
                <a:srgbClr val="FF0000"/>
              </a:solidFill>
            </a:ln>
            <a:effectLst>
              <a:outerShdw dist="38100" algn="l" rotWithShape="0">
                <a:srgbClr val="FF0000">
                  <a:alpha val="40000"/>
                </a:srgbClr>
              </a:outerShdw>
            </a:effectLst>
          </p:spPr>
        </p:pic>
        <p:pic>
          <p:nvPicPr>
            <p:cNvPr id="44" name="Picture 43">
              <a:extLst>
                <a:ext uri="{FF2B5EF4-FFF2-40B4-BE49-F238E27FC236}">
                  <a16:creationId xmlns:a16="http://schemas.microsoft.com/office/drawing/2014/main" id="{2BF14815-126F-EA0A-2B57-C6165AEAE50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345140" y="169740"/>
              <a:ext cx="2432580" cy="1254789"/>
            </a:xfrm>
            <a:prstGeom prst="rect">
              <a:avLst/>
            </a:prstGeom>
            <a:ln w="12700">
              <a:solidFill>
                <a:srgbClr val="FF0000"/>
              </a:solidFill>
            </a:ln>
            <a:effectLst>
              <a:outerShdw dist="38100" algn="l" rotWithShape="0">
                <a:schemeClr val="accent2">
                  <a:lumMod val="50000"/>
                  <a:alpha val="40000"/>
                </a:schemeClr>
              </a:outerShdw>
            </a:effectLst>
          </p:spPr>
        </p:pic>
        <p:pic>
          <p:nvPicPr>
            <p:cNvPr id="45" name="Picture 44">
              <a:extLst>
                <a:ext uri="{FF2B5EF4-FFF2-40B4-BE49-F238E27FC236}">
                  <a16:creationId xmlns:a16="http://schemas.microsoft.com/office/drawing/2014/main" id="{27A5A73A-F8FD-A212-CDB9-6182D6BC708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337952" y="5455879"/>
              <a:ext cx="2489023" cy="1268104"/>
            </a:xfrm>
            <a:prstGeom prst="rect">
              <a:avLst/>
            </a:prstGeom>
            <a:ln w="12700">
              <a:solidFill>
                <a:srgbClr val="FF0000"/>
              </a:solidFill>
            </a:ln>
            <a:effectLst>
              <a:outerShdw dist="38100" algn="l" rotWithShape="0">
                <a:srgbClr val="FF0000">
                  <a:alpha val="40000"/>
                </a:srgbClr>
              </a:outerShdw>
            </a:effectLst>
          </p:spPr>
        </p:pic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99189DA4-260A-71B5-FE63-8F88C29BDEB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0" y="107666"/>
              <a:ext cx="4848321" cy="6612734"/>
            </a:xfrm>
            <a:prstGeom prst="rect">
              <a:avLst/>
            </a:prstGeom>
          </p:spPr>
        </p:pic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6064CA87-5A67-26F6-F081-4F2D6366B389}"/>
                </a:ext>
              </a:extLst>
            </p:cNvPr>
            <p:cNvGrpSpPr/>
            <p:nvPr/>
          </p:nvGrpSpPr>
          <p:grpSpPr>
            <a:xfrm rot="5058362">
              <a:off x="1553803" y="1301295"/>
              <a:ext cx="208526" cy="268737"/>
              <a:chOff x="564507" y="846446"/>
              <a:chExt cx="181618" cy="267073"/>
            </a:xfrm>
          </p:grpSpPr>
          <p:sp>
            <p:nvSpPr>
              <p:cNvPr id="183" name="Isosceles Triangle 182">
                <a:extLst>
                  <a:ext uri="{FF2B5EF4-FFF2-40B4-BE49-F238E27FC236}">
                    <a16:creationId xmlns:a16="http://schemas.microsoft.com/office/drawing/2014/main" id="{9306FBBD-6600-911E-2BC3-5EA5A1BDFC01}"/>
                  </a:ext>
                </a:extLst>
              </p:cNvPr>
              <p:cNvSpPr/>
              <p:nvPr/>
            </p:nvSpPr>
            <p:spPr>
              <a:xfrm rot="17443443">
                <a:off x="493835" y="917118"/>
                <a:ext cx="267073" cy="125730"/>
              </a:xfrm>
              <a:prstGeom prst="triangle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184" name="Oval 183">
                <a:extLst>
                  <a:ext uri="{FF2B5EF4-FFF2-40B4-BE49-F238E27FC236}">
                    <a16:creationId xmlns:a16="http://schemas.microsoft.com/office/drawing/2014/main" id="{4763026A-8E5C-2770-CCA9-53B6AA432771}"/>
                  </a:ext>
                </a:extLst>
              </p:cNvPr>
              <p:cNvSpPr/>
              <p:nvPr/>
            </p:nvSpPr>
            <p:spPr>
              <a:xfrm>
                <a:off x="603250" y="923925"/>
                <a:ext cx="142875" cy="149225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185" name="TextBox 184">
                <a:extLst>
                  <a:ext uri="{FF2B5EF4-FFF2-40B4-BE49-F238E27FC236}">
                    <a16:creationId xmlns:a16="http://schemas.microsoft.com/office/drawing/2014/main" id="{A466B822-79BD-37B3-D90C-802D4B8EE90D}"/>
                  </a:ext>
                </a:extLst>
              </p:cNvPr>
              <p:cNvSpPr txBox="1"/>
              <p:nvPr/>
            </p:nvSpPr>
            <p:spPr>
              <a:xfrm rot="16541638">
                <a:off x="624634" y="944906"/>
                <a:ext cx="94359" cy="9912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Kanit Light" pitchFamily="2" charset="-34"/>
                    <a:ea typeface="+mn-ea"/>
                    <a:cs typeface="Kanit Light" pitchFamily="2" charset="-34"/>
                  </a:rPr>
                  <a:t>8</a:t>
                </a:r>
                <a:endParaRPr kumimoji="0" 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endParaRPr>
              </a:p>
            </p:txBody>
          </p:sp>
        </p:grpSp>
        <p:pic>
          <p:nvPicPr>
            <p:cNvPr id="48" name="Picture 47">
              <a:extLst>
                <a:ext uri="{FF2B5EF4-FFF2-40B4-BE49-F238E27FC236}">
                  <a16:creationId xmlns:a16="http://schemas.microsoft.com/office/drawing/2014/main" id="{CE39882A-EF84-D92F-2CB0-81564250957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888070" y="5480189"/>
              <a:ext cx="2307565" cy="1243794"/>
            </a:xfrm>
            <a:prstGeom prst="rect">
              <a:avLst/>
            </a:prstGeom>
            <a:ln w="25400">
              <a:solidFill>
                <a:schemeClr val="bg2">
                  <a:lumMod val="50000"/>
                </a:schemeClr>
              </a:solidFill>
            </a:ln>
            <a:effectLst>
              <a:outerShdw dist="38100" algn="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62C57AF2-E33C-3878-DD2B-FC2340B7A386}"/>
                </a:ext>
              </a:extLst>
            </p:cNvPr>
            <p:cNvSpPr/>
            <p:nvPr/>
          </p:nvSpPr>
          <p:spPr>
            <a:xfrm>
              <a:off x="4917845" y="5510187"/>
              <a:ext cx="162155" cy="162155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anose="00000400000000000000" pitchFamily="2" charset="-34"/>
                  <a:ea typeface="+mn-ea"/>
                  <a:cs typeface="Kanit Light" panose="00000400000000000000" pitchFamily="2" charset="-34"/>
                </a:rPr>
                <a:t>1</a:t>
              </a:r>
              <a:endParaRPr kumimoji="0" lang="th-TH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endParaRPr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35DA29B0-68A0-5B71-DF1C-0B211F221169}"/>
                </a:ext>
              </a:extLst>
            </p:cNvPr>
            <p:cNvSpPr txBox="1"/>
            <p:nvPr/>
          </p:nvSpPr>
          <p:spPr>
            <a:xfrm>
              <a:off x="5153918" y="5510187"/>
              <a:ext cx="2009676" cy="261963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wrap="square" lIns="0" tIns="0" rIns="0" bIns="0" rtlCol="0" anchor="ctr" anchorCtr="0">
              <a:noAutofit/>
            </a:bodyPr>
            <a:lstStyle/>
            <a:p>
              <a:pPr marL="171450" marR="0" lvl="0" indent="-17145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Symbol" panose="05050102010706020507" pitchFamily="18" charset="2"/>
                <a:buChar char="~"/>
                <a:tabLst/>
                <a:defRPr/>
              </a:pPr>
              <a:r>
                <a:rPr kumimoji="0" lang="th-TH" sz="800" b="0" i="0" u="none" strike="noStrike" kern="1200" cap="none" spc="-3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  <a:sym typeface="Symbol" panose="05050102010706020507" pitchFamily="18" charset="2"/>
                </a:rPr>
                <a:t>กม.10+700 ทางหลวง 4 ช่องจราจร</a:t>
              </a:r>
            </a:p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800" b="0" i="0" u="none" strike="noStrike" kern="1200" cap="none" spc="-3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  <a:sym typeface="Symbol" panose="05050102010706020507" pitchFamily="18" charset="2"/>
                </a:rPr>
                <a:t>       </a:t>
              </a:r>
              <a:r>
                <a:rPr kumimoji="0" lang="th-TH" sz="800" b="0" i="0" u="none" strike="noStrike" kern="1200" cap="none" spc="-30" normalizeH="0" baseline="0" noProof="0" dirty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  <a:sym typeface="Symbol" panose="05050102010706020507" pitchFamily="18" charset="2"/>
                </a:rPr>
                <a:t>เกาะกลางถนนแบบเกาะสี</a:t>
              </a:r>
              <a:endParaRPr kumimoji="0" lang="en-US" sz="800" b="0" i="0" u="none" strike="noStrike" kern="1200" cap="none" spc="-3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C1F1F061-2D0A-1A76-6218-9B22A2E90F5F}"/>
                </a:ext>
              </a:extLst>
            </p:cNvPr>
            <p:cNvSpPr/>
            <p:nvPr/>
          </p:nvSpPr>
          <p:spPr>
            <a:xfrm>
              <a:off x="7335937" y="5492062"/>
              <a:ext cx="162155" cy="162155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anose="00000400000000000000" pitchFamily="2" charset="-34"/>
                  <a:ea typeface="+mn-ea"/>
                  <a:cs typeface="Kanit Light" panose="00000400000000000000" pitchFamily="2" charset="-34"/>
                </a:rPr>
                <a:t>2</a:t>
              </a:r>
              <a:endParaRPr kumimoji="0" lang="th-TH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endParaRPr>
            </a:p>
          </p:txBody>
        </p: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02A3AC09-9A91-EF20-96CB-10CCBB0AD93F}"/>
                </a:ext>
              </a:extLst>
            </p:cNvPr>
            <p:cNvSpPr txBox="1"/>
            <p:nvPr/>
          </p:nvSpPr>
          <p:spPr>
            <a:xfrm>
              <a:off x="7535051" y="5502286"/>
              <a:ext cx="2254965" cy="151931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wrap="square" lIns="0" tIns="0" rIns="0" bIns="0" rtlCol="0" anchor="ctr" anchorCtr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" b="0" i="0" u="none" strike="noStrike" kern="1200" cap="none" spc="-3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  <a:sym typeface="Symbol" panose="05050102010706020507" pitchFamily="18" charset="2"/>
                </a:rPr>
                <a:t></a:t>
              </a:r>
              <a:r>
                <a:rPr kumimoji="0" lang="th-TH" sz="800" b="0" i="0" u="none" strike="noStrike" kern="1200" cap="none" spc="-3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  <a:sym typeface="Symbol" panose="05050102010706020507" pitchFamily="18" charset="2"/>
                </a:rPr>
                <a:t> กม.11+950 จุดเริ่มต้นทางหลวง 2 ช่องจราจร</a:t>
              </a:r>
              <a:endParaRPr kumimoji="0" lang="en-US" sz="800" b="0" i="0" u="none" strike="noStrike" kern="1200" cap="none" spc="-3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pic>
          <p:nvPicPr>
            <p:cNvPr id="53" name="Picture 52">
              <a:extLst>
                <a:ext uri="{FF2B5EF4-FFF2-40B4-BE49-F238E27FC236}">
                  <a16:creationId xmlns:a16="http://schemas.microsoft.com/office/drawing/2014/main" id="{A2F689A0-579E-DFE3-F547-2A61845AE2D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880230" y="4075728"/>
              <a:ext cx="2323247" cy="1333474"/>
            </a:xfrm>
            <a:prstGeom prst="rect">
              <a:avLst/>
            </a:prstGeom>
            <a:ln w="12700">
              <a:solidFill>
                <a:srgbClr val="FF0000"/>
              </a:solidFill>
            </a:ln>
            <a:effectLst>
              <a:outerShdw dist="38100" algn="l" rotWithShape="0">
                <a:srgbClr val="FF0000">
                  <a:alpha val="40000"/>
                </a:srgbClr>
              </a:outerShdw>
            </a:effectLst>
          </p:spPr>
        </p:pic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CB0E9082-687E-2E55-E64D-789CFB31E93A}"/>
                </a:ext>
              </a:extLst>
            </p:cNvPr>
            <p:cNvSpPr/>
            <p:nvPr/>
          </p:nvSpPr>
          <p:spPr>
            <a:xfrm>
              <a:off x="4902017" y="4125868"/>
              <a:ext cx="162155" cy="162155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anose="00000400000000000000" pitchFamily="2" charset="-34"/>
                  <a:ea typeface="+mn-ea"/>
                  <a:cs typeface="Kanit Light" panose="00000400000000000000" pitchFamily="2" charset="-34"/>
                </a:rPr>
                <a:t>3</a:t>
              </a:r>
              <a:endParaRPr kumimoji="0" lang="th-TH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endParaRPr>
            </a:p>
          </p:txBody>
        </p:sp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3284988E-5563-2EA0-3D45-92211B99A1BD}"/>
                </a:ext>
              </a:extLst>
            </p:cNvPr>
            <p:cNvSpPr txBox="1"/>
            <p:nvPr/>
          </p:nvSpPr>
          <p:spPr>
            <a:xfrm>
              <a:off x="5138090" y="4125868"/>
              <a:ext cx="2009676" cy="151931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wrap="square" lIns="0" tIns="0" rIns="0" bIns="0" rtlCol="0" anchor="ctr" anchorCtr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" b="0" i="0" u="none" strike="noStrike" kern="1200" cap="none" spc="-3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  <a:sym typeface="Symbol" panose="05050102010706020507" pitchFamily="18" charset="2"/>
                </a:rPr>
                <a:t></a:t>
              </a:r>
              <a:r>
                <a:rPr kumimoji="0" lang="th-TH" sz="800" b="0" i="0" u="none" strike="noStrike" kern="1200" cap="none" spc="-3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  <a:sym typeface="Symbol" panose="05050102010706020507" pitchFamily="18" charset="2"/>
                </a:rPr>
                <a:t> กม.13+000 ทางหลวง 2 ช่องจราจร</a:t>
              </a:r>
              <a:endParaRPr kumimoji="0" lang="en-US" sz="800" b="0" i="0" u="none" strike="noStrike" kern="1200" cap="none" spc="-3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pic>
          <p:nvPicPr>
            <p:cNvPr id="56" name="Picture 55">
              <a:extLst>
                <a:ext uri="{FF2B5EF4-FFF2-40B4-BE49-F238E27FC236}">
                  <a16:creationId xmlns:a16="http://schemas.microsoft.com/office/drawing/2014/main" id="{E365B077-8FD4-69AD-621C-1FE82AEDEC6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335937" y="4075728"/>
              <a:ext cx="2454079" cy="1318202"/>
            </a:xfrm>
            <a:prstGeom prst="rect">
              <a:avLst/>
            </a:prstGeom>
            <a:ln w="12700">
              <a:solidFill>
                <a:srgbClr val="FF0000"/>
              </a:solidFill>
            </a:ln>
            <a:effectLst>
              <a:outerShdw dist="38100" algn="l" rotWithShape="0">
                <a:srgbClr val="FF0000">
                  <a:alpha val="40000"/>
                </a:srgbClr>
              </a:outerShdw>
            </a:effectLst>
          </p:spPr>
        </p:pic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F437BB8A-00DC-EDE2-996E-C0B7181A1ACA}"/>
                </a:ext>
              </a:extLst>
            </p:cNvPr>
            <p:cNvSpPr/>
            <p:nvPr/>
          </p:nvSpPr>
          <p:spPr>
            <a:xfrm>
              <a:off x="7335937" y="4091510"/>
              <a:ext cx="162155" cy="162155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anose="00000400000000000000" pitchFamily="2" charset="-34"/>
                  <a:ea typeface="+mn-ea"/>
                  <a:cs typeface="Kanit Light" panose="00000400000000000000" pitchFamily="2" charset="-34"/>
                </a:rPr>
                <a:t>4</a:t>
              </a:r>
              <a:endParaRPr kumimoji="0" lang="th-TH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endParaRPr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B8D81F47-6C6B-31B7-A203-898148DC3BE8}"/>
                </a:ext>
              </a:extLst>
            </p:cNvPr>
            <p:cNvSpPr txBox="1"/>
            <p:nvPr/>
          </p:nvSpPr>
          <p:spPr>
            <a:xfrm>
              <a:off x="7619232" y="4093831"/>
              <a:ext cx="2087904" cy="388384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wrap="square" lIns="0" tIns="0" rIns="0" bIns="0" rtlCol="0" anchor="ctr" anchorCtr="0">
              <a:noAutofit/>
            </a:bodyPr>
            <a:lstStyle/>
            <a:p>
              <a:pPr marL="171450" marR="0" lvl="0" indent="-17145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Symbol" panose="05050102010706020507" pitchFamily="18" charset="2"/>
                <a:buChar char="~"/>
                <a:tabLst/>
                <a:defRPr/>
              </a:pPr>
              <a:r>
                <a:rPr kumimoji="0" lang="th-TH" sz="800" b="0" i="0" u="none" strike="noStrike" kern="1200" cap="none" spc="-3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  <a:sym typeface="Symbol" panose="05050102010706020507" pitchFamily="18" charset="2"/>
                </a:rPr>
                <a:t>กม.13+930 จุดสิ้นสุดทางหลวง 2 ช่องจราจร</a:t>
              </a:r>
            </a:p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800" b="0" i="0" u="none" strike="noStrike" kern="1200" cap="none" spc="-3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  <a:sym typeface="Symbol" panose="05050102010706020507" pitchFamily="18" charset="2"/>
                </a:rPr>
                <a:t>       จุดเริ่มต้นทางหลวง 4 ช่องวจราจร </a:t>
              </a:r>
            </a:p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800" b="0" i="0" u="none" strike="noStrike" kern="1200" cap="none" spc="-3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  <a:sym typeface="Symbol" panose="05050102010706020507" pitchFamily="18" charset="2"/>
                </a:rPr>
                <a:t>       </a:t>
              </a:r>
              <a:r>
                <a:rPr kumimoji="0" lang="th-TH" sz="800" b="0" i="0" u="none" strike="noStrike" kern="1200" cap="none" spc="-30" normalizeH="0" baseline="0" noProof="0" dirty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  <a:sym typeface="Symbol" panose="05050102010706020507" pitchFamily="18" charset="2"/>
                </a:rPr>
                <a:t>เกาะกลางแบบเกาะสี</a:t>
              </a:r>
              <a:endParaRPr kumimoji="0" lang="en-US" sz="800" b="0" i="0" u="none" strike="noStrike" kern="1200" cap="none" spc="-3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pic>
          <p:nvPicPr>
            <p:cNvPr id="59" name="Picture 58">
              <a:extLst>
                <a:ext uri="{FF2B5EF4-FFF2-40B4-BE49-F238E27FC236}">
                  <a16:creationId xmlns:a16="http://schemas.microsoft.com/office/drawing/2014/main" id="{250B078E-A646-0FAA-DAF7-7767CF2F71AF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889892" y="2802073"/>
              <a:ext cx="2313586" cy="1210301"/>
            </a:xfrm>
            <a:prstGeom prst="rect">
              <a:avLst/>
            </a:prstGeom>
            <a:ln w="25400">
              <a:solidFill>
                <a:srgbClr val="00B050"/>
              </a:solidFill>
            </a:ln>
            <a:effectLst>
              <a:outerShdw dist="38100" algn="l" rotWithShape="0">
                <a:srgbClr val="00B050">
                  <a:alpha val="40000"/>
                </a:srgbClr>
              </a:outerShdw>
            </a:effectLst>
          </p:spPr>
        </p:pic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F7C5D861-626F-6714-7EEB-B05FC3080790}"/>
                </a:ext>
              </a:extLst>
            </p:cNvPr>
            <p:cNvSpPr/>
            <p:nvPr/>
          </p:nvSpPr>
          <p:spPr>
            <a:xfrm>
              <a:off x="4917845" y="2839784"/>
              <a:ext cx="162155" cy="162155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anose="00000400000000000000" pitchFamily="2" charset="-34"/>
                  <a:ea typeface="+mn-ea"/>
                  <a:cs typeface="Kanit Light" panose="00000400000000000000" pitchFamily="2" charset="-34"/>
                </a:rPr>
                <a:t>5</a:t>
              </a:r>
              <a:endParaRPr kumimoji="0" lang="th-TH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endParaRPr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C0DDDBF3-7476-FFB2-1D1F-3226A7689115}"/>
                </a:ext>
              </a:extLst>
            </p:cNvPr>
            <p:cNvSpPr txBox="1"/>
            <p:nvPr/>
          </p:nvSpPr>
          <p:spPr>
            <a:xfrm rot="19294238">
              <a:off x="3006806" y="5720256"/>
              <a:ext cx="219798" cy="99938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กม.12</a:t>
              </a:r>
              <a:endParaRPr kumimoji="0" lang="en-US" sz="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579A7637-D42C-C3DB-8B6D-FD4BC9C18FD5}"/>
                </a:ext>
              </a:extLst>
            </p:cNvPr>
            <p:cNvSpPr/>
            <p:nvPr/>
          </p:nvSpPr>
          <p:spPr>
            <a:xfrm>
              <a:off x="3190853" y="5630738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5624DBB7-9AA8-CFA3-D3E2-7FEE0E1E5730}"/>
                </a:ext>
              </a:extLst>
            </p:cNvPr>
            <p:cNvSpPr/>
            <p:nvPr/>
          </p:nvSpPr>
          <p:spPr>
            <a:xfrm>
              <a:off x="2695119" y="5198470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grpSp>
          <p:nvGrpSpPr>
            <p:cNvPr id="64" name="Group 63">
              <a:extLst>
                <a:ext uri="{FF2B5EF4-FFF2-40B4-BE49-F238E27FC236}">
                  <a16:creationId xmlns:a16="http://schemas.microsoft.com/office/drawing/2014/main" id="{81AB8CAD-6FCD-8161-EDF0-D9A0BDE7CD3C}"/>
                </a:ext>
              </a:extLst>
            </p:cNvPr>
            <p:cNvGrpSpPr/>
            <p:nvPr/>
          </p:nvGrpSpPr>
          <p:grpSpPr>
            <a:xfrm rot="747507">
              <a:off x="2668175" y="5103303"/>
              <a:ext cx="208526" cy="268737"/>
              <a:chOff x="564507" y="846446"/>
              <a:chExt cx="181618" cy="267073"/>
            </a:xfrm>
          </p:grpSpPr>
          <p:sp>
            <p:nvSpPr>
              <p:cNvPr id="180" name="Isosceles Triangle 179">
                <a:extLst>
                  <a:ext uri="{FF2B5EF4-FFF2-40B4-BE49-F238E27FC236}">
                    <a16:creationId xmlns:a16="http://schemas.microsoft.com/office/drawing/2014/main" id="{4C81EBD8-A8DC-A2C3-21A2-04EECB4CB6F1}"/>
                  </a:ext>
                </a:extLst>
              </p:cNvPr>
              <p:cNvSpPr/>
              <p:nvPr/>
            </p:nvSpPr>
            <p:spPr>
              <a:xfrm rot="17443443">
                <a:off x="493835" y="917118"/>
                <a:ext cx="267073" cy="125730"/>
              </a:xfrm>
              <a:prstGeom prst="triangle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181" name="Oval 180">
                <a:extLst>
                  <a:ext uri="{FF2B5EF4-FFF2-40B4-BE49-F238E27FC236}">
                    <a16:creationId xmlns:a16="http://schemas.microsoft.com/office/drawing/2014/main" id="{C2A67DAB-4C0A-7083-92D3-DC25360671E3}"/>
                  </a:ext>
                </a:extLst>
              </p:cNvPr>
              <p:cNvSpPr/>
              <p:nvPr/>
            </p:nvSpPr>
            <p:spPr>
              <a:xfrm>
                <a:off x="603250" y="923925"/>
                <a:ext cx="142875" cy="149225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182" name="TextBox 181">
                <a:extLst>
                  <a:ext uri="{FF2B5EF4-FFF2-40B4-BE49-F238E27FC236}">
                    <a16:creationId xmlns:a16="http://schemas.microsoft.com/office/drawing/2014/main" id="{AA9C56A7-2EBC-6FF3-04B8-C6C3CAE52EDB}"/>
                  </a:ext>
                </a:extLst>
              </p:cNvPr>
              <p:cNvSpPr txBox="1"/>
              <p:nvPr/>
            </p:nvSpPr>
            <p:spPr>
              <a:xfrm rot="20852493">
                <a:off x="643963" y="931882"/>
                <a:ext cx="82695" cy="11310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Kanit Light" pitchFamily="2" charset="-34"/>
                    <a:ea typeface="+mn-ea"/>
                    <a:cs typeface="Kanit Light" pitchFamily="2" charset="-34"/>
                  </a:rPr>
                  <a:t>3</a:t>
                </a:r>
                <a:endParaRPr kumimoji="0" 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endParaRPr>
              </a:p>
            </p:txBody>
          </p:sp>
        </p:grp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20F0E96D-9993-00A1-208B-3359C28B96FC}"/>
                </a:ext>
              </a:extLst>
            </p:cNvPr>
            <p:cNvSpPr txBox="1"/>
            <p:nvPr/>
          </p:nvSpPr>
          <p:spPr>
            <a:xfrm rot="19480494">
              <a:off x="2435916" y="5327673"/>
              <a:ext cx="290753" cy="1001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กม.13</a:t>
              </a:r>
              <a:endParaRPr kumimoji="0" lang="en-US" sz="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66" name="Oval 65">
              <a:extLst>
                <a:ext uri="{FF2B5EF4-FFF2-40B4-BE49-F238E27FC236}">
                  <a16:creationId xmlns:a16="http://schemas.microsoft.com/office/drawing/2014/main" id="{77DEE75A-15D6-61B3-E7F0-256F758E1629}"/>
                </a:ext>
              </a:extLst>
            </p:cNvPr>
            <p:cNvSpPr/>
            <p:nvPr/>
          </p:nvSpPr>
          <p:spPr>
            <a:xfrm>
              <a:off x="2276444" y="4731592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44EA04B3-8AFE-2568-848D-A53DDBE0DD34}"/>
                </a:ext>
              </a:extLst>
            </p:cNvPr>
            <p:cNvSpPr txBox="1"/>
            <p:nvPr/>
          </p:nvSpPr>
          <p:spPr>
            <a:xfrm rot="18900322">
              <a:off x="2031549" y="4876592"/>
              <a:ext cx="296980" cy="9320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กม.14</a:t>
              </a:r>
              <a:endParaRPr kumimoji="0" lang="en-US" sz="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4FE6E7A0-D484-4EAD-CBCB-99E6CB83291F}"/>
                </a:ext>
              </a:extLst>
            </p:cNvPr>
            <p:cNvSpPr/>
            <p:nvPr/>
          </p:nvSpPr>
          <p:spPr>
            <a:xfrm>
              <a:off x="1808125" y="4440113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0B98FB77-B059-DF27-9B8E-12CBEC2B7FA2}"/>
                </a:ext>
              </a:extLst>
            </p:cNvPr>
            <p:cNvSpPr/>
            <p:nvPr/>
          </p:nvSpPr>
          <p:spPr>
            <a:xfrm>
              <a:off x="1308128" y="4144722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DA5C41CD-9B3E-F110-4547-33AE8848078C}"/>
                </a:ext>
              </a:extLst>
            </p:cNvPr>
            <p:cNvSpPr txBox="1"/>
            <p:nvPr/>
          </p:nvSpPr>
          <p:spPr>
            <a:xfrm rot="20369318">
              <a:off x="1009292" y="4305940"/>
              <a:ext cx="296980" cy="9320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กม.16</a:t>
              </a:r>
              <a:endParaRPr kumimoji="0" lang="en-US" sz="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31FB7011-F3CE-B6C6-0B59-F7CC09147099}"/>
                </a:ext>
              </a:extLst>
            </p:cNvPr>
            <p:cNvSpPr/>
            <p:nvPr/>
          </p:nvSpPr>
          <p:spPr>
            <a:xfrm>
              <a:off x="1246642" y="3576065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72" name="TextBox 71">
              <a:extLst>
                <a:ext uri="{FF2B5EF4-FFF2-40B4-BE49-F238E27FC236}">
                  <a16:creationId xmlns:a16="http://schemas.microsoft.com/office/drawing/2014/main" id="{C4438944-2EDC-ECAF-9F53-88D143DC780D}"/>
                </a:ext>
              </a:extLst>
            </p:cNvPr>
            <p:cNvSpPr txBox="1"/>
            <p:nvPr/>
          </p:nvSpPr>
          <p:spPr>
            <a:xfrm rot="991798">
              <a:off x="1295822" y="3617852"/>
              <a:ext cx="296980" cy="9320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กม.17</a:t>
              </a:r>
              <a:endParaRPr kumimoji="0" lang="en-US" sz="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43E01126-BDE5-015D-267F-B06F0028E724}"/>
                </a:ext>
              </a:extLst>
            </p:cNvPr>
            <p:cNvSpPr/>
            <p:nvPr/>
          </p:nvSpPr>
          <p:spPr>
            <a:xfrm>
              <a:off x="1255409" y="3007554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74" name="TextBox 73">
              <a:extLst>
                <a:ext uri="{FF2B5EF4-FFF2-40B4-BE49-F238E27FC236}">
                  <a16:creationId xmlns:a16="http://schemas.microsoft.com/office/drawing/2014/main" id="{52CB077D-5CC0-C9B4-A83A-84429A6EE0D8}"/>
                </a:ext>
              </a:extLst>
            </p:cNvPr>
            <p:cNvSpPr txBox="1"/>
            <p:nvPr/>
          </p:nvSpPr>
          <p:spPr>
            <a:xfrm>
              <a:off x="967797" y="3017909"/>
              <a:ext cx="296980" cy="9320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กม.18</a:t>
              </a:r>
              <a:endParaRPr kumimoji="0" lang="en-US" sz="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116B3FA1-36E2-4ADB-1CF5-BEEE01E34442}"/>
                </a:ext>
              </a:extLst>
            </p:cNvPr>
            <p:cNvSpPr/>
            <p:nvPr/>
          </p:nvSpPr>
          <p:spPr>
            <a:xfrm>
              <a:off x="1412968" y="2304742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76" name="TextBox 75">
              <a:extLst>
                <a:ext uri="{FF2B5EF4-FFF2-40B4-BE49-F238E27FC236}">
                  <a16:creationId xmlns:a16="http://schemas.microsoft.com/office/drawing/2014/main" id="{B88E4A2F-03B1-D378-41CE-74935E98F961}"/>
                </a:ext>
              </a:extLst>
            </p:cNvPr>
            <p:cNvSpPr txBox="1"/>
            <p:nvPr/>
          </p:nvSpPr>
          <p:spPr>
            <a:xfrm rot="2270353">
              <a:off x="1205307" y="2210090"/>
              <a:ext cx="211349" cy="909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กม.19</a:t>
              </a:r>
              <a:endParaRPr kumimoji="0" lang="en-US" sz="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228063C2-0E50-1F50-5BCC-9B4A6E599A28}"/>
                </a:ext>
              </a:extLst>
            </p:cNvPr>
            <p:cNvSpPr/>
            <p:nvPr/>
          </p:nvSpPr>
          <p:spPr>
            <a:xfrm>
              <a:off x="1581450" y="1630130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id="{EA2C2ED7-F828-624D-BFB6-3A1F069D7B47}"/>
                </a:ext>
              </a:extLst>
            </p:cNvPr>
            <p:cNvSpPr txBox="1"/>
            <p:nvPr/>
          </p:nvSpPr>
          <p:spPr>
            <a:xfrm rot="480279">
              <a:off x="1338281" y="1599949"/>
              <a:ext cx="237635" cy="909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กม.20</a:t>
              </a:r>
              <a:endParaRPr kumimoji="0" lang="en-US" sz="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50FD3FEF-B8BE-203B-8B66-D8E684EC4996}"/>
                </a:ext>
              </a:extLst>
            </p:cNvPr>
            <p:cNvSpPr/>
            <p:nvPr/>
          </p:nvSpPr>
          <p:spPr>
            <a:xfrm>
              <a:off x="1938178" y="1165851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4CA50657-1207-0F0B-B746-041D61FB8747}"/>
                </a:ext>
              </a:extLst>
            </p:cNvPr>
            <p:cNvSpPr txBox="1"/>
            <p:nvPr/>
          </p:nvSpPr>
          <p:spPr>
            <a:xfrm rot="2084150">
              <a:off x="1969608" y="1238336"/>
              <a:ext cx="237635" cy="909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กม.21</a:t>
              </a:r>
              <a:endParaRPr kumimoji="0" lang="en-US" sz="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81" name="Oval 80">
              <a:extLst>
                <a:ext uri="{FF2B5EF4-FFF2-40B4-BE49-F238E27FC236}">
                  <a16:creationId xmlns:a16="http://schemas.microsoft.com/office/drawing/2014/main" id="{F89859F9-9BEA-B84F-C40D-DDA4273BFB02}"/>
                </a:ext>
              </a:extLst>
            </p:cNvPr>
            <p:cNvSpPr/>
            <p:nvPr/>
          </p:nvSpPr>
          <p:spPr>
            <a:xfrm>
              <a:off x="7383159" y="2825456"/>
              <a:ext cx="162155" cy="162155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anose="00000400000000000000" pitchFamily="2" charset="-34"/>
                  <a:ea typeface="+mn-ea"/>
                  <a:cs typeface="Kanit Light" panose="00000400000000000000" pitchFamily="2" charset="-34"/>
                </a:rPr>
                <a:t>6</a:t>
              </a:r>
              <a:endParaRPr kumimoji="0" lang="th-TH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endParaRPr>
            </a:p>
          </p:txBody>
        </p:sp>
        <p:sp>
          <p:nvSpPr>
            <p:cNvPr id="82" name="TextBox 81">
              <a:extLst>
                <a:ext uri="{FF2B5EF4-FFF2-40B4-BE49-F238E27FC236}">
                  <a16:creationId xmlns:a16="http://schemas.microsoft.com/office/drawing/2014/main" id="{3283503E-E32E-E77C-410F-1976413B6B12}"/>
                </a:ext>
              </a:extLst>
            </p:cNvPr>
            <p:cNvSpPr txBox="1"/>
            <p:nvPr/>
          </p:nvSpPr>
          <p:spPr>
            <a:xfrm>
              <a:off x="7619232" y="2825456"/>
              <a:ext cx="2096142" cy="27033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wrap="square" lIns="0" tIns="0" rIns="0" bIns="0" rtlCol="0" anchor="ctr" anchorCtr="0">
              <a:noAutofit/>
            </a:bodyPr>
            <a:lstStyle/>
            <a:p>
              <a:pPr marL="171450" marR="0" lvl="0" indent="-17145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Symbol" panose="05050102010706020507" pitchFamily="18" charset="2"/>
                <a:buChar char="~"/>
                <a:tabLst/>
                <a:defRPr/>
              </a:pPr>
              <a:r>
                <a:rPr kumimoji="0" lang="th-TH" sz="800" b="0" i="0" u="none" strike="noStrike" kern="1200" cap="none" spc="-3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  <a:sym typeface="Symbol" panose="05050102010706020507" pitchFamily="18" charset="2"/>
                </a:rPr>
                <a:t>กม.18+000 ทางหลวง 4 ช่องจราจร</a:t>
              </a:r>
            </a:p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800" b="0" i="0" u="none" strike="noStrike" kern="1200" cap="none" spc="-30" normalizeH="0" baseline="0" noProof="0" dirty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  <a:sym typeface="Symbol" panose="05050102010706020507" pitchFamily="18" charset="2"/>
                </a:rPr>
                <a:t>       เกาะกลางถนนแบบเกาะยก</a:t>
              </a:r>
              <a:endParaRPr kumimoji="0" lang="en-US" sz="800" b="0" i="0" u="none" strike="noStrike" kern="1200" cap="none" spc="-3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pic>
          <p:nvPicPr>
            <p:cNvPr id="83" name="Picture 82">
              <a:extLst>
                <a:ext uri="{FF2B5EF4-FFF2-40B4-BE49-F238E27FC236}">
                  <a16:creationId xmlns:a16="http://schemas.microsoft.com/office/drawing/2014/main" id="{14DCD85B-4EF5-DF1A-02A2-7253C5B5968C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887217" y="1487883"/>
              <a:ext cx="2316260" cy="1266047"/>
            </a:xfrm>
            <a:prstGeom prst="rect">
              <a:avLst/>
            </a:prstGeom>
            <a:ln w="12700">
              <a:solidFill>
                <a:srgbClr val="FF0000"/>
              </a:solidFill>
            </a:ln>
            <a:effectLst>
              <a:outerShdw dist="38100" algn="l" rotWithShape="0">
                <a:srgbClr val="FF0000">
                  <a:alpha val="40000"/>
                </a:srgbClr>
              </a:outerShdw>
            </a:effectLst>
          </p:spPr>
        </p:pic>
        <p:sp>
          <p:nvSpPr>
            <p:cNvPr id="84" name="Oval 83">
              <a:extLst>
                <a:ext uri="{FF2B5EF4-FFF2-40B4-BE49-F238E27FC236}">
                  <a16:creationId xmlns:a16="http://schemas.microsoft.com/office/drawing/2014/main" id="{4EF8E3CE-C3CC-D98C-5081-DD377068F296}"/>
                </a:ext>
              </a:extLst>
            </p:cNvPr>
            <p:cNvSpPr/>
            <p:nvPr/>
          </p:nvSpPr>
          <p:spPr>
            <a:xfrm>
              <a:off x="4917845" y="1509661"/>
              <a:ext cx="162155" cy="162155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anose="00000400000000000000" pitchFamily="2" charset="-34"/>
                  <a:ea typeface="+mn-ea"/>
                  <a:cs typeface="Kanit Light" panose="00000400000000000000" pitchFamily="2" charset="-34"/>
                </a:rPr>
                <a:t>7</a:t>
              </a:r>
              <a:endParaRPr kumimoji="0" lang="th-TH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endParaRPr>
            </a:p>
          </p:txBody>
        </p:sp>
        <p:sp>
          <p:nvSpPr>
            <p:cNvPr id="85" name="TextBox 84">
              <a:extLst>
                <a:ext uri="{FF2B5EF4-FFF2-40B4-BE49-F238E27FC236}">
                  <a16:creationId xmlns:a16="http://schemas.microsoft.com/office/drawing/2014/main" id="{DF72BCDD-47B1-2529-730A-3E4E53B7C6FC}"/>
                </a:ext>
              </a:extLst>
            </p:cNvPr>
            <p:cNvSpPr txBox="1"/>
            <p:nvPr/>
          </p:nvSpPr>
          <p:spPr>
            <a:xfrm>
              <a:off x="5116960" y="1515599"/>
              <a:ext cx="2070836" cy="151931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wrap="square" lIns="0" tIns="0" rIns="0" bIns="0" rtlCol="0" anchor="ctr" anchorCtr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800" b="0" i="0" u="none" strike="noStrike" kern="1200" cap="none" spc="-3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  <a:sym typeface="Symbol" panose="05050102010706020507" pitchFamily="18" charset="2"/>
                </a:rPr>
                <a:t>กม.19+500 จุดเริ่มต้นทางหลวง 2 ช่องจราจร</a:t>
              </a:r>
              <a:endParaRPr kumimoji="0" lang="en-US" sz="800" b="0" i="0" u="none" strike="noStrike" kern="1200" cap="none" spc="-3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86" name="Oval 85">
              <a:extLst>
                <a:ext uri="{FF2B5EF4-FFF2-40B4-BE49-F238E27FC236}">
                  <a16:creationId xmlns:a16="http://schemas.microsoft.com/office/drawing/2014/main" id="{401B3DCB-1B45-C72C-25D6-DB6EF6D5F9B3}"/>
                </a:ext>
              </a:extLst>
            </p:cNvPr>
            <p:cNvSpPr/>
            <p:nvPr/>
          </p:nvSpPr>
          <p:spPr>
            <a:xfrm>
              <a:off x="7383159" y="1523735"/>
              <a:ext cx="162155" cy="162155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anose="00000400000000000000" pitchFamily="2" charset="-34"/>
                  <a:ea typeface="+mn-ea"/>
                  <a:cs typeface="Kanit Light" panose="00000400000000000000" pitchFamily="2" charset="-34"/>
                </a:rPr>
                <a:t>8</a:t>
              </a:r>
              <a:endParaRPr kumimoji="0" lang="th-TH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endParaRPr>
            </a:p>
          </p:txBody>
        </p:sp>
        <p:sp>
          <p:nvSpPr>
            <p:cNvPr id="87" name="TextBox 86">
              <a:extLst>
                <a:ext uri="{FF2B5EF4-FFF2-40B4-BE49-F238E27FC236}">
                  <a16:creationId xmlns:a16="http://schemas.microsoft.com/office/drawing/2014/main" id="{C741AE9D-00DD-ED27-4864-A7CADDC4E602}"/>
                </a:ext>
              </a:extLst>
            </p:cNvPr>
            <p:cNvSpPr txBox="1"/>
            <p:nvPr/>
          </p:nvSpPr>
          <p:spPr>
            <a:xfrm>
              <a:off x="7619232" y="1523735"/>
              <a:ext cx="2009676" cy="151931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wrap="square" lIns="0" tIns="0" rIns="0" bIns="0" rtlCol="0" anchor="ctr" anchorCtr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" b="0" i="0" u="none" strike="noStrike" kern="1200" cap="none" spc="-3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  <a:sym typeface="Symbol" panose="05050102010706020507" pitchFamily="18" charset="2"/>
                </a:rPr>
                <a:t></a:t>
              </a:r>
              <a:r>
                <a:rPr kumimoji="0" lang="th-TH" sz="800" b="0" i="0" u="none" strike="noStrike" kern="1200" cap="none" spc="-3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  <a:sym typeface="Symbol" panose="05050102010706020507" pitchFamily="18" charset="2"/>
                </a:rPr>
                <a:t> กม.20+300. ทางหลวง 2 ช่องจราจร</a:t>
              </a:r>
              <a:endParaRPr kumimoji="0" lang="en-US" sz="800" b="0" i="0" u="none" strike="noStrike" kern="1200" cap="none" spc="-3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pic>
          <p:nvPicPr>
            <p:cNvPr id="88" name="Picture 87">
              <a:extLst>
                <a:ext uri="{FF2B5EF4-FFF2-40B4-BE49-F238E27FC236}">
                  <a16:creationId xmlns:a16="http://schemas.microsoft.com/office/drawing/2014/main" id="{08724E0B-EBF5-F6C1-67FB-341B463CDA9B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887761" y="169740"/>
              <a:ext cx="2323055" cy="1254789"/>
            </a:xfrm>
            <a:prstGeom prst="rect">
              <a:avLst/>
            </a:prstGeom>
            <a:ln w="12700">
              <a:solidFill>
                <a:srgbClr val="FF0000"/>
              </a:solidFill>
            </a:ln>
            <a:effectLst>
              <a:outerShdw dist="38100" algn="l" rotWithShape="0">
                <a:srgbClr val="FF0000">
                  <a:alpha val="40000"/>
                </a:srgbClr>
              </a:outerShdw>
            </a:effectLst>
          </p:spPr>
        </p:pic>
        <p:sp>
          <p:nvSpPr>
            <p:cNvPr id="89" name="Oval 88">
              <a:extLst>
                <a:ext uri="{FF2B5EF4-FFF2-40B4-BE49-F238E27FC236}">
                  <a16:creationId xmlns:a16="http://schemas.microsoft.com/office/drawing/2014/main" id="{8108B594-3F67-A5DC-4929-70150962619A}"/>
                </a:ext>
              </a:extLst>
            </p:cNvPr>
            <p:cNvSpPr/>
            <p:nvPr/>
          </p:nvSpPr>
          <p:spPr>
            <a:xfrm>
              <a:off x="4910221" y="184652"/>
              <a:ext cx="162155" cy="162155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anose="00000400000000000000" pitchFamily="2" charset="-34"/>
                  <a:ea typeface="+mn-ea"/>
                  <a:cs typeface="Kanit Light" panose="00000400000000000000" pitchFamily="2" charset="-34"/>
                </a:rPr>
                <a:t>9</a:t>
              </a:r>
              <a:endParaRPr kumimoji="0" lang="th-TH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endParaRPr>
            </a:p>
          </p:txBody>
        </p:sp>
        <p:sp>
          <p:nvSpPr>
            <p:cNvPr id="90" name="TextBox 89">
              <a:extLst>
                <a:ext uri="{FF2B5EF4-FFF2-40B4-BE49-F238E27FC236}">
                  <a16:creationId xmlns:a16="http://schemas.microsoft.com/office/drawing/2014/main" id="{AB267243-D60A-DE2E-9B40-33FD14A329C0}"/>
                </a:ext>
              </a:extLst>
            </p:cNvPr>
            <p:cNvSpPr txBox="1"/>
            <p:nvPr/>
          </p:nvSpPr>
          <p:spPr>
            <a:xfrm>
              <a:off x="5109335" y="190590"/>
              <a:ext cx="2054259" cy="151931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wrap="square" lIns="0" tIns="0" rIns="0" bIns="0" rtlCol="0" anchor="ctr" anchorCtr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800" b="0" i="0" u="none" strike="noStrike" kern="1200" cap="none" spc="-3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  <a:sym typeface="Symbol" panose="05050102010706020507" pitchFamily="18" charset="2"/>
                </a:rPr>
                <a:t>กม.21+000 จุดสิ้นสุดทางหลวง 2 ช่องจราจร</a:t>
              </a:r>
              <a:endParaRPr kumimoji="0" lang="en-US" sz="800" b="0" i="0" u="none" strike="noStrike" kern="1200" cap="none" spc="-3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91" name="Oval 90">
              <a:extLst>
                <a:ext uri="{FF2B5EF4-FFF2-40B4-BE49-F238E27FC236}">
                  <a16:creationId xmlns:a16="http://schemas.microsoft.com/office/drawing/2014/main" id="{78F818DF-6DE0-FD43-252F-B7AE931B1738}"/>
                </a:ext>
              </a:extLst>
            </p:cNvPr>
            <p:cNvSpPr/>
            <p:nvPr/>
          </p:nvSpPr>
          <p:spPr>
            <a:xfrm>
              <a:off x="7375535" y="191450"/>
              <a:ext cx="188489" cy="180025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anose="00000400000000000000" pitchFamily="2" charset="-34"/>
                  <a:ea typeface="+mn-ea"/>
                  <a:cs typeface="Kanit Light" panose="00000400000000000000" pitchFamily="2" charset="-34"/>
                </a:rPr>
                <a:t>10</a:t>
              </a:r>
              <a:endParaRPr kumimoji="0" lang="th-TH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endParaRPr>
            </a:p>
          </p:txBody>
        </p:sp>
        <p:sp>
          <p:nvSpPr>
            <p:cNvPr id="92" name="TextBox 91">
              <a:extLst>
                <a:ext uri="{FF2B5EF4-FFF2-40B4-BE49-F238E27FC236}">
                  <a16:creationId xmlns:a16="http://schemas.microsoft.com/office/drawing/2014/main" id="{28DCE934-47FB-84D2-BFEC-B8414325378A}"/>
                </a:ext>
              </a:extLst>
            </p:cNvPr>
            <p:cNvSpPr txBox="1"/>
            <p:nvPr/>
          </p:nvSpPr>
          <p:spPr>
            <a:xfrm>
              <a:off x="7619232" y="194876"/>
              <a:ext cx="2028386" cy="29387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wrap="square" lIns="0" tIns="0" rIns="0" bIns="0" rtlCol="0" anchor="ctr" anchorCtr="0">
              <a:noAutofit/>
            </a:bodyPr>
            <a:lstStyle/>
            <a:p>
              <a:pPr marL="171450" marR="0" lvl="0" indent="-17145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Symbol" panose="05050102010706020507" pitchFamily="18" charset="2"/>
                <a:buChar char="~"/>
                <a:tabLst/>
                <a:defRPr/>
              </a:pPr>
              <a:r>
                <a:rPr kumimoji="0" lang="th-TH" sz="800" b="0" i="0" u="none" strike="noStrike" kern="1200" cap="none" spc="-3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  <a:sym typeface="Symbol" panose="05050102010706020507" pitchFamily="18" charset="2"/>
                </a:rPr>
                <a:t>กม.21+500 ทางหลวง 4 ช่องจราจร</a:t>
              </a:r>
            </a:p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800" b="0" i="0" u="none" strike="noStrike" kern="1200" cap="none" spc="-3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       </a:t>
              </a:r>
              <a:r>
                <a:rPr kumimoji="0" lang="th-TH" sz="800" b="0" i="0" u="none" strike="noStrike" kern="1200" cap="none" spc="-30" normalizeH="0" baseline="0" noProof="0" dirty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เกาะกลางถนนแบบกำแพงคอนกรีต</a:t>
              </a:r>
              <a:endParaRPr kumimoji="0" lang="en-US" sz="800" b="0" i="0" u="none" strike="noStrike" kern="1200" cap="none" spc="-3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C94C7C62-79E2-BDAD-BC9E-6CD934692E15}"/>
                </a:ext>
              </a:extLst>
            </p:cNvPr>
            <p:cNvSpPr/>
            <p:nvPr/>
          </p:nvSpPr>
          <p:spPr>
            <a:xfrm>
              <a:off x="4043363" y="5610225"/>
              <a:ext cx="538162" cy="400050"/>
            </a:xfrm>
            <a:custGeom>
              <a:avLst/>
              <a:gdLst>
                <a:gd name="connsiteX0" fmla="*/ 0 w 538162"/>
                <a:gd name="connsiteY0" fmla="*/ 400050 h 400050"/>
                <a:gd name="connsiteX1" fmla="*/ 61912 w 538162"/>
                <a:gd name="connsiteY1" fmla="*/ 347663 h 400050"/>
                <a:gd name="connsiteX2" fmla="*/ 123825 w 538162"/>
                <a:gd name="connsiteY2" fmla="*/ 242888 h 400050"/>
                <a:gd name="connsiteX3" fmla="*/ 157162 w 538162"/>
                <a:gd name="connsiteY3" fmla="*/ 209550 h 400050"/>
                <a:gd name="connsiteX4" fmla="*/ 252412 w 538162"/>
                <a:gd name="connsiteY4" fmla="*/ 176213 h 400050"/>
                <a:gd name="connsiteX5" fmla="*/ 319087 w 538162"/>
                <a:gd name="connsiteY5" fmla="*/ 152400 h 400050"/>
                <a:gd name="connsiteX6" fmla="*/ 538162 w 538162"/>
                <a:gd name="connsiteY6" fmla="*/ 0 h 400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162" h="400050">
                  <a:moveTo>
                    <a:pt x="0" y="400050"/>
                  </a:moveTo>
                  <a:cubicBezTo>
                    <a:pt x="20637" y="386953"/>
                    <a:pt x="41275" y="373857"/>
                    <a:pt x="61912" y="347663"/>
                  </a:cubicBezTo>
                  <a:cubicBezTo>
                    <a:pt x="82550" y="321469"/>
                    <a:pt x="107950" y="265907"/>
                    <a:pt x="123825" y="242888"/>
                  </a:cubicBezTo>
                  <a:cubicBezTo>
                    <a:pt x="139700" y="219869"/>
                    <a:pt x="135731" y="220663"/>
                    <a:pt x="157162" y="209550"/>
                  </a:cubicBezTo>
                  <a:cubicBezTo>
                    <a:pt x="178593" y="198437"/>
                    <a:pt x="252412" y="176213"/>
                    <a:pt x="252412" y="176213"/>
                  </a:cubicBezTo>
                  <a:cubicBezTo>
                    <a:pt x="279399" y="166688"/>
                    <a:pt x="271462" y="181769"/>
                    <a:pt x="319087" y="152400"/>
                  </a:cubicBezTo>
                  <a:cubicBezTo>
                    <a:pt x="366712" y="123031"/>
                    <a:pt x="452437" y="61515"/>
                    <a:pt x="538162" y="0"/>
                  </a:cubicBezTo>
                </a:path>
              </a:pathLst>
            </a:custGeom>
            <a:noFill/>
            <a:ln w="10160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3AB7E055-B488-BEDE-1F6F-E85FF6CCB46B}"/>
                </a:ext>
              </a:extLst>
            </p:cNvPr>
            <p:cNvSpPr/>
            <p:nvPr/>
          </p:nvSpPr>
          <p:spPr>
            <a:xfrm>
              <a:off x="3309938" y="5743575"/>
              <a:ext cx="614362" cy="261938"/>
            </a:xfrm>
            <a:custGeom>
              <a:avLst/>
              <a:gdLst>
                <a:gd name="connsiteX0" fmla="*/ 614362 w 614362"/>
                <a:gd name="connsiteY0" fmla="*/ 261938 h 261938"/>
                <a:gd name="connsiteX1" fmla="*/ 542925 w 614362"/>
                <a:gd name="connsiteY1" fmla="*/ 247650 h 261938"/>
                <a:gd name="connsiteX2" fmla="*/ 404812 w 614362"/>
                <a:gd name="connsiteY2" fmla="*/ 180975 h 261938"/>
                <a:gd name="connsiteX3" fmla="*/ 266700 w 614362"/>
                <a:gd name="connsiteY3" fmla="*/ 142875 h 261938"/>
                <a:gd name="connsiteX4" fmla="*/ 147637 w 614362"/>
                <a:gd name="connsiteY4" fmla="*/ 109538 h 261938"/>
                <a:gd name="connsiteX5" fmla="*/ 0 w 614362"/>
                <a:gd name="connsiteY5" fmla="*/ 0 h 261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4362" h="261938">
                  <a:moveTo>
                    <a:pt x="614362" y="261938"/>
                  </a:moveTo>
                  <a:cubicBezTo>
                    <a:pt x="596106" y="261541"/>
                    <a:pt x="577850" y="261144"/>
                    <a:pt x="542925" y="247650"/>
                  </a:cubicBezTo>
                  <a:cubicBezTo>
                    <a:pt x="508000" y="234156"/>
                    <a:pt x="450849" y="198437"/>
                    <a:pt x="404812" y="180975"/>
                  </a:cubicBezTo>
                  <a:cubicBezTo>
                    <a:pt x="358775" y="163513"/>
                    <a:pt x="266700" y="142875"/>
                    <a:pt x="266700" y="142875"/>
                  </a:cubicBezTo>
                  <a:cubicBezTo>
                    <a:pt x="223838" y="130969"/>
                    <a:pt x="192087" y="133350"/>
                    <a:pt x="147637" y="109538"/>
                  </a:cubicBezTo>
                  <a:cubicBezTo>
                    <a:pt x="103187" y="85726"/>
                    <a:pt x="51593" y="42863"/>
                    <a:pt x="0" y="0"/>
                  </a:cubicBezTo>
                </a:path>
              </a:pathLst>
            </a:custGeom>
            <a:noFill/>
            <a:ln w="10160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01A6203C-63F6-B3C1-6BB3-6A8827F53EE9}"/>
                </a:ext>
              </a:extLst>
            </p:cNvPr>
            <p:cNvSpPr/>
            <p:nvPr/>
          </p:nvSpPr>
          <p:spPr>
            <a:xfrm>
              <a:off x="2009775" y="4624388"/>
              <a:ext cx="338138" cy="142875"/>
            </a:xfrm>
            <a:custGeom>
              <a:avLst/>
              <a:gdLst>
                <a:gd name="connsiteX0" fmla="*/ 338138 w 338138"/>
                <a:gd name="connsiteY0" fmla="*/ 142875 h 142875"/>
                <a:gd name="connsiteX1" fmla="*/ 228600 w 338138"/>
                <a:gd name="connsiteY1" fmla="*/ 66675 h 142875"/>
                <a:gd name="connsiteX2" fmla="*/ 104775 w 338138"/>
                <a:gd name="connsiteY2" fmla="*/ 52387 h 142875"/>
                <a:gd name="connsiteX3" fmla="*/ 52388 w 338138"/>
                <a:gd name="connsiteY3" fmla="*/ 33337 h 142875"/>
                <a:gd name="connsiteX4" fmla="*/ 0 w 338138"/>
                <a:gd name="connsiteY4" fmla="*/ 0 h 142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138" h="142875">
                  <a:moveTo>
                    <a:pt x="338138" y="142875"/>
                  </a:moveTo>
                  <a:cubicBezTo>
                    <a:pt x="302816" y="112315"/>
                    <a:pt x="267494" y="81756"/>
                    <a:pt x="228600" y="66675"/>
                  </a:cubicBezTo>
                  <a:cubicBezTo>
                    <a:pt x="189706" y="51594"/>
                    <a:pt x="134144" y="57943"/>
                    <a:pt x="104775" y="52387"/>
                  </a:cubicBezTo>
                  <a:cubicBezTo>
                    <a:pt x="75406" y="46831"/>
                    <a:pt x="69850" y="42068"/>
                    <a:pt x="52388" y="33337"/>
                  </a:cubicBezTo>
                  <a:cubicBezTo>
                    <a:pt x="34926" y="24606"/>
                    <a:pt x="17463" y="12303"/>
                    <a:pt x="0" y="0"/>
                  </a:cubicBezTo>
                </a:path>
              </a:pathLst>
            </a:custGeom>
            <a:noFill/>
            <a:ln w="10160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36C67268-C940-8C39-65C2-A3DD06854DBF}"/>
                </a:ext>
              </a:extLst>
            </p:cNvPr>
            <p:cNvSpPr/>
            <p:nvPr/>
          </p:nvSpPr>
          <p:spPr>
            <a:xfrm>
              <a:off x="1659731" y="4457699"/>
              <a:ext cx="345282" cy="161926"/>
            </a:xfrm>
            <a:custGeom>
              <a:avLst/>
              <a:gdLst>
                <a:gd name="connsiteX0" fmla="*/ 266700 w 266700"/>
                <a:gd name="connsiteY0" fmla="*/ 148408 h 148408"/>
                <a:gd name="connsiteX1" fmla="*/ 200025 w 266700"/>
                <a:gd name="connsiteY1" fmla="*/ 81733 h 148408"/>
                <a:gd name="connsiteX2" fmla="*/ 152400 w 266700"/>
                <a:gd name="connsiteY2" fmla="*/ 19821 h 148408"/>
                <a:gd name="connsiteX3" fmla="*/ 71437 w 266700"/>
                <a:gd name="connsiteY3" fmla="*/ 771 h 148408"/>
                <a:gd name="connsiteX4" fmla="*/ 0 w 266700"/>
                <a:gd name="connsiteY4" fmla="*/ 5533 h 148408"/>
                <a:gd name="connsiteX0" fmla="*/ 338138 w 338138"/>
                <a:gd name="connsiteY0" fmla="*/ 167109 h 167109"/>
                <a:gd name="connsiteX1" fmla="*/ 271463 w 338138"/>
                <a:gd name="connsiteY1" fmla="*/ 100434 h 167109"/>
                <a:gd name="connsiteX2" fmla="*/ 223838 w 338138"/>
                <a:gd name="connsiteY2" fmla="*/ 38522 h 167109"/>
                <a:gd name="connsiteX3" fmla="*/ 142875 w 338138"/>
                <a:gd name="connsiteY3" fmla="*/ 19472 h 167109"/>
                <a:gd name="connsiteX4" fmla="*/ 0 w 338138"/>
                <a:gd name="connsiteY4" fmla="*/ 421 h 167109"/>
                <a:gd name="connsiteX0" fmla="*/ 338138 w 338138"/>
                <a:gd name="connsiteY0" fmla="*/ 166688 h 166688"/>
                <a:gd name="connsiteX1" fmla="*/ 271463 w 338138"/>
                <a:gd name="connsiteY1" fmla="*/ 100013 h 166688"/>
                <a:gd name="connsiteX2" fmla="*/ 223838 w 338138"/>
                <a:gd name="connsiteY2" fmla="*/ 38101 h 166688"/>
                <a:gd name="connsiteX3" fmla="*/ 142875 w 338138"/>
                <a:gd name="connsiteY3" fmla="*/ 19051 h 166688"/>
                <a:gd name="connsiteX4" fmla="*/ 50006 w 338138"/>
                <a:gd name="connsiteY4" fmla="*/ 30958 h 166688"/>
                <a:gd name="connsiteX5" fmla="*/ 0 w 338138"/>
                <a:gd name="connsiteY5" fmla="*/ 0 h 166688"/>
                <a:gd name="connsiteX0" fmla="*/ 347663 w 347663"/>
                <a:gd name="connsiteY0" fmla="*/ 154782 h 154782"/>
                <a:gd name="connsiteX1" fmla="*/ 280988 w 347663"/>
                <a:gd name="connsiteY1" fmla="*/ 88107 h 154782"/>
                <a:gd name="connsiteX2" fmla="*/ 233363 w 347663"/>
                <a:gd name="connsiteY2" fmla="*/ 26195 h 154782"/>
                <a:gd name="connsiteX3" fmla="*/ 152400 w 347663"/>
                <a:gd name="connsiteY3" fmla="*/ 7145 h 154782"/>
                <a:gd name="connsiteX4" fmla="*/ 59531 w 347663"/>
                <a:gd name="connsiteY4" fmla="*/ 19052 h 154782"/>
                <a:gd name="connsiteX5" fmla="*/ 0 w 347663"/>
                <a:gd name="connsiteY5" fmla="*/ 0 h 154782"/>
                <a:gd name="connsiteX0" fmla="*/ 345282 w 345282"/>
                <a:gd name="connsiteY0" fmla="*/ 161926 h 161926"/>
                <a:gd name="connsiteX1" fmla="*/ 278607 w 345282"/>
                <a:gd name="connsiteY1" fmla="*/ 95251 h 161926"/>
                <a:gd name="connsiteX2" fmla="*/ 230982 w 345282"/>
                <a:gd name="connsiteY2" fmla="*/ 33339 h 161926"/>
                <a:gd name="connsiteX3" fmla="*/ 150019 w 345282"/>
                <a:gd name="connsiteY3" fmla="*/ 14289 h 161926"/>
                <a:gd name="connsiteX4" fmla="*/ 57150 w 345282"/>
                <a:gd name="connsiteY4" fmla="*/ 26196 h 161926"/>
                <a:gd name="connsiteX5" fmla="*/ 0 w 345282"/>
                <a:gd name="connsiteY5" fmla="*/ 0 h 161926"/>
                <a:gd name="connsiteX0" fmla="*/ 345282 w 345282"/>
                <a:gd name="connsiteY0" fmla="*/ 161926 h 161926"/>
                <a:gd name="connsiteX1" fmla="*/ 278607 w 345282"/>
                <a:gd name="connsiteY1" fmla="*/ 95251 h 161926"/>
                <a:gd name="connsiteX2" fmla="*/ 230982 w 345282"/>
                <a:gd name="connsiteY2" fmla="*/ 26195 h 161926"/>
                <a:gd name="connsiteX3" fmla="*/ 150019 w 345282"/>
                <a:gd name="connsiteY3" fmla="*/ 14289 h 161926"/>
                <a:gd name="connsiteX4" fmla="*/ 57150 w 345282"/>
                <a:gd name="connsiteY4" fmla="*/ 26196 h 161926"/>
                <a:gd name="connsiteX5" fmla="*/ 0 w 345282"/>
                <a:gd name="connsiteY5" fmla="*/ 0 h 16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5282" h="161926">
                  <a:moveTo>
                    <a:pt x="345282" y="161926"/>
                  </a:moveTo>
                  <a:cubicBezTo>
                    <a:pt x="321469" y="139304"/>
                    <a:pt x="297657" y="117873"/>
                    <a:pt x="278607" y="95251"/>
                  </a:cubicBezTo>
                  <a:cubicBezTo>
                    <a:pt x="259557" y="72629"/>
                    <a:pt x="252413" y="39689"/>
                    <a:pt x="230982" y="26195"/>
                  </a:cubicBezTo>
                  <a:cubicBezTo>
                    <a:pt x="209551" y="12701"/>
                    <a:pt x="175816" y="19845"/>
                    <a:pt x="150019" y="14289"/>
                  </a:cubicBezTo>
                  <a:cubicBezTo>
                    <a:pt x="124222" y="8733"/>
                    <a:pt x="80962" y="29371"/>
                    <a:pt x="57150" y="26196"/>
                  </a:cubicBezTo>
                  <a:cubicBezTo>
                    <a:pt x="33338" y="23021"/>
                    <a:pt x="11509" y="794"/>
                    <a:pt x="0" y="0"/>
                  </a:cubicBezTo>
                </a:path>
              </a:pathLst>
            </a:custGeom>
            <a:noFill/>
            <a:ln w="10160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18AD929E-93FB-A083-FF40-27889CF71FB9}"/>
                </a:ext>
              </a:extLst>
            </p:cNvPr>
            <p:cNvSpPr/>
            <p:nvPr/>
          </p:nvSpPr>
          <p:spPr>
            <a:xfrm>
              <a:off x="1271588" y="4043362"/>
              <a:ext cx="390525" cy="414337"/>
            </a:xfrm>
            <a:custGeom>
              <a:avLst/>
              <a:gdLst>
                <a:gd name="connsiteX0" fmla="*/ 390525 w 390525"/>
                <a:gd name="connsiteY0" fmla="*/ 414337 h 414337"/>
                <a:gd name="connsiteX1" fmla="*/ 300037 w 390525"/>
                <a:gd name="connsiteY1" fmla="*/ 381000 h 414337"/>
                <a:gd name="connsiteX2" fmla="*/ 209550 w 390525"/>
                <a:gd name="connsiteY2" fmla="*/ 381000 h 414337"/>
                <a:gd name="connsiteX3" fmla="*/ 147637 w 390525"/>
                <a:gd name="connsiteY3" fmla="*/ 323850 h 414337"/>
                <a:gd name="connsiteX4" fmla="*/ 0 w 390525"/>
                <a:gd name="connsiteY4" fmla="*/ 0 h 414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0525" h="414337">
                  <a:moveTo>
                    <a:pt x="390525" y="414337"/>
                  </a:moveTo>
                  <a:cubicBezTo>
                    <a:pt x="360362" y="400446"/>
                    <a:pt x="330199" y="386556"/>
                    <a:pt x="300037" y="381000"/>
                  </a:cubicBezTo>
                  <a:cubicBezTo>
                    <a:pt x="269874" y="375444"/>
                    <a:pt x="234950" y="390525"/>
                    <a:pt x="209550" y="381000"/>
                  </a:cubicBezTo>
                  <a:cubicBezTo>
                    <a:pt x="184150" y="371475"/>
                    <a:pt x="182562" y="387350"/>
                    <a:pt x="147637" y="323850"/>
                  </a:cubicBezTo>
                  <a:cubicBezTo>
                    <a:pt x="112712" y="260350"/>
                    <a:pt x="56356" y="130175"/>
                    <a:pt x="0" y="0"/>
                  </a:cubicBezTo>
                </a:path>
              </a:pathLst>
            </a:custGeom>
            <a:noFill/>
            <a:ln w="101600">
              <a:solidFill>
                <a:srgbClr val="00B05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F3445338-F2D6-CD0B-2532-431A848761BF}"/>
                </a:ext>
              </a:extLst>
            </p:cNvPr>
            <p:cNvSpPr/>
            <p:nvPr/>
          </p:nvSpPr>
          <p:spPr>
            <a:xfrm>
              <a:off x="1189639" y="2009775"/>
              <a:ext cx="367699" cy="1914525"/>
            </a:xfrm>
            <a:custGeom>
              <a:avLst/>
              <a:gdLst>
                <a:gd name="connsiteX0" fmla="*/ 43849 w 367699"/>
                <a:gd name="connsiteY0" fmla="*/ 1914525 h 1914525"/>
                <a:gd name="connsiteX1" fmla="*/ 24799 w 367699"/>
                <a:gd name="connsiteY1" fmla="*/ 1847850 h 1914525"/>
                <a:gd name="connsiteX2" fmla="*/ 39086 w 367699"/>
                <a:gd name="connsiteY2" fmla="*/ 1724025 h 1914525"/>
                <a:gd name="connsiteX3" fmla="*/ 110524 w 367699"/>
                <a:gd name="connsiteY3" fmla="*/ 1514475 h 1914525"/>
                <a:gd name="connsiteX4" fmla="*/ 153386 w 367699"/>
                <a:gd name="connsiteY4" fmla="*/ 1276350 h 1914525"/>
                <a:gd name="connsiteX5" fmla="*/ 139099 w 367699"/>
                <a:gd name="connsiteY5" fmla="*/ 1162050 h 1914525"/>
                <a:gd name="connsiteX6" fmla="*/ 77186 w 367699"/>
                <a:gd name="connsiteY6" fmla="*/ 1104900 h 1914525"/>
                <a:gd name="connsiteX7" fmla="*/ 81949 w 367699"/>
                <a:gd name="connsiteY7" fmla="*/ 1000125 h 1914525"/>
                <a:gd name="connsiteX8" fmla="*/ 91474 w 367699"/>
                <a:gd name="connsiteY8" fmla="*/ 895350 h 1914525"/>
                <a:gd name="connsiteX9" fmla="*/ 29561 w 367699"/>
                <a:gd name="connsiteY9" fmla="*/ 809625 h 1914525"/>
                <a:gd name="connsiteX10" fmla="*/ 986 w 367699"/>
                <a:gd name="connsiteY10" fmla="*/ 733425 h 1914525"/>
                <a:gd name="connsiteX11" fmla="*/ 62899 w 367699"/>
                <a:gd name="connsiteY11" fmla="*/ 590550 h 1914525"/>
                <a:gd name="connsiteX12" fmla="*/ 191486 w 367699"/>
                <a:gd name="connsiteY12" fmla="*/ 409575 h 1914525"/>
                <a:gd name="connsiteX13" fmla="*/ 291499 w 367699"/>
                <a:gd name="connsiteY13" fmla="*/ 233363 h 1914525"/>
                <a:gd name="connsiteX14" fmla="*/ 367699 w 367699"/>
                <a:gd name="connsiteY14" fmla="*/ 0 h 1914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67699" h="1914525">
                  <a:moveTo>
                    <a:pt x="43849" y="1914525"/>
                  </a:moveTo>
                  <a:cubicBezTo>
                    <a:pt x="34721" y="1897062"/>
                    <a:pt x="25593" y="1879600"/>
                    <a:pt x="24799" y="1847850"/>
                  </a:cubicBezTo>
                  <a:cubicBezTo>
                    <a:pt x="24005" y="1816100"/>
                    <a:pt x="24798" y="1779587"/>
                    <a:pt x="39086" y="1724025"/>
                  </a:cubicBezTo>
                  <a:cubicBezTo>
                    <a:pt x="53374" y="1668462"/>
                    <a:pt x="91474" y="1589087"/>
                    <a:pt x="110524" y="1514475"/>
                  </a:cubicBezTo>
                  <a:cubicBezTo>
                    <a:pt x="129574" y="1439863"/>
                    <a:pt x="148624" y="1335087"/>
                    <a:pt x="153386" y="1276350"/>
                  </a:cubicBezTo>
                  <a:cubicBezTo>
                    <a:pt x="158149" y="1217612"/>
                    <a:pt x="151799" y="1190625"/>
                    <a:pt x="139099" y="1162050"/>
                  </a:cubicBezTo>
                  <a:cubicBezTo>
                    <a:pt x="126399" y="1133475"/>
                    <a:pt x="86711" y="1131887"/>
                    <a:pt x="77186" y="1104900"/>
                  </a:cubicBezTo>
                  <a:cubicBezTo>
                    <a:pt x="67661" y="1077913"/>
                    <a:pt x="79568" y="1035050"/>
                    <a:pt x="81949" y="1000125"/>
                  </a:cubicBezTo>
                  <a:cubicBezTo>
                    <a:pt x="84330" y="965200"/>
                    <a:pt x="100205" y="927100"/>
                    <a:pt x="91474" y="895350"/>
                  </a:cubicBezTo>
                  <a:cubicBezTo>
                    <a:pt x="82743" y="863600"/>
                    <a:pt x="44642" y="836612"/>
                    <a:pt x="29561" y="809625"/>
                  </a:cubicBezTo>
                  <a:cubicBezTo>
                    <a:pt x="14480" y="782638"/>
                    <a:pt x="-4570" y="769937"/>
                    <a:pt x="986" y="733425"/>
                  </a:cubicBezTo>
                  <a:cubicBezTo>
                    <a:pt x="6542" y="696913"/>
                    <a:pt x="31149" y="644525"/>
                    <a:pt x="62899" y="590550"/>
                  </a:cubicBezTo>
                  <a:cubicBezTo>
                    <a:pt x="94649" y="536575"/>
                    <a:pt x="153386" y="469106"/>
                    <a:pt x="191486" y="409575"/>
                  </a:cubicBezTo>
                  <a:cubicBezTo>
                    <a:pt x="229586" y="350044"/>
                    <a:pt x="262130" y="301625"/>
                    <a:pt x="291499" y="233363"/>
                  </a:cubicBezTo>
                  <a:cubicBezTo>
                    <a:pt x="320868" y="165100"/>
                    <a:pt x="344283" y="82550"/>
                    <a:pt x="367699" y="0"/>
                  </a:cubicBezTo>
                </a:path>
              </a:pathLst>
            </a:custGeom>
            <a:noFill/>
            <a:ln w="101600">
              <a:solidFill>
                <a:srgbClr val="00B05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99" name="Rectangle 98">
              <a:extLst>
                <a:ext uri="{FF2B5EF4-FFF2-40B4-BE49-F238E27FC236}">
                  <a16:creationId xmlns:a16="http://schemas.microsoft.com/office/drawing/2014/main" id="{346DD4A6-23EB-7C9D-C214-82E7F16C1EBE}"/>
                </a:ext>
              </a:extLst>
            </p:cNvPr>
            <p:cNvSpPr/>
            <p:nvPr/>
          </p:nvSpPr>
          <p:spPr>
            <a:xfrm>
              <a:off x="3158299" y="2825456"/>
              <a:ext cx="1423226" cy="52757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00" name="TextBox 99">
              <a:extLst>
                <a:ext uri="{FF2B5EF4-FFF2-40B4-BE49-F238E27FC236}">
                  <a16:creationId xmlns:a16="http://schemas.microsoft.com/office/drawing/2014/main" id="{E7521781-FBC9-C7E9-CFA9-08395ADAD42F}"/>
                </a:ext>
              </a:extLst>
            </p:cNvPr>
            <p:cNvSpPr txBox="1"/>
            <p:nvPr/>
          </p:nvSpPr>
          <p:spPr>
            <a:xfrm>
              <a:off x="3162905" y="2813178"/>
              <a:ext cx="1375757" cy="13004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รูปแบบเกาะกลางถนนช่วงขนาด 4 ช่องจราจร</a:t>
              </a:r>
              <a:endPara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101" name="TextBox 100">
              <a:extLst>
                <a:ext uri="{FF2B5EF4-FFF2-40B4-BE49-F238E27FC236}">
                  <a16:creationId xmlns:a16="http://schemas.microsoft.com/office/drawing/2014/main" id="{F715E502-023E-20F3-FC97-487D542F9F65}"/>
                </a:ext>
              </a:extLst>
            </p:cNvPr>
            <p:cNvSpPr txBox="1"/>
            <p:nvPr/>
          </p:nvSpPr>
          <p:spPr>
            <a:xfrm>
              <a:off x="3757377" y="2965746"/>
              <a:ext cx="695562" cy="13004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เกาะสี</a:t>
              </a:r>
              <a:endPara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102" name="TextBox 101">
              <a:extLst>
                <a:ext uri="{FF2B5EF4-FFF2-40B4-BE49-F238E27FC236}">
                  <a16:creationId xmlns:a16="http://schemas.microsoft.com/office/drawing/2014/main" id="{658737D4-7067-9664-0BE4-F3E2C2381972}"/>
                </a:ext>
              </a:extLst>
            </p:cNvPr>
            <p:cNvSpPr txBox="1"/>
            <p:nvPr/>
          </p:nvSpPr>
          <p:spPr>
            <a:xfrm>
              <a:off x="3773332" y="3108071"/>
              <a:ext cx="695562" cy="13004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เกาะยก</a:t>
              </a:r>
              <a:endPara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103" name="TextBox 102">
              <a:extLst>
                <a:ext uri="{FF2B5EF4-FFF2-40B4-BE49-F238E27FC236}">
                  <a16:creationId xmlns:a16="http://schemas.microsoft.com/office/drawing/2014/main" id="{B32E79EE-F8A8-DF0E-2806-D245C68DA80C}"/>
                </a:ext>
              </a:extLst>
            </p:cNvPr>
            <p:cNvSpPr txBox="1"/>
            <p:nvPr/>
          </p:nvSpPr>
          <p:spPr>
            <a:xfrm>
              <a:off x="3773332" y="3243667"/>
              <a:ext cx="695562" cy="13004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เกาะกำแพงคอนกรีต</a:t>
              </a:r>
              <a:endPara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A8872541-BB13-2AFB-B84A-980DCC75CF3E}"/>
                </a:ext>
              </a:extLst>
            </p:cNvPr>
            <p:cNvSpPr/>
            <p:nvPr/>
          </p:nvSpPr>
          <p:spPr>
            <a:xfrm>
              <a:off x="3309938" y="3014663"/>
              <a:ext cx="323850" cy="0"/>
            </a:xfrm>
            <a:custGeom>
              <a:avLst/>
              <a:gdLst>
                <a:gd name="connsiteX0" fmla="*/ 0 w 323850"/>
                <a:gd name="connsiteY0" fmla="*/ 0 h 0"/>
                <a:gd name="connsiteX1" fmla="*/ 323850 w 32385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23850">
                  <a:moveTo>
                    <a:pt x="0" y="0"/>
                  </a:moveTo>
                  <a:lnTo>
                    <a:pt x="323850" y="0"/>
                  </a:lnTo>
                </a:path>
              </a:pathLst>
            </a:custGeom>
            <a:noFill/>
            <a:ln w="10160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7C7A5482-9672-FA73-A3FA-3EC4B3F263F7}"/>
                </a:ext>
              </a:extLst>
            </p:cNvPr>
            <p:cNvSpPr/>
            <p:nvPr/>
          </p:nvSpPr>
          <p:spPr>
            <a:xfrm>
              <a:off x="3309938" y="3154042"/>
              <a:ext cx="323850" cy="0"/>
            </a:xfrm>
            <a:custGeom>
              <a:avLst/>
              <a:gdLst>
                <a:gd name="connsiteX0" fmla="*/ 0 w 323850"/>
                <a:gd name="connsiteY0" fmla="*/ 0 h 0"/>
                <a:gd name="connsiteX1" fmla="*/ 323850 w 32385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23850">
                  <a:moveTo>
                    <a:pt x="0" y="0"/>
                  </a:moveTo>
                  <a:lnTo>
                    <a:pt x="323850" y="0"/>
                  </a:lnTo>
                </a:path>
              </a:pathLst>
            </a:custGeom>
            <a:noFill/>
            <a:ln w="101600">
              <a:solidFill>
                <a:srgbClr val="00B05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8820AA6F-9F06-EE7C-1260-1B1C72E25913}"/>
                </a:ext>
              </a:extLst>
            </p:cNvPr>
            <p:cNvSpPr/>
            <p:nvPr/>
          </p:nvSpPr>
          <p:spPr>
            <a:xfrm>
              <a:off x="3309938" y="3296784"/>
              <a:ext cx="323850" cy="0"/>
            </a:xfrm>
            <a:custGeom>
              <a:avLst/>
              <a:gdLst>
                <a:gd name="connsiteX0" fmla="*/ 0 w 323850"/>
                <a:gd name="connsiteY0" fmla="*/ 0 h 0"/>
                <a:gd name="connsiteX1" fmla="*/ 323850 w 32385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23850">
                  <a:moveTo>
                    <a:pt x="0" y="0"/>
                  </a:moveTo>
                  <a:lnTo>
                    <a:pt x="323850" y="0"/>
                  </a:lnTo>
                </a:path>
              </a:pathLst>
            </a:custGeom>
            <a:noFill/>
            <a:ln w="10160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E3747A7F-25AA-B0D2-736B-2C518F6416D8}"/>
                </a:ext>
              </a:extLst>
            </p:cNvPr>
            <p:cNvSpPr/>
            <p:nvPr/>
          </p:nvSpPr>
          <p:spPr>
            <a:xfrm>
              <a:off x="1185817" y="2008483"/>
              <a:ext cx="367699" cy="1914525"/>
            </a:xfrm>
            <a:custGeom>
              <a:avLst/>
              <a:gdLst>
                <a:gd name="connsiteX0" fmla="*/ 43849 w 367699"/>
                <a:gd name="connsiteY0" fmla="*/ 1914525 h 1914525"/>
                <a:gd name="connsiteX1" fmla="*/ 24799 w 367699"/>
                <a:gd name="connsiteY1" fmla="*/ 1847850 h 1914525"/>
                <a:gd name="connsiteX2" fmla="*/ 39086 w 367699"/>
                <a:gd name="connsiteY2" fmla="*/ 1724025 h 1914525"/>
                <a:gd name="connsiteX3" fmla="*/ 110524 w 367699"/>
                <a:gd name="connsiteY3" fmla="*/ 1514475 h 1914525"/>
                <a:gd name="connsiteX4" fmla="*/ 153386 w 367699"/>
                <a:gd name="connsiteY4" fmla="*/ 1276350 h 1914525"/>
                <a:gd name="connsiteX5" fmla="*/ 139099 w 367699"/>
                <a:gd name="connsiteY5" fmla="*/ 1162050 h 1914525"/>
                <a:gd name="connsiteX6" fmla="*/ 77186 w 367699"/>
                <a:gd name="connsiteY6" fmla="*/ 1104900 h 1914525"/>
                <a:gd name="connsiteX7" fmla="*/ 81949 w 367699"/>
                <a:gd name="connsiteY7" fmla="*/ 1000125 h 1914525"/>
                <a:gd name="connsiteX8" fmla="*/ 91474 w 367699"/>
                <a:gd name="connsiteY8" fmla="*/ 895350 h 1914525"/>
                <a:gd name="connsiteX9" fmla="*/ 29561 w 367699"/>
                <a:gd name="connsiteY9" fmla="*/ 809625 h 1914525"/>
                <a:gd name="connsiteX10" fmla="*/ 986 w 367699"/>
                <a:gd name="connsiteY10" fmla="*/ 733425 h 1914525"/>
                <a:gd name="connsiteX11" fmla="*/ 62899 w 367699"/>
                <a:gd name="connsiteY11" fmla="*/ 590550 h 1914525"/>
                <a:gd name="connsiteX12" fmla="*/ 191486 w 367699"/>
                <a:gd name="connsiteY12" fmla="*/ 409575 h 1914525"/>
                <a:gd name="connsiteX13" fmla="*/ 291499 w 367699"/>
                <a:gd name="connsiteY13" fmla="*/ 233363 h 1914525"/>
                <a:gd name="connsiteX14" fmla="*/ 367699 w 367699"/>
                <a:gd name="connsiteY14" fmla="*/ 0 h 1914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67699" h="1914525">
                  <a:moveTo>
                    <a:pt x="43849" y="1914525"/>
                  </a:moveTo>
                  <a:cubicBezTo>
                    <a:pt x="34721" y="1897062"/>
                    <a:pt x="25593" y="1879600"/>
                    <a:pt x="24799" y="1847850"/>
                  </a:cubicBezTo>
                  <a:cubicBezTo>
                    <a:pt x="24005" y="1816100"/>
                    <a:pt x="24798" y="1779587"/>
                    <a:pt x="39086" y="1724025"/>
                  </a:cubicBezTo>
                  <a:cubicBezTo>
                    <a:pt x="53374" y="1668462"/>
                    <a:pt x="91474" y="1589087"/>
                    <a:pt x="110524" y="1514475"/>
                  </a:cubicBezTo>
                  <a:cubicBezTo>
                    <a:pt x="129574" y="1439863"/>
                    <a:pt x="148624" y="1335087"/>
                    <a:pt x="153386" y="1276350"/>
                  </a:cubicBezTo>
                  <a:cubicBezTo>
                    <a:pt x="158149" y="1217612"/>
                    <a:pt x="151799" y="1190625"/>
                    <a:pt x="139099" y="1162050"/>
                  </a:cubicBezTo>
                  <a:cubicBezTo>
                    <a:pt x="126399" y="1133475"/>
                    <a:pt x="86711" y="1131887"/>
                    <a:pt x="77186" y="1104900"/>
                  </a:cubicBezTo>
                  <a:cubicBezTo>
                    <a:pt x="67661" y="1077913"/>
                    <a:pt x="79568" y="1035050"/>
                    <a:pt x="81949" y="1000125"/>
                  </a:cubicBezTo>
                  <a:cubicBezTo>
                    <a:pt x="84330" y="965200"/>
                    <a:pt x="100205" y="927100"/>
                    <a:pt x="91474" y="895350"/>
                  </a:cubicBezTo>
                  <a:cubicBezTo>
                    <a:pt x="82743" y="863600"/>
                    <a:pt x="44642" y="836612"/>
                    <a:pt x="29561" y="809625"/>
                  </a:cubicBezTo>
                  <a:cubicBezTo>
                    <a:pt x="14480" y="782638"/>
                    <a:pt x="-4570" y="769937"/>
                    <a:pt x="986" y="733425"/>
                  </a:cubicBezTo>
                  <a:cubicBezTo>
                    <a:pt x="6542" y="696913"/>
                    <a:pt x="31149" y="644525"/>
                    <a:pt x="62899" y="590550"/>
                  </a:cubicBezTo>
                  <a:cubicBezTo>
                    <a:pt x="94649" y="536575"/>
                    <a:pt x="153386" y="469106"/>
                    <a:pt x="191486" y="409575"/>
                  </a:cubicBezTo>
                  <a:cubicBezTo>
                    <a:pt x="229586" y="350044"/>
                    <a:pt x="262130" y="301625"/>
                    <a:pt x="291499" y="233363"/>
                  </a:cubicBezTo>
                  <a:cubicBezTo>
                    <a:pt x="320868" y="165100"/>
                    <a:pt x="344283" y="82550"/>
                    <a:pt x="367699" y="0"/>
                  </a:cubicBezTo>
                </a:path>
              </a:pathLst>
            </a:custGeom>
            <a:noFill/>
            <a:ln w="12700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C3AB15B4-C2A2-0E41-5155-AF0E49DC342D}"/>
                </a:ext>
              </a:extLst>
            </p:cNvPr>
            <p:cNvSpPr/>
            <p:nvPr/>
          </p:nvSpPr>
          <p:spPr>
            <a:xfrm>
              <a:off x="1217158" y="2002836"/>
              <a:ext cx="367699" cy="1914525"/>
            </a:xfrm>
            <a:custGeom>
              <a:avLst/>
              <a:gdLst>
                <a:gd name="connsiteX0" fmla="*/ 43849 w 367699"/>
                <a:gd name="connsiteY0" fmla="*/ 1914525 h 1914525"/>
                <a:gd name="connsiteX1" fmla="*/ 24799 w 367699"/>
                <a:gd name="connsiteY1" fmla="*/ 1847850 h 1914525"/>
                <a:gd name="connsiteX2" fmla="*/ 39086 w 367699"/>
                <a:gd name="connsiteY2" fmla="*/ 1724025 h 1914525"/>
                <a:gd name="connsiteX3" fmla="*/ 110524 w 367699"/>
                <a:gd name="connsiteY3" fmla="*/ 1514475 h 1914525"/>
                <a:gd name="connsiteX4" fmla="*/ 153386 w 367699"/>
                <a:gd name="connsiteY4" fmla="*/ 1276350 h 1914525"/>
                <a:gd name="connsiteX5" fmla="*/ 139099 w 367699"/>
                <a:gd name="connsiteY5" fmla="*/ 1162050 h 1914525"/>
                <a:gd name="connsiteX6" fmla="*/ 77186 w 367699"/>
                <a:gd name="connsiteY6" fmla="*/ 1104900 h 1914525"/>
                <a:gd name="connsiteX7" fmla="*/ 81949 w 367699"/>
                <a:gd name="connsiteY7" fmla="*/ 1000125 h 1914525"/>
                <a:gd name="connsiteX8" fmla="*/ 91474 w 367699"/>
                <a:gd name="connsiteY8" fmla="*/ 895350 h 1914525"/>
                <a:gd name="connsiteX9" fmla="*/ 29561 w 367699"/>
                <a:gd name="connsiteY9" fmla="*/ 809625 h 1914525"/>
                <a:gd name="connsiteX10" fmla="*/ 986 w 367699"/>
                <a:gd name="connsiteY10" fmla="*/ 733425 h 1914525"/>
                <a:gd name="connsiteX11" fmla="*/ 62899 w 367699"/>
                <a:gd name="connsiteY11" fmla="*/ 590550 h 1914525"/>
                <a:gd name="connsiteX12" fmla="*/ 191486 w 367699"/>
                <a:gd name="connsiteY12" fmla="*/ 409575 h 1914525"/>
                <a:gd name="connsiteX13" fmla="*/ 291499 w 367699"/>
                <a:gd name="connsiteY13" fmla="*/ 233363 h 1914525"/>
                <a:gd name="connsiteX14" fmla="*/ 367699 w 367699"/>
                <a:gd name="connsiteY14" fmla="*/ 0 h 1914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67699" h="1914525">
                  <a:moveTo>
                    <a:pt x="43849" y="1914525"/>
                  </a:moveTo>
                  <a:cubicBezTo>
                    <a:pt x="34721" y="1897062"/>
                    <a:pt x="25593" y="1879600"/>
                    <a:pt x="24799" y="1847850"/>
                  </a:cubicBezTo>
                  <a:cubicBezTo>
                    <a:pt x="24005" y="1816100"/>
                    <a:pt x="24798" y="1779587"/>
                    <a:pt x="39086" y="1724025"/>
                  </a:cubicBezTo>
                  <a:cubicBezTo>
                    <a:pt x="53374" y="1668462"/>
                    <a:pt x="91474" y="1589087"/>
                    <a:pt x="110524" y="1514475"/>
                  </a:cubicBezTo>
                  <a:cubicBezTo>
                    <a:pt x="129574" y="1439863"/>
                    <a:pt x="148624" y="1335087"/>
                    <a:pt x="153386" y="1276350"/>
                  </a:cubicBezTo>
                  <a:cubicBezTo>
                    <a:pt x="158149" y="1217612"/>
                    <a:pt x="151799" y="1190625"/>
                    <a:pt x="139099" y="1162050"/>
                  </a:cubicBezTo>
                  <a:cubicBezTo>
                    <a:pt x="126399" y="1133475"/>
                    <a:pt x="86711" y="1131887"/>
                    <a:pt x="77186" y="1104900"/>
                  </a:cubicBezTo>
                  <a:cubicBezTo>
                    <a:pt x="67661" y="1077913"/>
                    <a:pt x="79568" y="1035050"/>
                    <a:pt x="81949" y="1000125"/>
                  </a:cubicBezTo>
                  <a:cubicBezTo>
                    <a:pt x="84330" y="965200"/>
                    <a:pt x="100205" y="927100"/>
                    <a:pt x="91474" y="895350"/>
                  </a:cubicBezTo>
                  <a:cubicBezTo>
                    <a:pt x="82743" y="863600"/>
                    <a:pt x="44642" y="836612"/>
                    <a:pt x="29561" y="809625"/>
                  </a:cubicBezTo>
                  <a:cubicBezTo>
                    <a:pt x="14480" y="782638"/>
                    <a:pt x="-4570" y="769937"/>
                    <a:pt x="986" y="733425"/>
                  </a:cubicBezTo>
                  <a:cubicBezTo>
                    <a:pt x="6542" y="696913"/>
                    <a:pt x="31149" y="644525"/>
                    <a:pt x="62899" y="590550"/>
                  </a:cubicBezTo>
                  <a:cubicBezTo>
                    <a:pt x="94649" y="536575"/>
                    <a:pt x="153386" y="469106"/>
                    <a:pt x="191486" y="409575"/>
                  </a:cubicBezTo>
                  <a:cubicBezTo>
                    <a:pt x="229586" y="350044"/>
                    <a:pt x="262130" y="301625"/>
                    <a:pt x="291499" y="233363"/>
                  </a:cubicBezTo>
                  <a:cubicBezTo>
                    <a:pt x="320868" y="165100"/>
                    <a:pt x="344283" y="82550"/>
                    <a:pt x="367699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D8FE825F-C539-0938-DFE7-B4CDBD6426FD}"/>
                </a:ext>
              </a:extLst>
            </p:cNvPr>
            <p:cNvSpPr/>
            <p:nvPr/>
          </p:nvSpPr>
          <p:spPr>
            <a:xfrm>
              <a:off x="1157730" y="2011379"/>
              <a:ext cx="367699" cy="1914525"/>
            </a:xfrm>
            <a:custGeom>
              <a:avLst/>
              <a:gdLst>
                <a:gd name="connsiteX0" fmla="*/ 43849 w 367699"/>
                <a:gd name="connsiteY0" fmla="*/ 1914525 h 1914525"/>
                <a:gd name="connsiteX1" fmla="*/ 24799 w 367699"/>
                <a:gd name="connsiteY1" fmla="*/ 1847850 h 1914525"/>
                <a:gd name="connsiteX2" fmla="*/ 39086 w 367699"/>
                <a:gd name="connsiteY2" fmla="*/ 1724025 h 1914525"/>
                <a:gd name="connsiteX3" fmla="*/ 110524 w 367699"/>
                <a:gd name="connsiteY3" fmla="*/ 1514475 h 1914525"/>
                <a:gd name="connsiteX4" fmla="*/ 153386 w 367699"/>
                <a:gd name="connsiteY4" fmla="*/ 1276350 h 1914525"/>
                <a:gd name="connsiteX5" fmla="*/ 139099 w 367699"/>
                <a:gd name="connsiteY5" fmla="*/ 1162050 h 1914525"/>
                <a:gd name="connsiteX6" fmla="*/ 77186 w 367699"/>
                <a:gd name="connsiteY6" fmla="*/ 1104900 h 1914525"/>
                <a:gd name="connsiteX7" fmla="*/ 81949 w 367699"/>
                <a:gd name="connsiteY7" fmla="*/ 1000125 h 1914525"/>
                <a:gd name="connsiteX8" fmla="*/ 91474 w 367699"/>
                <a:gd name="connsiteY8" fmla="*/ 895350 h 1914525"/>
                <a:gd name="connsiteX9" fmla="*/ 29561 w 367699"/>
                <a:gd name="connsiteY9" fmla="*/ 809625 h 1914525"/>
                <a:gd name="connsiteX10" fmla="*/ 986 w 367699"/>
                <a:gd name="connsiteY10" fmla="*/ 733425 h 1914525"/>
                <a:gd name="connsiteX11" fmla="*/ 62899 w 367699"/>
                <a:gd name="connsiteY11" fmla="*/ 590550 h 1914525"/>
                <a:gd name="connsiteX12" fmla="*/ 191486 w 367699"/>
                <a:gd name="connsiteY12" fmla="*/ 409575 h 1914525"/>
                <a:gd name="connsiteX13" fmla="*/ 291499 w 367699"/>
                <a:gd name="connsiteY13" fmla="*/ 233363 h 1914525"/>
                <a:gd name="connsiteX14" fmla="*/ 367699 w 367699"/>
                <a:gd name="connsiteY14" fmla="*/ 0 h 1914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67699" h="1914525">
                  <a:moveTo>
                    <a:pt x="43849" y="1914525"/>
                  </a:moveTo>
                  <a:cubicBezTo>
                    <a:pt x="34721" y="1897062"/>
                    <a:pt x="25593" y="1879600"/>
                    <a:pt x="24799" y="1847850"/>
                  </a:cubicBezTo>
                  <a:cubicBezTo>
                    <a:pt x="24005" y="1816100"/>
                    <a:pt x="24798" y="1779587"/>
                    <a:pt x="39086" y="1724025"/>
                  </a:cubicBezTo>
                  <a:cubicBezTo>
                    <a:pt x="53374" y="1668462"/>
                    <a:pt x="91474" y="1589087"/>
                    <a:pt x="110524" y="1514475"/>
                  </a:cubicBezTo>
                  <a:cubicBezTo>
                    <a:pt x="129574" y="1439863"/>
                    <a:pt x="148624" y="1335087"/>
                    <a:pt x="153386" y="1276350"/>
                  </a:cubicBezTo>
                  <a:cubicBezTo>
                    <a:pt x="158149" y="1217612"/>
                    <a:pt x="151799" y="1190625"/>
                    <a:pt x="139099" y="1162050"/>
                  </a:cubicBezTo>
                  <a:cubicBezTo>
                    <a:pt x="126399" y="1133475"/>
                    <a:pt x="86711" y="1131887"/>
                    <a:pt x="77186" y="1104900"/>
                  </a:cubicBezTo>
                  <a:cubicBezTo>
                    <a:pt x="67661" y="1077913"/>
                    <a:pt x="79568" y="1035050"/>
                    <a:pt x="81949" y="1000125"/>
                  </a:cubicBezTo>
                  <a:cubicBezTo>
                    <a:pt x="84330" y="965200"/>
                    <a:pt x="100205" y="927100"/>
                    <a:pt x="91474" y="895350"/>
                  </a:cubicBezTo>
                  <a:cubicBezTo>
                    <a:pt x="82743" y="863600"/>
                    <a:pt x="44642" y="836612"/>
                    <a:pt x="29561" y="809625"/>
                  </a:cubicBezTo>
                  <a:cubicBezTo>
                    <a:pt x="14480" y="782638"/>
                    <a:pt x="-4570" y="769937"/>
                    <a:pt x="986" y="733425"/>
                  </a:cubicBezTo>
                  <a:cubicBezTo>
                    <a:pt x="6542" y="696913"/>
                    <a:pt x="31149" y="644525"/>
                    <a:pt x="62899" y="590550"/>
                  </a:cubicBezTo>
                  <a:cubicBezTo>
                    <a:pt x="94649" y="536575"/>
                    <a:pt x="153386" y="469106"/>
                    <a:pt x="191486" y="409575"/>
                  </a:cubicBezTo>
                  <a:cubicBezTo>
                    <a:pt x="229586" y="350044"/>
                    <a:pt x="262130" y="301625"/>
                    <a:pt x="291499" y="233363"/>
                  </a:cubicBezTo>
                  <a:cubicBezTo>
                    <a:pt x="320868" y="165100"/>
                    <a:pt x="344283" y="82550"/>
                    <a:pt x="367699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839E91CC-6E87-5882-53F4-EAA485EC2412}"/>
                </a:ext>
              </a:extLst>
            </p:cNvPr>
            <p:cNvGrpSpPr/>
            <p:nvPr/>
          </p:nvGrpSpPr>
          <p:grpSpPr>
            <a:xfrm rot="5058362">
              <a:off x="1176799" y="2885922"/>
              <a:ext cx="208526" cy="268737"/>
              <a:chOff x="564507" y="846446"/>
              <a:chExt cx="181618" cy="267073"/>
            </a:xfrm>
          </p:grpSpPr>
          <p:sp>
            <p:nvSpPr>
              <p:cNvPr id="177" name="Isosceles Triangle 176">
                <a:extLst>
                  <a:ext uri="{FF2B5EF4-FFF2-40B4-BE49-F238E27FC236}">
                    <a16:creationId xmlns:a16="http://schemas.microsoft.com/office/drawing/2014/main" id="{7BA8BA9D-8576-C83F-1E20-E55BDDBA5F5D}"/>
                  </a:ext>
                </a:extLst>
              </p:cNvPr>
              <p:cNvSpPr/>
              <p:nvPr/>
            </p:nvSpPr>
            <p:spPr>
              <a:xfrm rot="17443443">
                <a:off x="493835" y="917118"/>
                <a:ext cx="267073" cy="125730"/>
              </a:xfrm>
              <a:prstGeom prst="triangle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178" name="Oval 177">
                <a:extLst>
                  <a:ext uri="{FF2B5EF4-FFF2-40B4-BE49-F238E27FC236}">
                    <a16:creationId xmlns:a16="http://schemas.microsoft.com/office/drawing/2014/main" id="{A9119D44-6867-888B-E23F-3DE6094C0AE8}"/>
                  </a:ext>
                </a:extLst>
              </p:cNvPr>
              <p:cNvSpPr/>
              <p:nvPr/>
            </p:nvSpPr>
            <p:spPr>
              <a:xfrm>
                <a:off x="603250" y="923925"/>
                <a:ext cx="142875" cy="149225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179" name="TextBox 178">
                <a:extLst>
                  <a:ext uri="{FF2B5EF4-FFF2-40B4-BE49-F238E27FC236}">
                    <a16:creationId xmlns:a16="http://schemas.microsoft.com/office/drawing/2014/main" id="{D0EE8574-85A6-48DA-DFF7-110F4280828C}"/>
                  </a:ext>
                </a:extLst>
              </p:cNvPr>
              <p:cNvSpPr txBox="1"/>
              <p:nvPr/>
            </p:nvSpPr>
            <p:spPr>
              <a:xfrm rot="16541638">
                <a:off x="624634" y="944906"/>
                <a:ext cx="94359" cy="9912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Kanit Light" pitchFamily="2" charset="-34"/>
                    <a:ea typeface="+mn-ea"/>
                    <a:cs typeface="Kanit Light" pitchFamily="2" charset="-34"/>
                  </a:rPr>
                  <a:t>6</a:t>
                </a:r>
                <a:endParaRPr kumimoji="0" 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endParaRPr>
              </a:p>
            </p:txBody>
          </p:sp>
        </p:grp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2724A4AE-2915-95FE-929C-05836A75AFF7}"/>
                </a:ext>
              </a:extLst>
            </p:cNvPr>
            <p:cNvSpPr/>
            <p:nvPr/>
          </p:nvSpPr>
          <p:spPr>
            <a:xfrm>
              <a:off x="1271588" y="4043361"/>
              <a:ext cx="390525" cy="414337"/>
            </a:xfrm>
            <a:custGeom>
              <a:avLst/>
              <a:gdLst>
                <a:gd name="connsiteX0" fmla="*/ 390525 w 390525"/>
                <a:gd name="connsiteY0" fmla="*/ 414337 h 414337"/>
                <a:gd name="connsiteX1" fmla="*/ 300037 w 390525"/>
                <a:gd name="connsiteY1" fmla="*/ 381000 h 414337"/>
                <a:gd name="connsiteX2" fmla="*/ 209550 w 390525"/>
                <a:gd name="connsiteY2" fmla="*/ 381000 h 414337"/>
                <a:gd name="connsiteX3" fmla="*/ 147637 w 390525"/>
                <a:gd name="connsiteY3" fmla="*/ 323850 h 414337"/>
                <a:gd name="connsiteX4" fmla="*/ 0 w 390525"/>
                <a:gd name="connsiteY4" fmla="*/ 0 h 414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0525" h="414337">
                  <a:moveTo>
                    <a:pt x="390525" y="414337"/>
                  </a:moveTo>
                  <a:cubicBezTo>
                    <a:pt x="360362" y="400446"/>
                    <a:pt x="330199" y="386556"/>
                    <a:pt x="300037" y="381000"/>
                  </a:cubicBezTo>
                  <a:cubicBezTo>
                    <a:pt x="269874" y="375444"/>
                    <a:pt x="234950" y="390525"/>
                    <a:pt x="209550" y="381000"/>
                  </a:cubicBezTo>
                  <a:cubicBezTo>
                    <a:pt x="184150" y="371475"/>
                    <a:pt x="182562" y="387350"/>
                    <a:pt x="147637" y="323850"/>
                  </a:cubicBezTo>
                  <a:cubicBezTo>
                    <a:pt x="112712" y="260350"/>
                    <a:pt x="56356" y="130175"/>
                    <a:pt x="0" y="0"/>
                  </a:cubicBezTo>
                </a:path>
              </a:pathLst>
            </a:custGeom>
            <a:noFill/>
            <a:ln w="12700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EE5D3782-DAE1-9C28-25A0-CDB51D3B7C89}"/>
                </a:ext>
              </a:extLst>
            </p:cNvPr>
            <p:cNvSpPr/>
            <p:nvPr/>
          </p:nvSpPr>
          <p:spPr>
            <a:xfrm>
              <a:off x="1294296" y="4022316"/>
              <a:ext cx="390525" cy="414337"/>
            </a:xfrm>
            <a:custGeom>
              <a:avLst/>
              <a:gdLst>
                <a:gd name="connsiteX0" fmla="*/ 390525 w 390525"/>
                <a:gd name="connsiteY0" fmla="*/ 414337 h 414337"/>
                <a:gd name="connsiteX1" fmla="*/ 300037 w 390525"/>
                <a:gd name="connsiteY1" fmla="*/ 381000 h 414337"/>
                <a:gd name="connsiteX2" fmla="*/ 209550 w 390525"/>
                <a:gd name="connsiteY2" fmla="*/ 381000 h 414337"/>
                <a:gd name="connsiteX3" fmla="*/ 147637 w 390525"/>
                <a:gd name="connsiteY3" fmla="*/ 323850 h 414337"/>
                <a:gd name="connsiteX4" fmla="*/ 0 w 390525"/>
                <a:gd name="connsiteY4" fmla="*/ 0 h 414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0525" h="414337">
                  <a:moveTo>
                    <a:pt x="390525" y="414337"/>
                  </a:moveTo>
                  <a:cubicBezTo>
                    <a:pt x="360362" y="400446"/>
                    <a:pt x="330199" y="386556"/>
                    <a:pt x="300037" y="381000"/>
                  </a:cubicBezTo>
                  <a:cubicBezTo>
                    <a:pt x="269874" y="375444"/>
                    <a:pt x="234950" y="390525"/>
                    <a:pt x="209550" y="381000"/>
                  </a:cubicBezTo>
                  <a:cubicBezTo>
                    <a:pt x="184150" y="371475"/>
                    <a:pt x="182562" y="387350"/>
                    <a:pt x="147637" y="323850"/>
                  </a:cubicBezTo>
                  <a:cubicBezTo>
                    <a:pt x="112712" y="260350"/>
                    <a:pt x="56356" y="130175"/>
                    <a:pt x="0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A5390DFB-DD98-C6CE-D182-0AD94955680F}"/>
                </a:ext>
              </a:extLst>
            </p:cNvPr>
            <p:cNvSpPr/>
            <p:nvPr/>
          </p:nvSpPr>
          <p:spPr>
            <a:xfrm>
              <a:off x="1250973" y="4067374"/>
              <a:ext cx="390525" cy="414337"/>
            </a:xfrm>
            <a:custGeom>
              <a:avLst/>
              <a:gdLst>
                <a:gd name="connsiteX0" fmla="*/ 390525 w 390525"/>
                <a:gd name="connsiteY0" fmla="*/ 414337 h 414337"/>
                <a:gd name="connsiteX1" fmla="*/ 300037 w 390525"/>
                <a:gd name="connsiteY1" fmla="*/ 381000 h 414337"/>
                <a:gd name="connsiteX2" fmla="*/ 209550 w 390525"/>
                <a:gd name="connsiteY2" fmla="*/ 381000 h 414337"/>
                <a:gd name="connsiteX3" fmla="*/ 147637 w 390525"/>
                <a:gd name="connsiteY3" fmla="*/ 323850 h 414337"/>
                <a:gd name="connsiteX4" fmla="*/ 0 w 390525"/>
                <a:gd name="connsiteY4" fmla="*/ 0 h 414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0525" h="414337">
                  <a:moveTo>
                    <a:pt x="390525" y="414337"/>
                  </a:moveTo>
                  <a:cubicBezTo>
                    <a:pt x="360362" y="400446"/>
                    <a:pt x="330199" y="386556"/>
                    <a:pt x="300037" y="381000"/>
                  </a:cubicBezTo>
                  <a:cubicBezTo>
                    <a:pt x="269874" y="375444"/>
                    <a:pt x="234950" y="390525"/>
                    <a:pt x="209550" y="381000"/>
                  </a:cubicBezTo>
                  <a:cubicBezTo>
                    <a:pt x="184150" y="371475"/>
                    <a:pt x="182562" y="387350"/>
                    <a:pt x="147637" y="323850"/>
                  </a:cubicBezTo>
                  <a:cubicBezTo>
                    <a:pt x="112712" y="260350"/>
                    <a:pt x="56356" y="130175"/>
                    <a:pt x="0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4268C58D-D77E-7648-D7F0-1AC1EB834E38}"/>
                </a:ext>
              </a:extLst>
            </p:cNvPr>
            <p:cNvSpPr/>
            <p:nvPr/>
          </p:nvSpPr>
          <p:spPr>
            <a:xfrm>
              <a:off x="1658343" y="4454795"/>
              <a:ext cx="345282" cy="161926"/>
            </a:xfrm>
            <a:custGeom>
              <a:avLst/>
              <a:gdLst>
                <a:gd name="connsiteX0" fmla="*/ 266700 w 266700"/>
                <a:gd name="connsiteY0" fmla="*/ 148408 h 148408"/>
                <a:gd name="connsiteX1" fmla="*/ 200025 w 266700"/>
                <a:gd name="connsiteY1" fmla="*/ 81733 h 148408"/>
                <a:gd name="connsiteX2" fmla="*/ 152400 w 266700"/>
                <a:gd name="connsiteY2" fmla="*/ 19821 h 148408"/>
                <a:gd name="connsiteX3" fmla="*/ 71437 w 266700"/>
                <a:gd name="connsiteY3" fmla="*/ 771 h 148408"/>
                <a:gd name="connsiteX4" fmla="*/ 0 w 266700"/>
                <a:gd name="connsiteY4" fmla="*/ 5533 h 148408"/>
                <a:gd name="connsiteX0" fmla="*/ 338138 w 338138"/>
                <a:gd name="connsiteY0" fmla="*/ 167109 h 167109"/>
                <a:gd name="connsiteX1" fmla="*/ 271463 w 338138"/>
                <a:gd name="connsiteY1" fmla="*/ 100434 h 167109"/>
                <a:gd name="connsiteX2" fmla="*/ 223838 w 338138"/>
                <a:gd name="connsiteY2" fmla="*/ 38522 h 167109"/>
                <a:gd name="connsiteX3" fmla="*/ 142875 w 338138"/>
                <a:gd name="connsiteY3" fmla="*/ 19472 h 167109"/>
                <a:gd name="connsiteX4" fmla="*/ 0 w 338138"/>
                <a:gd name="connsiteY4" fmla="*/ 421 h 167109"/>
                <a:gd name="connsiteX0" fmla="*/ 338138 w 338138"/>
                <a:gd name="connsiteY0" fmla="*/ 166688 h 166688"/>
                <a:gd name="connsiteX1" fmla="*/ 271463 w 338138"/>
                <a:gd name="connsiteY1" fmla="*/ 100013 h 166688"/>
                <a:gd name="connsiteX2" fmla="*/ 223838 w 338138"/>
                <a:gd name="connsiteY2" fmla="*/ 38101 h 166688"/>
                <a:gd name="connsiteX3" fmla="*/ 142875 w 338138"/>
                <a:gd name="connsiteY3" fmla="*/ 19051 h 166688"/>
                <a:gd name="connsiteX4" fmla="*/ 50006 w 338138"/>
                <a:gd name="connsiteY4" fmla="*/ 30958 h 166688"/>
                <a:gd name="connsiteX5" fmla="*/ 0 w 338138"/>
                <a:gd name="connsiteY5" fmla="*/ 0 h 166688"/>
                <a:gd name="connsiteX0" fmla="*/ 347663 w 347663"/>
                <a:gd name="connsiteY0" fmla="*/ 154782 h 154782"/>
                <a:gd name="connsiteX1" fmla="*/ 280988 w 347663"/>
                <a:gd name="connsiteY1" fmla="*/ 88107 h 154782"/>
                <a:gd name="connsiteX2" fmla="*/ 233363 w 347663"/>
                <a:gd name="connsiteY2" fmla="*/ 26195 h 154782"/>
                <a:gd name="connsiteX3" fmla="*/ 152400 w 347663"/>
                <a:gd name="connsiteY3" fmla="*/ 7145 h 154782"/>
                <a:gd name="connsiteX4" fmla="*/ 59531 w 347663"/>
                <a:gd name="connsiteY4" fmla="*/ 19052 h 154782"/>
                <a:gd name="connsiteX5" fmla="*/ 0 w 347663"/>
                <a:gd name="connsiteY5" fmla="*/ 0 h 154782"/>
                <a:gd name="connsiteX0" fmla="*/ 345282 w 345282"/>
                <a:gd name="connsiteY0" fmla="*/ 161926 h 161926"/>
                <a:gd name="connsiteX1" fmla="*/ 278607 w 345282"/>
                <a:gd name="connsiteY1" fmla="*/ 95251 h 161926"/>
                <a:gd name="connsiteX2" fmla="*/ 230982 w 345282"/>
                <a:gd name="connsiteY2" fmla="*/ 33339 h 161926"/>
                <a:gd name="connsiteX3" fmla="*/ 150019 w 345282"/>
                <a:gd name="connsiteY3" fmla="*/ 14289 h 161926"/>
                <a:gd name="connsiteX4" fmla="*/ 57150 w 345282"/>
                <a:gd name="connsiteY4" fmla="*/ 26196 h 161926"/>
                <a:gd name="connsiteX5" fmla="*/ 0 w 345282"/>
                <a:gd name="connsiteY5" fmla="*/ 0 h 161926"/>
                <a:gd name="connsiteX0" fmla="*/ 345282 w 345282"/>
                <a:gd name="connsiteY0" fmla="*/ 161926 h 161926"/>
                <a:gd name="connsiteX1" fmla="*/ 278607 w 345282"/>
                <a:gd name="connsiteY1" fmla="*/ 95251 h 161926"/>
                <a:gd name="connsiteX2" fmla="*/ 230982 w 345282"/>
                <a:gd name="connsiteY2" fmla="*/ 26195 h 161926"/>
                <a:gd name="connsiteX3" fmla="*/ 150019 w 345282"/>
                <a:gd name="connsiteY3" fmla="*/ 14289 h 161926"/>
                <a:gd name="connsiteX4" fmla="*/ 57150 w 345282"/>
                <a:gd name="connsiteY4" fmla="*/ 26196 h 161926"/>
                <a:gd name="connsiteX5" fmla="*/ 0 w 345282"/>
                <a:gd name="connsiteY5" fmla="*/ 0 h 16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5282" h="161926">
                  <a:moveTo>
                    <a:pt x="345282" y="161926"/>
                  </a:moveTo>
                  <a:cubicBezTo>
                    <a:pt x="321469" y="139304"/>
                    <a:pt x="297657" y="117873"/>
                    <a:pt x="278607" y="95251"/>
                  </a:cubicBezTo>
                  <a:cubicBezTo>
                    <a:pt x="259557" y="72629"/>
                    <a:pt x="252413" y="39689"/>
                    <a:pt x="230982" y="26195"/>
                  </a:cubicBezTo>
                  <a:cubicBezTo>
                    <a:pt x="209551" y="12701"/>
                    <a:pt x="175816" y="19845"/>
                    <a:pt x="150019" y="14289"/>
                  </a:cubicBezTo>
                  <a:cubicBezTo>
                    <a:pt x="124222" y="8733"/>
                    <a:pt x="80962" y="29371"/>
                    <a:pt x="57150" y="26196"/>
                  </a:cubicBezTo>
                  <a:cubicBezTo>
                    <a:pt x="33338" y="23021"/>
                    <a:pt x="11509" y="794"/>
                    <a:pt x="0" y="0"/>
                  </a:cubicBezTo>
                </a:path>
              </a:pathLst>
            </a:custGeom>
            <a:noFill/>
            <a:ln w="12700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148DBE49-5482-6625-8B0E-4CBF59284178}"/>
                </a:ext>
              </a:extLst>
            </p:cNvPr>
            <p:cNvSpPr/>
            <p:nvPr/>
          </p:nvSpPr>
          <p:spPr>
            <a:xfrm>
              <a:off x="1667849" y="4425131"/>
              <a:ext cx="345282" cy="161926"/>
            </a:xfrm>
            <a:custGeom>
              <a:avLst/>
              <a:gdLst>
                <a:gd name="connsiteX0" fmla="*/ 266700 w 266700"/>
                <a:gd name="connsiteY0" fmla="*/ 148408 h 148408"/>
                <a:gd name="connsiteX1" fmla="*/ 200025 w 266700"/>
                <a:gd name="connsiteY1" fmla="*/ 81733 h 148408"/>
                <a:gd name="connsiteX2" fmla="*/ 152400 w 266700"/>
                <a:gd name="connsiteY2" fmla="*/ 19821 h 148408"/>
                <a:gd name="connsiteX3" fmla="*/ 71437 w 266700"/>
                <a:gd name="connsiteY3" fmla="*/ 771 h 148408"/>
                <a:gd name="connsiteX4" fmla="*/ 0 w 266700"/>
                <a:gd name="connsiteY4" fmla="*/ 5533 h 148408"/>
                <a:gd name="connsiteX0" fmla="*/ 338138 w 338138"/>
                <a:gd name="connsiteY0" fmla="*/ 167109 h 167109"/>
                <a:gd name="connsiteX1" fmla="*/ 271463 w 338138"/>
                <a:gd name="connsiteY1" fmla="*/ 100434 h 167109"/>
                <a:gd name="connsiteX2" fmla="*/ 223838 w 338138"/>
                <a:gd name="connsiteY2" fmla="*/ 38522 h 167109"/>
                <a:gd name="connsiteX3" fmla="*/ 142875 w 338138"/>
                <a:gd name="connsiteY3" fmla="*/ 19472 h 167109"/>
                <a:gd name="connsiteX4" fmla="*/ 0 w 338138"/>
                <a:gd name="connsiteY4" fmla="*/ 421 h 167109"/>
                <a:gd name="connsiteX0" fmla="*/ 338138 w 338138"/>
                <a:gd name="connsiteY0" fmla="*/ 166688 h 166688"/>
                <a:gd name="connsiteX1" fmla="*/ 271463 w 338138"/>
                <a:gd name="connsiteY1" fmla="*/ 100013 h 166688"/>
                <a:gd name="connsiteX2" fmla="*/ 223838 w 338138"/>
                <a:gd name="connsiteY2" fmla="*/ 38101 h 166688"/>
                <a:gd name="connsiteX3" fmla="*/ 142875 w 338138"/>
                <a:gd name="connsiteY3" fmla="*/ 19051 h 166688"/>
                <a:gd name="connsiteX4" fmla="*/ 50006 w 338138"/>
                <a:gd name="connsiteY4" fmla="*/ 30958 h 166688"/>
                <a:gd name="connsiteX5" fmla="*/ 0 w 338138"/>
                <a:gd name="connsiteY5" fmla="*/ 0 h 166688"/>
                <a:gd name="connsiteX0" fmla="*/ 347663 w 347663"/>
                <a:gd name="connsiteY0" fmla="*/ 154782 h 154782"/>
                <a:gd name="connsiteX1" fmla="*/ 280988 w 347663"/>
                <a:gd name="connsiteY1" fmla="*/ 88107 h 154782"/>
                <a:gd name="connsiteX2" fmla="*/ 233363 w 347663"/>
                <a:gd name="connsiteY2" fmla="*/ 26195 h 154782"/>
                <a:gd name="connsiteX3" fmla="*/ 152400 w 347663"/>
                <a:gd name="connsiteY3" fmla="*/ 7145 h 154782"/>
                <a:gd name="connsiteX4" fmla="*/ 59531 w 347663"/>
                <a:gd name="connsiteY4" fmla="*/ 19052 h 154782"/>
                <a:gd name="connsiteX5" fmla="*/ 0 w 347663"/>
                <a:gd name="connsiteY5" fmla="*/ 0 h 154782"/>
                <a:gd name="connsiteX0" fmla="*/ 345282 w 345282"/>
                <a:gd name="connsiteY0" fmla="*/ 161926 h 161926"/>
                <a:gd name="connsiteX1" fmla="*/ 278607 w 345282"/>
                <a:gd name="connsiteY1" fmla="*/ 95251 h 161926"/>
                <a:gd name="connsiteX2" fmla="*/ 230982 w 345282"/>
                <a:gd name="connsiteY2" fmla="*/ 33339 h 161926"/>
                <a:gd name="connsiteX3" fmla="*/ 150019 w 345282"/>
                <a:gd name="connsiteY3" fmla="*/ 14289 h 161926"/>
                <a:gd name="connsiteX4" fmla="*/ 57150 w 345282"/>
                <a:gd name="connsiteY4" fmla="*/ 26196 h 161926"/>
                <a:gd name="connsiteX5" fmla="*/ 0 w 345282"/>
                <a:gd name="connsiteY5" fmla="*/ 0 h 161926"/>
                <a:gd name="connsiteX0" fmla="*/ 345282 w 345282"/>
                <a:gd name="connsiteY0" fmla="*/ 161926 h 161926"/>
                <a:gd name="connsiteX1" fmla="*/ 278607 w 345282"/>
                <a:gd name="connsiteY1" fmla="*/ 95251 h 161926"/>
                <a:gd name="connsiteX2" fmla="*/ 230982 w 345282"/>
                <a:gd name="connsiteY2" fmla="*/ 26195 h 161926"/>
                <a:gd name="connsiteX3" fmla="*/ 150019 w 345282"/>
                <a:gd name="connsiteY3" fmla="*/ 14289 h 161926"/>
                <a:gd name="connsiteX4" fmla="*/ 57150 w 345282"/>
                <a:gd name="connsiteY4" fmla="*/ 26196 h 161926"/>
                <a:gd name="connsiteX5" fmla="*/ 0 w 345282"/>
                <a:gd name="connsiteY5" fmla="*/ 0 h 16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5282" h="161926">
                  <a:moveTo>
                    <a:pt x="345282" y="161926"/>
                  </a:moveTo>
                  <a:cubicBezTo>
                    <a:pt x="321469" y="139304"/>
                    <a:pt x="297657" y="117873"/>
                    <a:pt x="278607" y="95251"/>
                  </a:cubicBezTo>
                  <a:cubicBezTo>
                    <a:pt x="259557" y="72629"/>
                    <a:pt x="252413" y="39689"/>
                    <a:pt x="230982" y="26195"/>
                  </a:cubicBezTo>
                  <a:cubicBezTo>
                    <a:pt x="209551" y="12701"/>
                    <a:pt x="175816" y="19845"/>
                    <a:pt x="150019" y="14289"/>
                  </a:cubicBezTo>
                  <a:cubicBezTo>
                    <a:pt x="124222" y="8733"/>
                    <a:pt x="80962" y="29371"/>
                    <a:pt x="57150" y="26196"/>
                  </a:cubicBezTo>
                  <a:cubicBezTo>
                    <a:pt x="33338" y="23021"/>
                    <a:pt x="11509" y="794"/>
                    <a:pt x="0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46C5FE76-EF6B-F8EF-B8B9-3FA1809A0F04}"/>
                </a:ext>
              </a:extLst>
            </p:cNvPr>
            <p:cNvSpPr/>
            <p:nvPr/>
          </p:nvSpPr>
          <p:spPr>
            <a:xfrm>
              <a:off x="1644127" y="4485832"/>
              <a:ext cx="345282" cy="161926"/>
            </a:xfrm>
            <a:custGeom>
              <a:avLst/>
              <a:gdLst>
                <a:gd name="connsiteX0" fmla="*/ 266700 w 266700"/>
                <a:gd name="connsiteY0" fmla="*/ 148408 h 148408"/>
                <a:gd name="connsiteX1" fmla="*/ 200025 w 266700"/>
                <a:gd name="connsiteY1" fmla="*/ 81733 h 148408"/>
                <a:gd name="connsiteX2" fmla="*/ 152400 w 266700"/>
                <a:gd name="connsiteY2" fmla="*/ 19821 h 148408"/>
                <a:gd name="connsiteX3" fmla="*/ 71437 w 266700"/>
                <a:gd name="connsiteY3" fmla="*/ 771 h 148408"/>
                <a:gd name="connsiteX4" fmla="*/ 0 w 266700"/>
                <a:gd name="connsiteY4" fmla="*/ 5533 h 148408"/>
                <a:gd name="connsiteX0" fmla="*/ 338138 w 338138"/>
                <a:gd name="connsiteY0" fmla="*/ 167109 h 167109"/>
                <a:gd name="connsiteX1" fmla="*/ 271463 w 338138"/>
                <a:gd name="connsiteY1" fmla="*/ 100434 h 167109"/>
                <a:gd name="connsiteX2" fmla="*/ 223838 w 338138"/>
                <a:gd name="connsiteY2" fmla="*/ 38522 h 167109"/>
                <a:gd name="connsiteX3" fmla="*/ 142875 w 338138"/>
                <a:gd name="connsiteY3" fmla="*/ 19472 h 167109"/>
                <a:gd name="connsiteX4" fmla="*/ 0 w 338138"/>
                <a:gd name="connsiteY4" fmla="*/ 421 h 167109"/>
                <a:gd name="connsiteX0" fmla="*/ 338138 w 338138"/>
                <a:gd name="connsiteY0" fmla="*/ 166688 h 166688"/>
                <a:gd name="connsiteX1" fmla="*/ 271463 w 338138"/>
                <a:gd name="connsiteY1" fmla="*/ 100013 h 166688"/>
                <a:gd name="connsiteX2" fmla="*/ 223838 w 338138"/>
                <a:gd name="connsiteY2" fmla="*/ 38101 h 166688"/>
                <a:gd name="connsiteX3" fmla="*/ 142875 w 338138"/>
                <a:gd name="connsiteY3" fmla="*/ 19051 h 166688"/>
                <a:gd name="connsiteX4" fmla="*/ 50006 w 338138"/>
                <a:gd name="connsiteY4" fmla="*/ 30958 h 166688"/>
                <a:gd name="connsiteX5" fmla="*/ 0 w 338138"/>
                <a:gd name="connsiteY5" fmla="*/ 0 h 166688"/>
                <a:gd name="connsiteX0" fmla="*/ 347663 w 347663"/>
                <a:gd name="connsiteY0" fmla="*/ 154782 h 154782"/>
                <a:gd name="connsiteX1" fmla="*/ 280988 w 347663"/>
                <a:gd name="connsiteY1" fmla="*/ 88107 h 154782"/>
                <a:gd name="connsiteX2" fmla="*/ 233363 w 347663"/>
                <a:gd name="connsiteY2" fmla="*/ 26195 h 154782"/>
                <a:gd name="connsiteX3" fmla="*/ 152400 w 347663"/>
                <a:gd name="connsiteY3" fmla="*/ 7145 h 154782"/>
                <a:gd name="connsiteX4" fmla="*/ 59531 w 347663"/>
                <a:gd name="connsiteY4" fmla="*/ 19052 h 154782"/>
                <a:gd name="connsiteX5" fmla="*/ 0 w 347663"/>
                <a:gd name="connsiteY5" fmla="*/ 0 h 154782"/>
                <a:gd name="connsiteX0" fmla="*/ 345282 w 345282"/>
                <a:gd name="connsiteY0" fmla="*/ 161926 h 161926"/>
                <a:gd name="connsiteX1" fmla="*/ 278607 w 345282"/>
                <a:gd name="connsiteY1" fmla="*/ 95251 h 161926"/>
                <a:gd name="connsiteX2" fmla="*/ 230982 w 345282"/>
                <a:gd name="connsiteY2" fmla="*/ 33339 h 161926"/>
                <a:gd name="connsiteX3" fmla="*/ 150019 w 345282"/>
                <a:gd name="connsiteY3" fmla="*/ 14289 h 161926"/>
                <a:gd name="connsiteX4" fmla="*/ 57150 w 345282"/>
                <a:gd name="connsiteY4" fmla="*/ 26196 h 161926"/>
                <a:gd name="connsiteX5" fmla="*/ 0 w 345282"/>
                <a:gd name="connsiteY5" fmla="*/ 0 h 161926"/>
                <a:gd name="connsiteX0" fmla="*/ 345282 w 345282"/>
                <a:gd name="connsiteY0" fmla="*/ 161926 h 161926"/>
                <a:gd name="connsiteX1" fmla="*/ 278607 w 345282"/>
                <a:gd name="connsiteY1" fmla="*/ 95251 h 161926"/>
                <a:gd name="connsiteX2" fmla="*/ 230982 w 345282"/>
                <a:gd name="connsiteY2" fmla="*/ 26195 h 161926"/>
                <a:gd name="connsiteX3" fmla="*/ 150019 w 345282"/>
                <a:gd name="connsiteY3" fmla="*/ 14289 h 161926"/>
                <a:gd name="connsiteX4" fmla="*/ 57150 w 345282"/>
                <a:gd name="connsiteY4" fmla="*/ 26196 h 161926"/>
                <a:gd name="connsiteX5" fmla="*/ 0 w 345282"/>
                <a:gd name="connsiteY5" fmla="*/ 0 h 16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5282" h="161926">
                  <a:moveTo>
                    <a:pt x="345282" y="161926"/>
                  </a:moveTo>
                  <a:cubicBezTo>
                    <a:pt x="321469" y="139304"/>
                    <a:pt x="297657" y="117873"/>
                    <a:pt x="278607" y="95251"/>
                  </a:cubicBezTo>
                  <a:cubicBezTo>
                    <a:pt x="259557" y="72629"/>
                    <a:pt x="252413" y="39689"/>
                    <a:pt x="230982" y="26195"/>
                  </a:cubicBezTo>
                  <a:cubicBezTo>
                    <a:pt x="209551" y="12701"/>
                    <a:pt x="175816" y="19845"/>
                    <a:pt x="150019" y="14289"/>
                  </a:cubicBezTo>
                  <a:cubicBezTo>
                    <a:pt x="124222" y="8733"/>
                    <a:pt x="80962" y="29371"/>
                    <a:pt x="57150" y="26196"/>
                  </a:cubicBezTo>
                  <a:cubicBezTo>
                    <a:pt x="33338" y="23021"/>
                    <a:pt x="11509" y="794"/>
                    <a:pt x="0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5CE519E3-779E-91E8-9785-05AEFB9BB450}"/>
                </a:ext>
              </a:extLst>
            </p:cNvPr>
            <p:cNvSpPr/>
            <p:nvPr/>
          </p:nvSpPr>
          <p:spPr>
            <a:xfrm>
              <a:off x="2007797" y="4618907"/>
              <a:ext cx="338138" cy="142875"/>
            </a:xfrm>
            <a:custGeom>
              <a:avLst/>
              <a:gdLst>
                <a:gd name="connsiteX0" fmla="*/ 338138 w 338138"/>
                <a:gd name="connsiteY0" fmla="*/ 142875 h 142875"/>
                <a:gd name="connsiteX1" fmla="*/ 228600 w 338138"/>
                <a:gd name="connsiteY1" fmla="*/ 66675 h 142875"/>
                <a:gd name="connsiteX2" fmla="*/ 104775 w 338138"/>
                <a:gd name="connsiteY2" fmla="*/ 52387 h 142875"/>
                <a:gd name="connsiteX3" fmla="*/ 52388 w 338138"/>
                <a:gd name="connsiteY3" fmla="*/ 33337 h 142875"/>
                <a:gd name="connsiteX4" fmla="*/ 0 w 338138"/>
                <a:gd name="connsiteY4" fmla="*/ 0 h 142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138" h="142875">
                  <a:moveTo>
                    <a:pt x="338138" y="142875"/>
                  </a:moveTo>
                  <a:cubicBezTo>
                    <a:pt x="302816" y="112315"/>
                    <a:pt x="267494" y="81756"/>
                    <a:pt x="228600" y="66675"/>
                  </a:cubicBezTo>
                  <a:cubicBezTo>
                    <a:pt x="189706" y="51594"/>
                    <a:pt x="134144" y="57943"/>
                    <a:pt x="104775" y="52387"/>
                  </a:cubicBezTo>
                  <a:cubicBezTo>
                    <a:pt x="75406" y="46831"/>
                    <a:pt x="69850" y="42068"/>
                    <a:pt x="52388" y="33337"/>
                  </a:cubicBezTo>
                  <a:cubicBezTo>
                    <a:pt x="34926" y="24606"/>
                    <a:pt x="17463" y="12303"/>
                    <a:pt x="0" y="0"/>
                  </a:cubicBezTo>
                </a:path>
              </a:pathLst>
            </a:custGeom>
            <a:noFill/>
            <a:ln w="12700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1A484BBE-9C1A-C766-4137-BF271FB31B7F}"/>
                </a:ext>
              </a:extLst>
            </p:cNvPr>
            <p:cNvSpPr/>
            <p:nvPr/>
          </p:nvSpPr>
          <p:spPr>
            <a:xfrm>
              <a:off x="2023752" y="4599590"/>
              <a:ext cx="338138" cy="142875"/>
            </a:xfrm>
            <a:custGeom>
              <a:avLst/>
              <a:gdLst>
                <a:gd name="connsiteX0" fmla="*/ 338138 w 338138"/>
                <a:gd name="connsiteY0" fmla="*/ 142875 h 142875"/>
                <a:gd name="connsiteX1" fmla="*/ 228600 w 338138"/>
                <a:gd name="connsiteY1" fmla="*/ 66675 h 142875"/>
                <a:gd name="connsiteX2" fmla="*/ 104775 w 338138"/>
                <a:gd name="connsiteY2" fmla="*/ 52387 h 142875"/>
                <a:gd name="connsiteX3" fmla="*/ 52388 w 338138"/>
                <a:gd name="connsiteY3" fmla="*/ 33337 h 142875"/>
                <a:gd name="connsiteX4" fmla="*/ 0 w 338138"/>
                <a:gd name="connsiteY4" fmla="*/ 0 h 142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138" h="142875">
                  <a:moveTo>
                    <a:pt x="338138" y="142875"/>
                  </a:moveTo>
                  <a:cubicBezTo>
                    <a:pt x="302816" y="112315"/>
                    <a:pt x="267494" y="81756"/>
                    <a:pt x="228600" y="66675"/>
                  </a:cubicBezTo>
                  <a:cubicBezTo>
                    <a:pt x="189706" y="51594"/>
                    <a:pt x="134144" y="57943"/>
                    <a:pt x="104775" y="52387"/>
                  </a:cubicBezTo>
                  <a:cubicBezTo>
                    <a:pt x="75406" y="46831"/>
                    <a:pt x="69850" y="42068"/>
                    <a:pt x="52388" y="33337"/>
                  </a:cubicBezTo>
                  <a:cubicBezTo>
                    <a:pt x="34926" y="24606"/>
                    <a:pt x="17463" y="12303"/>
                    <a:pt x="0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004D9368-5712-1651-7498-09B303EFA13A}"/>
                </a:ext>
              </a:extLst>
            </p:cNvPr>
            <p:cNvSpPr/>
            <p:nvPr/>
          </p:nvSpPr>
          <p:spPr>
            <a:xfrm>
              <a:off x="1992438" y="4646095"/>
              <a:ext cx="338138" cy="142875"/>
            </a:xfrm>
            <a:custGeom>
              <a:avLst/>
              <a:gdLst>
                <a:gd name="connsiteX0" fmla="*/ 338138 w 338138"/>
                <a:gd name="connsiteY0" fmla="*/ 142875 h 142875"/>
                <a:gd name="connsiteX1" fmla="*/ 228600 w 338138"/>
                <a:gd name="connsiteY1" fmla="*/ 66675 h 142875"/>
                <a:gd name="connsiteX2" fmla="*/ 104775 w 338138"/>
                <a:gd name="connsiteY2" fmla="*/ 52387 h 142875"/>
                <a:gd name="connsiteX3" fmla="*/ 52388 w 338138"/>
                <a:gd name="connsiteY3" fmla="*/ 33337 h 142875"/>
                <a:gd name="connsiteX4" fmla="*/ 0 w 338138"/>
                <a:gd name="connsiteY4" fmla="*/ 0 h 142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138" h="142875">
                  <a:moveTo>
                    <a:pt x="338138" y="142875"/>
                  </a:moveTo>
                  <a:cubicBezTo>
                    <a:pt x="302816" y="112315"/>
                    <a:pt x="267494" y="81756"/>
                    <a:pt x="228600" y="66675"/>
                  </a:cubicBezTo>
                  <a:cubicBezTo>
                    <a:pt x="189706" y="51594"/>
                    <a:pt x="134144" y="57943"/>
                    <a:pt x="104775" y="52387"/>
                  </a:cubicBezTo>
                  <a:cubicBezTo>
                    <a:pt x="75406" y="46831"/>
                    <a:pt x="69850" y="42068"/>
                    <a:pt x="52388" y="33337"/>
                  </a:cubicBezTo>
                  <a:cubicBezTo>
                    <a:pt x="34926" y="24606"/>
                    <a:pt x="17463" y="12303"/>
                    <a:pt x="0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398AFCA6-BD97-D5E4-F866-87B13CDCF3A8}"/>
                </a:ext>
              </a:extLst>
            </p:cNvPr>
            <p:cNvSpPr/>
            <p:nvPr/>
          </p:nvSpPr>
          <p:spPr>
            <a:xfrm>
              <a:off x="3322799" y="5749260"/>
              <a:ext cx="614362" cy="261938"/>
            </a:xfrm>
            <a:custGeom>
              <a:avLst/>
              <a:gdLst>
                <a:gd name="connsiteX0" fmla="*/ 614362 w 614362"/>
                <a:gd name="connsiteY0" fmla="*/ 261938 h 261938"/>
                <a:gd name="connsiteX1" fmla="*/ 542925 w 614362"/>
                <a:gd name="connsiteY1" fmla="*/ 247650 h 261938"/>
                <a:gd name="connsiteX2" fmla="*/ 404812 w 614362"/>
                <a:gd name="connsiteY2" fmla="*/ 180975 h 261938"/>
                <a:gd name="connsiteX3" fmla="*/ 266700 w 614362"/>
                <a:gd name="connsiteY3" fmla="*/ 142875 h 261938"/>
                <a:gd name="connsiteX4" fmla="*/ 147637 w 614362"/>
                <a:gd name="connsiteY4" fmla="*/ 109538 h 261938"/>
                <a:gd name="connsiteX5" fmla="*/ 0 w 614362"/>
                <a:gd name="connsiteY5" fmla="*/ 0 h 261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4362" h="261938">
                  <a:moveTo>
                    <a:pt x="614362" y="261938"/>
                  </a:moveTo>
                  <a:cubicBezTo>
                    <a:pt x="596106" y="261541"/>
                    <a:pt x="577850" y="261144"/>
                    <a:pt x="542925" y="247650"/>
                  </a:cubicBezTo>
                  <a:cubicBezTo>
                    <a:pt x="508000" y="234156"/>
                    <a:pt x="450849" y="198437"/>
                    <a:pt x="404812" y="180975"/>
                  </a:cubicBezTo>
                  <a:cubicBezTo>
                    <a:pt x="358775" y="163513"/>
                    <a:pt x="266700" y="142875"/>
                    <a:pt x="266700" y="142875"/>
                  </a:cubicBezTo>
                  <a:cubicBezTo>
                    <a:pt x="223838" y="130969"/>
                    <a:pt x="192087" y="133350"/>
                    <a:pt x="147637" y="109538"/>
                  </a:cubicBezTo>
                  <a:cubicBezTo>
                    <a:pt x="103187" y="85726"/>
                    <a:pt x="51593" y="42863"/>
                    <a:pt x="0" y="0"/>
                  </a:cubicBezTo>
                </a:path>
              </a:pathLst>
            </a:custGeom>
            <a:noFill/>
            <a:ln w="12700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73AEE8A6-A074-047F-C569-8D849021E4C2}"/>
                </a:ext>
              </a:extLst>
            </p:cNvPr>
            <p:cNvSpPr/>
            <p:nvPr/>
          </p:nvSpPr>
          <p:spPr>
            <a:xfrm>
              <a:off x="3330113" y="5719765"/>
              <a:ext cx="614362" cy="261938"/>
            </a:xfrm>
            <a:custGeom>
              <a:avLst/>
              <a:gdLst>
                <a:gd name="connsiteX0" fmla="*/ 614362 w 614362"/>
                <a:gd name="connsiteY0" fmla="*/ 261938 h 261938"/>
                <a:gd name="connsiteX1" fmla="*/ 542925 w 614362"/>
                <a:gd name="connsiteY1" fmla="*/ 247650 h 261938"/>
                <a:gd name="connsiteX2" fmla="*/ 404812 w 614362"/>
                <a:gd name="connsiteY2" fmla="*/ 180975 h 261938"/>
                <a:gd name="connsiteX3" fmla="*/ 266700 w 614362"/>
                <a:gd name="connsiteY3" fmla="*/ 142875 h 261938"/>
                <a:gd name="connsiteX4" fmla="*/ 147637 w 614362"/>
                <a:gd name="connsiteY4" fmla="*/ 109538 h 261938"/>
                <a:gd name="connsiteX5" fmla="*/ 0 w 614362"/>
                <a:gd name="connsiteY5" fmla="*/ 0 h 261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4362" h="261938">
                  <a:moveTo>
                    <a:pt x="614362" y="261938"/>
                  </a:moveTo>
                  <a:cubicBezTo>
                    <a:pt x="596106" y="261541"/>
                    <a:pt x="577850" y="261144"/>
                    <a:pt x="542925" y="247650"/>
                  </a:cubicBezTo>
                  <a:cubicBezTo>
                    <a:pt x="508000" y="234156"/>
                    <a:pt x="450849" y="198437"/>
                    <a:pt x="404812" y="180975"/>
                  </a:cubicBezTo>
                  <a:cubicBezTo>
                    <a:pt x="358775" y="163513"/>
                    <a:pt x="266700" y="142875"/>
                    <a:pt x="266700" y="142875"/>
                  </a:cubicBezTo>
                  <a:cubicBezTo>
                    <a:pt x="223838" y="130969"/>
                    <a:pt x="192087" y="133350"/>
                    <a:pt x="147637" y="109538"/>
                  </a:cubicBezTo>
                  <a:cubicBezTo>
                    <a:pt x="103187" y="85726"/>
                    <a:pt x="51593" y="42863"/>
                    <a:pt x="0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694EFF64-0B87-88DF-87BA-2322BE3A190D}"/>
                </a:ext>
              </a:extLst>
            </p:cNvPr>
            <p:cNvSpPr/>
            <p:nvPr/>
          </p:nvSpPr>
          <p:spPr>
            <a:xfrm>
              <a:off x="3306108" y="5775283"/>
              <a:ext cx="614362" cy="261938"/>
            </a:xfrm>
            <a:custGeom>
              <a:avLst/>
              <a:gdLst>
                <a:gd name="connsiteX0" fmla="*/ 614362 w 614362"/>
                <a:gd name="connsiteY0" fmla="*/ 261938 h 261938"/>
                <a:gd name="connsiteX1" fmla="*/ 542925 w 614362"/>
                <a:gd name="connsiteY1" fmla="*/ 247650 h 261938"/>
                <a:gd name="connsiteX2" fmla="*/ 404812 w 614362"/>
                <a:gd name="connsiteY2" fmla="*/ 180975 h 261938"/>
                <a:gd name="connsiteX3" fmla="*/ 266700 w 614362"/>
                <a:gd name="connsiteY3" fmla="*/ 142875 h 261938"/>
                <a:gd name="connsiteX4" fmla="*/ 147637 w 614362"/>
                <a:gd name="connsiteY4" fmla="*/ 109538 h 261938"/>
                <a:gd name="connsiteX5" fmla="*/ 0 w 614362"/>
                <a:gd name="connsiteY5" fmla="*/ 0 h 261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4362" h="261938">
                  <a:moveTo>
                    <a:pt x="614362" y="261938"/>
                  </a:moveTo>
                  <a:cubicBezTo>
                    <a:pt x="596106" y="261541"/>
                    <a:pt x="577850" y="261144"/>
                    <a:pt x="542925" y="247650"/>
                  </a:cubicBezTo>
                  <a:cubicBezTo>
                    <a:pt x="508000" y="234156"/>
                    <a:pt x="450849" y="198437"/>
                    <a:pt x="404812" y="180975"/>
                  </a:cubicBezTo>
                  <a:cubicBezTo>
                    <a:pt x="358775" y="163513"/>
                    <a:pt x="266700" y="142875"/>
                    <a:pt x="266700" y="142875"/>
                  </a:cubicBezTo>
                  <a:cubicBezTo>
                    <a:pt x="223838" y="130969"/>
                    <a:pt x="192087" y="133350"/>
                    <a:pt x="147637" y="109538"/>
                  </a:cubicBezTo>
                  <a:cubicBezTo>
                    <a:pt x="103187" y="85726"/>
                    <a:pt x="51593" y="42863"/>
                    <a:pt x="0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grpSp>
          <p:nvGrpSpPr>
            <p:cNvPr id="123" name="Group 122">
              <a:extLst>
                <a:ext uri="{FF2B5EF4-FFF2-40B4-BE49-F238E27FC236}">
                  <a16:creationId xmlns:a16="http://schemas.microsoft.com/office/drawing/2014/main" id="{A63A1E83-85B5-F0C2-0261-D2C88E6E2051}"/>
                </a:ext>
              </a:extLst>
            </p:cNvPr>
            <p:cNvGrpSpPr/>
            <p:nvPr/>
          </p:nvGrpSpPr>
          <p:grpSpPr>
            <a:xfrm rot="10800000">
              <a:off x="3437731" y="5739605"/>
              <a:ext cx="208526" cy="268737"/>
              <a:chOff x="564507" y="846446"/>
              <a:chExt cx="181618" cy="267073"/>
            </a:xfrm>
          </p:grpSpPr>
          <p:sp>
            <p:nvSpPr>
              <p:cNvPr id="174" name="Isosceles Triangle 173">
                <a:extLst>
                  <a:ext uri="{FF2B5EF4-FFF2-40B4-BE49-F238E27FC236}">
                    <a16:creationId xmlns:a16="http://schemas.microsoft.com/office/drawing/2014/main" id="{B0D64AAF-0495-D426-6F6C-B748FE897C4F}"/>
                  </a:ext>
                </a:extLst>
              </p:cNvPr>
              <p:cNvSpPr/>
              <p:nvPr/>
            </p:nvSpPr>
            <p:spPr>
              <a:xfrm rot="17443443">
                <a:off x="493835" y="917118"/>
                <a:ext cx="267073" cy="125730"/>
              </a:xfrm>
              <a:prstGeom prst="triangle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175" name="Oval 174">
                <a:extLst>
                  <a:ext uri="{FF2B5EF4-FFF2-40B4-BE49-F238E27FC236}">
                    <a16:creationId xmlns:a16="http://schemas.microsoft.com/office/drawing/2014/main" id="{8160E682-9CAE-4289-E00E-A89BD6E5CA36}"/>
                  </a:ext>
                </a:extLst>
              </p:cNvPr>
              <p:cNvSpPr/>
              <p:nvPr/>
            </p:nvSpPr>
            <p:spPr>
              <a:xfrm>
                <a:off x="603250" y="923925"/>
                <a:ext cx="142875" cy="149225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176" name="TextBox 175">
                <a:extLst>
                  <a:ext uri="{FF2B5EF4-FFF2-40B4-BE49-F238E27FC236}">
                    <a16:creationId xmlns:a16="http://schemas.microsoft.com/office/drawing/2014/main" id="{FBA103BD-6036-5943-63F9-45540F84A762}"/>
                  </a:ext>
                </a:extLst>
              </p:cNvPr>
              <p:cNvSpPr txBox="1"/>
              <p:nvPr/>
            </p:nvSpPr>
            <p:spPr>
              <a:xfrm rot="10800000">
                <a:off x="606553" y="933363"/>
                <a:ext cx="82695" cy="11310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Kanit Light" pitchFamily="2" charset="-34"/>
                    <a:ea typeface="+mn-ea"/>
                    <a:cs typeface="Kanit Light" pitchFamily="2" charset="-34"/>
                  </a:rPr>
                  <a:t>1</a:t>
                </a:r>
                <a:endParaRPr kumimoji="0" 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endParaRPr>
              </a:p>
            </p:txBody>
          </p:sp>
        </p:grpSp>
        <p:grpSp>
          <p:nvGrpSpPr>
            <p:cNvPr id="124" name="Group 123">
              <a:extLst>
                <a:ext uri="{FF2B5EF4-FFF2-40B4-BE49-F238E27FC236}">
                  <a16:creationId xmlns:a16="http://schemas.microsoft.com/office/drawing/2014/main" id="{3407E2F0-9695-C5F6-8D94-013F097C9D45}"/>
                </a:ext>
              </a:extLst>
            </p:cNvPr>
            <p:cNvGrpSpPr/>
            <p:nvPr/>
          </p:nvGrpSpPr>
          <p:grpSpPr>
            <a:xfrm rot="747507">
              <a:off x="3225006" y="5587205"/>
              <a:ext cx="208526" cy="268737"/>
              <a:chOff x="564507" y="846446"/>
              <a:chExt cx="181618" cy="267073"/>
            </a:xfrm>
          </p:grpSpPr>
          <p:sp>
            <p:nvSpPr>
              <p:cNvPr id="171" name="Isosceles Triangle 170">
                <a:extLst>
                  <a:ext uri="{FF2B5EF4-FFF2-40B4-BE49-F238E27FC236}">
                    <a16:creationId xmlns:a16="http://schemas.microsoft.com/office/drawing/2014/main" id="{C7F622F3-5BBE-3598-4DE2-A75D1171F9A4}"/>
                  </a:ext>
                </a:extLst>
              </p:cNvPr>
              <p:cNvSpPr/>
              <p:nvPr/>
            </p:nvSpPr>
            <p:spPr>
              <a:xfrm rot="17443443">
                <a:off x="493835" y="917118"/>
                <a:ext cx="267073" cy="125730"/>
              </a:xfrm>
              <a:prstGeom prst="triangle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172" name="Oval 171">
                <a:extLst>
                  <a:ext uri="{FF2B5EF4-FFF2-40B4-BE49-F238E27FC236}">
                    <a16:creationId xmlns:a16="http://schemas.microsoft.com/office/drawing/2014/main" id="{7943BAFD-99D7-C711-85BB-61C61E02FB4E}"/>
                  </a:ext>
                </a:extLst>
              </p:cNvPr>
              <p:cNvSpPr/>
              <p:nvPr/>
            </p:nvSpPr>
            <p:spPr>
              <a:xfrm>
                <a:off x="603250" y="923925"/>
                <a:ext cx="142875" cy="149225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173" name="TextBox 172">
                <a:extLst>
                  <a:ext uri="{FF2B5EF4-FFF2-40B4-BE49-F238E27FC236}">
                    <a16:creationId xmlns:a16="http://schemas.microsoft.com/office/drawing/2014/main" id="{8D7DC8A0-337B-7901-8283-F6D18E1FCA18}"/>
                  </a:ext>
                </a:extLst>
              </p:cNvPr>
              <p:cNvSpPr txBox="1"/>
              <p:nvPr/>
            </p:nvSpPr>
            <p:spPr>
              <a:xfrm rot="20852493">
                <a:off x="643963" y="931882"/>
                <a:ext cx="82695" cy="11310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Kanit Light" pitchFamily="2" charset="-34"/>
                    <a:ea typeface="+mn-ea"/>
                    <a:cs typeface="Kanit Light" pitchFamily="2" charset="-34"/>
                  </a:rPr>
                  <a:t>2</a:t>
                </a:r>
                <a:endParaRPr kumimoji="0" 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endParaRPr>
              </a:p>
            </p:txBody>
          </p:sp>
        </p:grp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458F6A1D-9DCC-D435-9FED-06759761205E}"/>
                </a:ext>
              </a:extLst>
            </p:cNvPr>
            <p:cNvSpPr/>
            <p:nvPr/>
          </p:nvSpPr>
          <p:spPr>
            <a:xfrm>
              <a:off x="4043363" y="5605463"/>
              <a:ext cx="538162" cy="400050"/>
            </a:xfrm>
            <a:custGeom>
              <a:avLst/>
              <a:gdLst>
                <a:gd name="connsiteX0" fmla="*/ 0 w 538162"/>
                <a:gd name="connsiteY0" fmla="*/ 400050 h 400050"/>
                <a:gd name="connsiteX1" fmla="*/ 61912 w 538162"/>
                <a:gd name="connsiteY1" fmla="*/ 347663 h 400050"/>
                <a:gd name="connsiteX2" fmla="*/ 123825 w 538162"/>
                <a:gd name="connsiteY2" fmla="*/ 242888 h 400050"/>
                <a:gd name="connsiteX3" fmla="*/ 157162 w 538162"/>
                <a:gd name="connsiteY3" fmla="*/ 209550 h 400050"/>
                <a:gd name="connsiteX4" fmla="*/ 252412 w 538162"/>
                <a:gd name="connsiteY4" fmla="*/ 176213 h 400050"/>
                <a:gd name="connsiteX5" fmla="*/ 319087 w 538162"/>
                <a:gd name="connsiteY5" fmla="*/ 152400 h 400050"/>
                <a:gd name="connsiteX6" fmla="*/ 538162 w 538162"/>
                <a:gd name="connsiteY6" fmla="*/ 0 h 400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162" h="400050">
                  <a:moveTo>
                    <a:pt x="0" y="400050"/>
                  </a:moveTo>
                  <a:cubicBezTo>
                    <a:pt x="20637" y="386953"/>
                    <a:pt x="41275" y="373857"/>
                    <a:pt x="61912" y="347663"/>
                  </a:cubicBezTo>
                  <a:cubicBezTo>
                    <a:pt x="82550" y="321469"/>
                    <a:pt x="107950" y="265907"/>
                    <a:pt x="123825" y="242888"/>
                  </a:cubicBezTo>
                  <a:cubicBezTo>
                    <a:pt x="139700" y="219869"/>
                    <a:pt x="135731" y="220663"/>
                    <a:pt x="157162" y="209550"/>
                  </a:cubicBezTo>
                  <a:cubicBezTo>
                    <a:pt x="178593" y="198437"/>
                    <a:pt x="252412" y="176213"/>
                    <a:pt x="252412" y="176213"/>
                  </a:cubicBezTo>
                  <a:cubicBezTo>
                    <a:pt x="279399" y="166688"/>
                    <a:pt x="271462" y="181769"/>
                    <a:pt x="319087" y="152400"/>
                  </a:cubicBezTo>
                  <a:cubicBezTo>
                    <a:pt x="366712" y="123031"/>
                    <a:pt x="452437" y="61515"/>
                    <a:pt x="538162" y="0"/>
                  </a:cubicBezTo>
                </a:path>
              </a:pathLst>
            </a:custGeom>
            <a:noFill/>
            <a:ln w="12700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33EBC264-A93A-7EF3-B51C-B543975E2BF5}"/>
                </a:ext>
              </a:extLst>
            </p:cNvPr>
            <p:cNvSpPr/>
            <p:nvPr/>
          </p:nvSpPr>
          <p:spPr>
            <a:xfrm>
              <a:off x="4023966" y="5589546"/>
              <a:ext cx="538162" cy="400050"/>
            </a:xfrm>
            <a:custGeom>
              <a:avLst/>
              <a:gdLst>
                <a:gd name="connsiteX0" fmla="*/ 0 w 538162"/>
                <a:gd name="connsiteY0" fmla="*/ 400050 h 400050"/>
                <a:gd name="connsiteX1" fmla="*/ 61912 w 538162"/>
                <a:gd name="connsiteY1" fmla="*/ 347663 h 400050"/>
                <a:gd name="connsiteX2" fmla="*/ 123825 w 538162"/>
                <a:gd name="connsiteY2" fmla="*/ 242888 h 400050"/>
                <a:gd name="connsiteX3" fmla="*/ 157162 w 538162"/>
                <a:gd name="connsiteY3" fmla="*/ 209550 h 400050"/>
                <a:gd name="connsiteX4" fmla="*/ 252412 w 538162"/>
                <a:gd name="connsiteY4" fmla="*/ 176213 h 400050"/>
                <a:gd name="connsiteX5" fmla="*/ 319087 w 538162"/>
                <a:gd name="connsiteY5" fmla="*/ 152400 h 400050"/>
                <a:gd name="connsiteX6" fmla="*/ 538162 w 538162"/>
                <a:gd name="connsiteY6" fmla="*/ 0 h 400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162" h="400050">
                  <a:moveTo>
                    <a:pt x="0" y="400050"/>
                  </a:moveTo>
                  <a:cubicBezTo>
                    <a:pt x="20637" y="386953"/>
                    <a:pt x="41275" y="373857"/>
                    <a:pt x="61912" y="347663"/>
                  </a:cubicBezTo>
                  <a:cubicBezTo>
                    <a:pt x="82550" y="321469"/>
                    <a:pt x="107950" y="265907"/>
                    <a:pt x="123825" y="242888"/>
                  </a:cubicBezTo>
                  <a:cubicBezTo>
                    <a:pt x="139700" y="219869"/>
                    <a:pt x="135731" y="220663"/>
                    <a:pt x="157162" y="209550"/>
                  </a:cubicBezTo>
                  <a:cubicBezTo>
                    <a:pt x="178593" y="198437"/>
                    <a:pt x="252412" y="176213"/>
                    <a:pt x="252412" y="176213"/>
                  </a:cubicBezTo>
                  <a:cubicBezTo>
                    <a:pt x="279399" y="166688"/>
                    <a:pt x="271462" y="181769"/>
                    <a:pt x="319087" y="152400"/>
                  </a:cubicBezTo>
                  <a:cubicBezTo>
                    <a:pt x="366712" y="123031"/>
                    <a:pt x="452437" y="61515"/>
                    <a:pt x="538162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D99E1E31-786A-902B-1E2C-45C19D631C8F}"/>
                </a:ext>
              </a:extLst>
            </p:cNvPr>
            <p:cNvSpPr/>
            <p:nvPr/>
          </p:nvSpPr>
          <p:spPr>
            <a:xfrm>
              <a:off x="4061843" y="5630738"/>
              <a:ext cx="538162" cy="400050"/>
            </a:xfrm>
            <a:custGeom>
              <a:avLst/>
              <a:gdLst>
                <a:gd name="connsiteX0" fmla="*/ 0 w 538162"/>
                <a:gd name="connsiteY0" fmla="*/ 400050 h 400050"/>
                <a:gd name="connsiteX1" fmla="*/ 61912 w 538162"/>
                <a:gd name="connsiteY1" fmla="*/ 347663 h 400050"/>
                <a:gd name="connsiteX2" fmla="*/ 123825 w 538162"/>
                <a:gd name="connsiteY2" fmla="*/ 242888 h 400050"/>
                <a:gd name="connsiteX3" fmla="*/ 157162 w 538162"/>
                <a:gd name="connsiteY3" fmla="*/ 209550 h 400050"/>
                <a:gd name="connsiteX4" fmla="*/ 252412 w 538162"/>
                <a:gd name="connsiteY4" fmla="*/ 176213 h 400050"/>
                <a:gd name="connsiteX5" fmla="*/ 319087 w 538162"/>
                <a:gd name="connsiteY5" fmla="*/ 152400 h 400050"/>
                <a:gd name="connsiteX6" fmla="*/ 538162 w 538162"/>
                <a:gd name="connsiteY6" fmla="*/ 0 h 400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162" h="400050">
                  <a:moveTo>
                    <a:pt x="0" y="400050"/>
                  </a:moveTo>
                  <a:cubicBezTo>
                    <a:pt x="20637" y="386953"/>
                    <a:pt x="41275" y="373857"/>
                    <a:pt x="61912" y="347663"/>
                  </a:cubicBezTo>
                  <a:cubicBezTo>
                    <a:pt x="82550" y="321469"/>
                    <a:pt x="107950" y="265907"/>
                    <a:pt x="123825" y="242888"/>
                  </a:cubicBezTo>
                  <a:cubicBezTo>
                    <a:pt x="139700" y="219869"/>
                    <a:pt x="135731" y="220663"/>
                    <a:pt x="157162" y="209550"/>
                  </a:cubicBezTo>
                  <a:cubicBezTo>
                    <a:pt x="178593" y="198437"/>
                    <a:pt x="252412" y="176213"/>
                    <a:pt x="252412" y="176213"/>
                  </a:cubicBezTo>
                  <a:cubicBezTo>
                    <a:pt x="279399" y="166688"/>
                    <a:pt x="271462" y="181769"/>
                    <a:pt x="319087" y="152400"/>
                  </a:cubicBezTo>
                  <a:cubicBezTo>
                    <a:pt x="366712" y="123031"/>
                    <a:pt x="452437" y="61515"/>
                    <a:pt x="538162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grpSp>
          <p:nvGrpSpPr>
            <p:cNvPr id="128" name="Group 127">
              <a:extLst>
                <a:ext uri="{FF2B5EF4-FFF2-40B4-BE49-F238E27FC236}">
                  <a16:creationId xmlns:a16="http://schemas.microsoft.com/office/drawing/2014/main" id="{A53019FB-8A38-CC4F-37E6-6D4E9B2839B5}"/>
                </a:ext>
              </a:extLst>
            </p:cNvPr>
            <p:cNvGrpSpPr/>
            <p:nvPr/>
          </p:nvGrpSpPr>
          <p:grpSpPr>
            <a:xfrm rot="2330527">
              <a:off x="2224881" y="4653755"/>
              <a:ext cx="208526" cy="268737"/>
              <a:chOff x="564507" y="846446"/>
              <a:chExt cx="181618" cy="267073"/>
            </a:xfrm>
          </p:grpSpPr>
          <p:sp>
            <p:nvSpPr>
              <p:cNvPr id="168" name="Isosceles Triangle 167">
                <a:extLst>
                  <a:ext uri="{FF2B5EF4-FFF2-40B4-BE49-F238E27FC236}">
                    <a16:creationId xmlns:a16="http://schemas.microsoft.com/office/drawing/2014/main" id="{38AAF501-2D47-31C0-E3C4-2328FDD498F2}"/>
                  </a:ext>
                </a:extLst>
              </p:cNvPr>
              <p:cNvSpPr/>
              <p:nvPr/>
            </p:nvSpPr>
            <p:spPr>
              <a:xfrm rot="17443443">
                <a:off x="493835" y="917118"/>
                <a:ext cx="267073" cy="125730"/>
              </a:xfrm>
              <a:prstGeom prst="triangle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169" name="Oval 168">
                <a:extLst>
                  <a:ext uri="{FF2B5EF4-FFF2-40B4-BE49-F238E27FC236}">
                    <a16:creationId xmlns:a16="http://schemas.microsoft.com/office/drawing/2014/main" id="{F96D5FA8-E815-6DD6-BE26-7A2689F0D19B}"/>
                  </a:ext>
                </a:extLst>
              </p:cNvPr>
              <p:cNvSpPr/>
              <p:nvPr/>
            </p:nvSpPr>
            <p:spPr>
              <a:xfrm>
                <a:off x="603250" y="923925"/>
                <a:ext cx="142875" cy="149225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170" name="TextBox 169">
                <a:extLst>
                  <a:ext uri="{FF2B5EF4-FFF2-40B4-BE49-F238E27FC236}">
                    <a16:creationId xmlns:a16="http://schemas.microsoft.com/office/drawing/2014/main" id="{4EC81D93-2043-B4EF-8CC2-5AB1D9771D3A}"/>
                  </a:ext>
                </a:extLst>
              </p:cNvPr>
              <p:cNvSpPr txBox="1"/>
              <p:nvPr/>
            </p:nvSpPr>
            <p:spPr>
              <a:xfrm rot="19269473">
                <a:off x="630466" y="937916"/>
                <a:ext cx="82695" cy="11310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Kanit Light" pitchFamily="2" charset="-34"/>
                    <a:ea typeface="+mn-ea"/>
                    <a:cs typeface="Kanit Light" pitchFamily="2" charset="-34"/>
                  </a:rPr>
                  <a:t>4</a:t>
                </a:r>
                <a:endParaRPr kumimoji="0" 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endParaRPr>
              </a:p>
            </p:txBody>
          </p:sp>
        </p:grpSp>
        <p:grpSp>
          <p:nvGrpSpPr>
            <p:cNvPr id="129" name="Group 128">
              <a:extLst>
                <a:ext uri="{FF2B5EF4-FFF2-40B4-BE49-F238E27FC236}">
                  <a16:creationId xmlns:a16="http://schemas.microsoft.com/office/drawing/2014/main" id="{DDEB0DCF-8851-F50A-7E1F-85CE10192DF1}"/>
                </a:ext>
              </a:extLst>
            </p:cNvPr>
            <p:cNvGrpSpPr/>
            <p:nvPr/>
          </p:nvGrpSpPr>
          <p:grpSpPr>
            <a:xfrm rot="5058362">
              <a:off x="1453641" y="1876424"/>
              <a:ext cx="208526" cy="268737"/>
              <a:chOff x="564507" y="846446"/>
              <a:chExt cx="181618" cy="267073"/>
            </a:xfrm>
          </p:grpSpPr>
          <p:sp>
            <p:nvSpPr>
              <p:cNvPr id="165" name="Isosceles Triangle 164">
                <a:extLst>
                  <a:ext uri="{FF2B5EF4-FFF2-40B4-BE49-F238E27FC236}">
                    <a16:creationId xmlns:a16="http://schemas.microsoft.com/office/drawing/2014/main" id="{334F3669-D309-BD64-FC10-B138BE07F1B8}"/>
                  </a:ext>
                </a:extLst>
              </p:cNvPr>
              <p:cNvSpPr/>
              <p:nvPr/>
            </p:nvSpPr>
            <p:spPr>
              <a:xfrm rot="17443443">
                <a:off x="493835" y="917118"/>
                <a:ext cx="267073" cy="125730"/>
              </a:xfrm>
              <a:prstGeom prst="triangle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166" name="Oval 165">
                <a:extLst>
                  <a:ext uri="{FF2B5EF4-FFF2-40B4-BE49-F238E27FC236}">
                    <a16:creationId xmlns:a16="http://schemas.microsoft.com/office/drawing/2014/main" id="{39DA3811-55E8-66C6-C542-BD23E9B4A70F}"/>
                  </a:ext>
                </a:extLst>
              </p:cNvPr>
              <p:cNvSpPr/>
              <p:nvPr/>
            </p:nvSpPr>
            <p:spPr>
              <a:xfrm>
                <a:off x="603250" y="923925"/>
                <a:ext cx="142875" cy="149225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167" name="TextBox 166">
                <a:extLst>
                  <a:ext uri="{FF2B5EF4-FFF2-40B4-BE49-F238E27FC236}">
                    <a16:creationId xmlns:a16="http://schemas.microsoft.com/office/drawing/2014/main" id="{C72F4C79-7853-2F6A-F7E1-3945609D9EC8}"/>
                  </a:ext>
                </a:extLst>
              </p:cNvPr>
              <p:cNvSpPr txBox="1"/>
              <p:nvPr/>
            </p:nvSpPr>
            <p:spPr>
              <a:xfrm rot="16541638">
                <a:off x="624634" y="944906"/>
                <a:ext cx="94359" cy="9912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Kanit Light" pitchFamily="2" charset="-34"/>
                    <a:ea typeface="+mn-ea"/>
                    <a:cs typeface="Kanit Light" pitchFamily="2" charset="-34"/>
                  </a:rPr>
                  <a:t>7</a:t>
                </a:r>
                <a:endParaRPr kumimoji="0" 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endParaRPr>
              </a:p>
            </p:txBody>
          </p:sp>
        </p:grp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D12E3692-AC58-36BC-7541-264EE9069A1F}"/>
                </a:ext>
              </a:extLst>
            </p:cNvPr>
            <p:cNvSpPr/>
            <p:nvPr/>
          </p:nvSpPr>
          <p:spPr>
            <a:xfrm>
              <a:off x="1968500" y="654050"/>
              <a:ext cx="29419" cy="492125"/>
            </a:xfrm>
            <a:custGeom>
              <a:avLst/>
              <a:gdLst>
                <a:gd name="connsiteX0" fmla="*/ 19050 w 29419"/>
                <a:gd name="connsiteY0" fmla="*/ 492125 h 492125"/>
                <a:gd name="connsiteX1" fmla="*/ 28575 w 29419"/>
                <a:gd name="connsiteY1" fmla="*/ 358775 h 492125"/>
                <a:gd name="connsiteX2" fmla="*/ 0 w 29419"/>
                <a:gd name="connsiteY2" fmla="*/ 0 h 492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419" h="492125">
                  <a:moveTo>
                    <a:pt x="19050" y="492125"/>
                  </a:moveTo>
                  <a:cubicBezTo>
                    <a:pt x="25400" y="466460"/>
                    <a:pt x="31750" y="440796"/>
                    <a:pt x="28575" y="358775"/>
                  </a:cubicBezTo>
                  <a:cubicBezTo>
                    <a:pt x="25400" y="276754"/>
                    <a:pt x="12700" y="138377"/>
                    <a:pt x="0" y="0"/>
                  </a:cubicBezTo>
                </a:path>
              </a:pathLst>
            </a:custGeom>
            <a:noFill/>
            <a:ln w="10160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D5B3EB1D-9DD2-2F4E-8527-7ACE3F11F1C8}"/>
                </a:ext>
              </a:extLst>
            </p:cNvPr>
            <p:cNvSpPr/>
            <p:nvPr/>
          </p:nvSpPr>
          <p:spPr>
            <a:xfrm>
              <a:off x="1969894" y="653723"/>
              <a:ext cx="29419" cy="492125"/>
            </a:xfrm>
            <a:custGeom>
              <a:avLst/>
              <a:gdLst>
                <a:gd name="connsiteX0" fmla="*/ 19050 w 29419"/>
                <a:gd name="connsiteY0" fmla="*/ 492125 h 492125"/>
                <a:gd name="connsiteX1" fmla="*/ 28575 w 29419"/>
                <a:gd name="connsiteY1" fmla="*/ 358775 h 492125"/>
                <a:gd name="connsiteX2" fmla="*/ 0 w 29419"/>
                <a:gd name="connsiteY2" fmla="*/ 0 h 492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419" h="492125">
                  <a:moveTo>
                    <a:pt x="19050" y="492125"/>
                  </a:moveTo>
                  <a:cubicBezTo>
                    <a:pt x="25400" y="466460"/>
                    <a:pt x="31750" y="440796"/>
                    <a:pt x="28575" y="358775"/>
                  </a:cubicBezTo>
                  <a:cubicBezTo>
                    <a:pt x="25400" y="276754"/>
                    <a:pt x="12700" y="138377"/>
                    <a:pt x="0" y="0"/>
                  </a:cubicBezTo>
                </a:path>
              </a:pathLst>
            </a:custGeom>
            <a:noFill/>
            <a:ln w="12700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A2F9062C-B1DE-E3BD-9CFD-EE269732D722}"/>
                </a:ext>
              </a:extLst>
            </p:cNvPr>
            <p:cNvSpPr/>
            <p:nvPr/>
          </p:nvSpPr>
          <p:spPr>
            <a:xfrm>
              <a:off x="1994333" y="649278"/>
              <a:ext cx="29419" cy="492125"/>
            </a:xfrm>
            <a:custGeom>
              <a:avLst/>
              <a:gdLst>
                <a:gd name="connsiteX0" fmla="*/ 19050 w 29419"/>
                <a:gd name="connsiteY0" fmla="*/ 492125 h 492125"/>
                <a:gd name="connsiteX1" fmla="*/ 28575 w 29419"/>
                <a:gd name="connsiteY1" fmla="*/ 358775 h 492125"/>
                <a:gd name="connsiteX2" fmla="*/ 0 w 29419"/>
                <a:gd name="connsiteY2" fmla="*/ 0 h 492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419" h="492125">
                  <a:moveTo>
                    <a:pt x="19050" y="492125"/>
                  </a:moveTo>
                  <a:cubicBezTo>
                    <a:pt x="25400" y="466460"/>
                    <a:pt x="31750" y="440796"/>
                    <a:pt x="28575" y="358775"/>
                  </a:cubicBezTo>
                  <a:cubicBezTo>
                    <a:pt x="25400" y="276754"/>
                    <a:pt x="12700" y="138377"/>
                    <a:pt x="0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5BA66906-5EC6-C777-0E30-1142D7DFFA86}"/>
                </a:ext>
              </a:extLst>
            </p:cNvPr>
            <p:cNvSpPr/>
            <p:nvPr/>
          </p:nvSpPr>
          <p:spPr>
            <a:xfrm>
              <a:off x="1938378" y="644062"/>
              <a:ext cx="29419" cy="492125"/>
            </a:xfrm>
            <a:custGeom>
              <a:avLst/>
              <a:gdLst>
                <a:gd name="connsiteX0" fmla="*/ 19050 w 29419"/>
                <a:gd name="connsiteY0" fmla="*/ 492125 h 492125"/>
                <a:gd name="connsiteX1" fmla="*/ 28575 w 29419"/>
                <a:gd name="connsiteY1" fmla="*/ 358775 h 492125"/>
                <a:gd name="connsiteX2" fmla="*/ 0 w 29419"/>
                <a:gd name="connsiteY2" fmla="*/ 0 h 492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419" h="492125">
                  <a:moveTo>
                    <a:pt x="19050" y="492125"/>
                  </a:moveTo>
                  <a:cubicBezTo>
                    <a:pt x="25400" y="466460"/>
                    <a:pt x="31750" y="440796"/>
                    <a:pt x="28575" y="358775"/>
                  </a:cubicBezTo>
                  <a:cubicBezTo>
                    <a:pt x="25400" y="276754"/>
                    <a:pt x="12700" y="138377"/>
                    <a:pt x="0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grpSp>
          <p:nvGrpSpPr>
            <p:cNvPr id="134" name="Group 133">
              <a:extLst>
                <a:ext uri="{FF2B5EF4-FFF2-40B4-BE49-F238E27FC236}">
                  <a16:creationId xmlns:a16="http://schemas.microsoft.com/office/drawing/2014/main" id="{87CC9A16-3C7C-B92C-024A-F109DFB1156F}"/>
                </a:ext>
              </a:extLst>
            </p:cNvPr>
            <p:cNvGrpSpPr/>
            <p:nvPr/>
          </p:nvGrpSpPr>
          <p:grpSpPr>
            <a:xfrm rot="4211761">
              <a:off x="1882461" y="689827"/>
              <a:ext cx="208526" cy="268737"/>
              <a:chOff x="564507" y="846446"/>
              <a:chExt cx="181618" cy="267073"/>
            </a:xfrm>
          </p:grpSpPr>
          <p:sp>
            <p:nvSpPr>
              <p:cNvPr id="162" name="Isosceles Triangle 161">
                <a:extLst>
                  <a:ext uri="{FF2B5EF4-FFF2-40B4-BE49-F238E27FC236}">
                    <a16:creationId xmlns:a16="http://schemas.microsoft.com/office/drawing/2014/main" id="{5CD00D59-AE5A-BF6E-9D87-8B38275A3211}"/>
                  </a:ext>
                </a:extLst>
              </p:cNvPr>
              <p:cNvSpPr/>
              <p:nvPr/>
            </p:nvSpPr>
            <p:spPr>
              <a:xfrm rot="17443443">
                <a:off x="493835" y="917118"/>
                <a:ext cx="267073" cy="125730"/>
              </a:xfrm>
              <a:prstGeom prst="triangle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163" name="Oval 162">
                <a:extLst>
                  <a:ext uri="{FF2B5EF4-FFF2-40B4-BE49-F238E27FC236}">
                    <a16:creationId xmlns:a16="http://schemas.microsoft.com/office/drawing/2014/main" id="{012D43EC-4F1F-AC1B-7527-A36952A94BA5}"/>
                  </a:ext>
                </a:extLst>
              </p:cNvPr>
              <p:cNvSpPr/>
              <p:nvPr/>
            </p:nvSpPr>
            <p:spPr>
              <a:xfrm>
                <a:off x="603250" y="923925"/>
                <a:ext cx="142875" cy="149225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164" name="TextBox 163">
                <a:extLst>
                  <a:ext uri="{FF2B5EF4-FFF2-40B4-BE49-F238E27FC236}">
                    <a16:creationId xmlns:a16="http://schemas.microsoft.com/office/drawing/2014/main" id="{6BB7D053-6324-1199-E324-0963FD4F047C}"/>
                  </a:ext>
                </a:extLst>
              </p:cNvPr>
              <p:cNvSpPr txBox="1"/>
              <p:nvPr/>
            </p:nvSpPr>
            <p:spPr>
              <a:xfrm rot="17388239">
                <a:off x="626760" y="948746"/>
                <a:ext cx="131767" cy="9912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9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Kanit Light" pitchFamily="2" charset="-34"/>
                    <a:ea typeface="+mn-ea"/>
                    <a:cs typeface="Kanit Light" pitchFamily="2" charset="-34"/>
                  </a:rPr>
                  <a:t>10</a:t>
                </a:r>
                <a:endParaRPr kumimoji="0" lang="en-US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endParaRPr>
              </a:p>
            </p:txBody>
          </p:sp>
        </p:grpSp>
        <p:grpSp>
          <p:nvGrpSpPr>
            <p:cNvPr id="135" name="Group 134">
              <a:extLst>
                <a:ext uri="{FF2B5EF4-FFF2-40B4-BE49-F238E27FC236}">
                  <a16:creationId xmlns:a16="http://schemas.microsoft.com/office/drawing/2014/main" id="{F25D7ECB-31EA-E327-0F7C-384CE8DE12C3}"/>
                </a:ext>
              </a:extLst>
            </p:cNvPr>
            <p:cNvGrpSpPr/>
            <p:nvPr/>
          </p:nvGrpSpPr>
          <p:grpSpPr>
            <a:xfrm rot="5058362">
              <a:off x="1903425" y="974725"/>
              <a:ext cx="208526" cy="268737"/>
              <a:chOff x="564507" y="846446"/>
              <a:chExt cx="181618" cy="267073"/>
            </a:xfrm>
          </p:grpSpPr>
          <p:sp>
            <p:nvSpPr>
              <p:cNvPr id="159" name="Isosceles Triangle 158">
                <a:extLst>
                  <a:ext uri="{FF2B5EF4-FFF2-40B4-BE49-F238E27FC236}">
                    <a16:creationId xmlns:a16="http://schemas.microsoft.com/office/drawing/2014/main" id="{235CD155-C091-89C9-71FF-60BEFD04FC7F}"/>
                  </a:ext>
                </a:extLst>
              </p:cNvPr>
              <p:cNvSpPr/>
              <p:nvPr/>
            </p:nvSpPr>
            <p:spPr>
              <a:xfrm rot="17443443">
                <a:off x="493835" y="917118"/>
                <a:ext cx="267073" cy="125730"/>
              </a:xfrm>
              <a:prstGeom prst="triangle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160" name="Oval 159">
                <a:extLst>
                  <a:ext uri="{FF2B5EF4-FFF2-40B4-BE49-F238E27FC236}">
                    <a16:creationId xmlns:a16="http://schemas.microsoft.com/office/drawing/2014/main" id="{5ECD19C2-5E3A-DCA2-B7DD-D67559A778AA}"/>
                  </a:ext>
                </a:extLst>
              </p:cNvPr>
              <p:cNvSpPr/>
              <p:nvPr/>
            </p:nvSpPr>
            <p:spPr>
              <a:xfrm>
                <a:off x="603250" y="923925"/>
                <a:ext cx="142875" cy="149225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161" name="TextBox 160">
                <a:extLst>
                  <a:ext uri="{FF2B5EF4-FFF2-40B4-BE49-F238E27FC236}">
                    <a16:creationId xmlns:a16="http://schemas.microsoft.com/office/drawing/2014/main" id="{E8BACF34-FB0C-E6BE-82AF-6ABB1B092C5B}"/>
                  </a:ext>
                </a:extLst>
              </p:cNvPr>
              <p:cNvSpPr txBox="1"/>
              <p:nvPr/>
            </p:nvSpPr>
            <p:spPr>
              <a:xfrm rot="16541638">
                <a:off x="624634" y="944906"/>
                <a:ext cx="94359" cy="9912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Kanit Light" pitchFamily="2" charset="-34"/>
                    <a:ea typeface="+mn-ea"/>
                    <a:cs typeface="Kanit Light" pitchFamily="2" charset="-34"/>
                  </a:rPr>
                  <a:t>9</a:t>
                </a:r>
                <a:endParaRPr kumimoji="0" 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endParaRPr>
              </a:p>
            </p:txBody>
          </p:sp>
        </p:grp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FC969476-68B6-344A-3F19-83BE5FCECEA3}"/>
                </a:ext>
              </a:extLst>
            </p:cNvPr>
            <p:cNvSpPr/>
            <p:nvPr/>
          </p:nvSpPr>
          <p:spPr>
            <a:xfrm>
              <a:off x="3309938" y="3014663"/>
              <a:ext cx="323850" cy="0"/>
            </a:xfrm>
            <a:custGeom>
              <a:avLst/>
              <a:gdLst>
                <a:gd name="connsiteX0" fmla="*/ 0 w 323850"/>
                <a:gd name="connsiteY0" fmla="*/ 0 h 0"/>
                <a:gd name="connsiteX1" fmla="*/ 323850 w 32385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23850">
                  <a:moveTo>
                    <a:pt x="0" y="0"/>
                  </a:moveTo>
                  <a:lnTo>
                    <a:pt x="323850" y="0"/>
                  </a:lnTo>
                </a:path>
              </a:pathLst>
            </a:custGeom>
            <a:noFill/>
            <a:ln w="12700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FB4542BC-9D10-E948-3082-1C5135B6C657}"/>
                </a:ext>
              </a:extLst>
            </p:cNvPr>
            <p:cNvSpPr/>
            <p:nvPr/>
          </p:nvSpPr>
          <p:spPr>
            <a:xfrm>
              <a:off x="3309938" y="2987611"/>
              <a:ext cx="323850" cy="0"/>
            </a:xfrm>
            <a:custGeom>
              <a:avLst/>
              <a:gdLst>
                <a:gd name="connsiteX0" fmla="*/ 0 w 323850"/>
                <a:gd name="connsiteY0" fmla="*/ 0 h 0"/>
                <a:gd name="connsiteX1" fmla="*/ 323850 w 32385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23850">
                  <a:moveTo>
                    <a:pt x="0" y="0"/>
                  </a:moveTo>
                  <a:lnTo>
                    <a:pt x="323850" y="0"/>
                  </a:ln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5280E357-A854-546B-59B5-623B2E341009}"/>
                </a:ext>
              </a:extLst>
            </p:cNvPr>
            <p:cNvSpPr/>
            <p:nvPr/>
          </p:nvSpPr>
          <p:spPr>
            <a:xfrm>
              <a:off x="3309938" y="3046130"/>
              <a:ext cx="323850" cy="0"/>
            </a:xfrm>
            <a:custGeom>
              <a:avLst/>
              <a:gdLst>
                <a:gd name="connsiteX0" fmla="*/ 0 w 323850"/>
                <a:gd name="connsiteY0" fmla="*/ 0 h 0"/>
                <a:gd name="connsiteX1" fmla="*/ 323850 w 32385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23850">
                  <a:moveTo>
                    <a:pt x="0" y="0"/>
                  </a:moveTo>
                  <a:lnTo>
                    <a:pt x="323850" y="0"/>
                  </a:ln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D19598BD-9D7B-88DE-C208-CE4B88CB8ACD}"/>
                </a:ext>
              </a:extLst>
            </p:cNvPr>
            <p:cNvSpPr/>
            <p:nvPr/>
          </p:nvSpPr>
          <p:spPr>
            <a:xfrm>
              <a:off x="3309938" y="3154042"/>
              <a:ext cx="323850" cy="0"/>
            </a:xfrm>
            <a:custGeom>
              <a:avLst/>
              <a:gdLst>
                <a:gd name="connsiteX0" fmla="*/ 0 w 323850"/>
                <a:gd name="connsiteY0" fmla="*/ 0 h 0"/>
                <a:gd name="connsiteX1" fmla="*/ 323850 w 32385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23850">
                  <a:moveTo>
                    <a:pt x="0" y="0"/>
                  </a:moveTo>
                  <a:lnTo>
                    <a:pt x="323850" y="0"/>
                  </a:lnTo>
                </a:path>
              </a:pathLst>
            </a:custGeom>
            <a:noFill/>
            <a:ln w="12700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110C565D-8DB2-2E66-365A-4B393D8D7428}"/>
                </a:ext>
              </a:extLst>
            </p:cNvPr>
            <p:cNvSpPr/>
            <p:nvPr/>
          </p:nvSpPr>
          <p:spPr>
            <a:xfrm>
              <a:off x="3309938" y="3127849"/>
              <a:ext cx="323850" cy="0"/>
            </a:xfrm>
            <a:custGeom>
              <a:avLst/>
              <a:gdLst>
                <a:gd name="connsiteX0" fmla="*/ 0 w 323850"/>
                <a:gd name="connsiteY0" fmla="*/ 0 h 0"/>
                <a:gd name="connsiteX1" fmla="*/ 323850 w 32385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23850">
                  <a:moveTo>
                    <a:pt x="0" y="0"/>
                  </a:moveTo>
                  <a:lnTo>
                    <a:pt x="323850" y="0"/>
                  </a:ln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D56EB38E-3A99-E8A5-850A-2E30CB715C81}"/>
                </a:ext>
              </a:extLst>
            </p:cNvPr>
            <p:cNvSpPr/>
            <p:nvPr/>
          </p:nvSpPr>
          <p:spPr>
            <a:xfrm>
              <a:off x="3309938" y="3182618"/>
              <a:ext cx="323850" cy="0"/>
            </a:xfrm>
            <a:custGeom>
              <a:avLst/>
              <a:gdLst>
                <a:gd name="connsiteX0" fmla="*/ 0 w 323850"/>
                <a:gd name="connsiteY0" fmla="*/ 0 h 0"/>
                <a:gd name="connsiteX1" fmla="*/ 323850 w 32385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23850">
                  <a:moveTo>
                    <a:pt x="0" y="0"/>
                  </a:moveTo>
                  <a:lnTo>
                    <a:pt x="323850" y="0"/>
                  </a:ln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261AC8BA-92E0-B7E8-50BD-F1EE31F1EE08}"/>
                </a:ext>
              </a:extLst>
            </p:cNvPr>
            <p:cNvSpPr/>
            <p:nvPr/>
          </p:nvSpPr>
          <p:spPr>
            <a:xfrm>
              <a:off x="3309938" y="3296784"/>
              <a:ext cx="323850" cy="0"/>
            </a:xfrm>
            <a:custGeom>
              <a:avLst/>
              <a:gdLst>
                <a:gd name="connsiteX0" fmla="*/ 0 w 323850"/>
                <a:gd name="connsiteY0" fmla="*/ 0 h 0"/>
                <a:gd name="connsiteX1" fmla="*/ 323850 w 32385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23850">
                  <a:moveTo>
                    <a:pt x="0" y="0"/>
                  </a:moveTo>
                  <a:lnTo>
                    <a:pt x="323850" y="0"/>
                  </a:lnTo>
                </a:path>
              </a:pathLst>
            </a:custGeom>
            <a:noFill/>
            <a:ln w="12700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3221E29B-A54B-4F63-D8D2-9ABE4A320D0B}"/>
                </a:ext>
              </a:extLst>
            </p:cNvPr>
            <p:cNvSpPr/>
            <p:nvPr/>
          </p:nvSpPr>
          <p:spPr>
            <a:xfrm>
              <a:off x="3312319" y="3268209"/>
              <a:ext cx="323850" cy="0"/>
            </a:xfrm>
            <a:custGeom>
              <a:avLst/>
              <a:gdLst>
                <a:gd name="connsiteX0" fmla="*/ 0 w 323850"/>
                <a:gd name="connsiteY0" fmla="*/ 0 h 0"/>
                <a:gd name="connsiteX1" fmla="*/ 323850 w 32385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23850">
                  <a:moveTo>
                    <a:pt x="0" y="0"/>
                  </a:moveTo>
                  <a:lnTo>
                    <a:pt x="323850" y="0"/>
                  </a:ln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088B89BA-0A9D-CA5D-7ADF-17CD3D806424}"/>
                </a:ext>
              </a:extLst>
            </p:cNvPr>
            <p:cNvSpPr/>
            <p:nvPr/>
          </p:nvSpPr>
          <p:spPr>
            <a:xfrm>
              <a:off x="3317081" y="3325360"/>
              <a:ext cx="323850" cy="0"/>
            </a:xfrm>
            <a:custGeom>
              <a:avLst/>
              <a:gdLst>
                <a:gd name="connsiteX0" fmla="*/ 0 w 323850"/>
                <a:gd name="connsiteY0" fmla="*/ 0 h 0"/>
                <a:gd name="connsiteX1" fmla="*/ 323850 w 32385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23850">
                  <a:moveTo>
                    <a:pt x="0" y="0"/>
                  </a:moveTo>
                  <a:lnTo>
                    <a:pt x="323850" y="0"/>
                  </a:ln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grpSp>
          <p:nvGrpSpPr>
            <p:cNvPr id="145" name="Group 144">
              <a:extLst>
                <a:ext uri="{FF2B5EF4-FFF2-40B4-BE49-F238E27FC236}">
                  <a16:creationId xmlns:a16="http://schemas.microsoft.com/office/drawing/2014/main" id="{57FC20CB-7B1D-BA9E-A157-14A868EDF24D}"/>
                </a:ext>
              </a:extLst>
            </p:cNvPr>
            <p:cNvGrpSpPr/>
            <p:nvPr/>
          </p:nvGrpSpPr>
          <p:grpSpPr>
            <a:xfrm rot="2330527">
              <a:off x="1279214" y="4092803"/>
              <a:ext cx="187919" cy="268737"/>
              <a:chOff x="582455" y="839505"/>
              <a:chExt cx="163670" cy="267073"/>
            </a:xfrm>
          </p:grpSpPr>
          <p:sp>
            <p:nvSpPr>
              <p:cNvPr id="156" name="Isosceles Triangle 155">
                <a:extLst>
                  <a:ext uri="{FF2B5EF4-FFF2-40B4-BE49-F238E27FC236}">
                    <a16:creationId xmlns:a16="http://schemas.microsoft.com/office/drawing/2014/main" id="{0364F139-B601-E2B8-AFA9-A6C58A3A6EF7}"/>
                  </a:ext>
                </a:extLst>
              </p:cNvPr>
              <p:cNvSpPr/>
              <p:nvPr/>
            </p:nvSpPr>
            <p:spPr>
              <a:xfrm rot="17443443">
                <a:off x="511783" y="910177"/>
                <a:ext cx="267073" cy="125730"/>
              </a:xfrm>
              <a:prstGeom prst="triangle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157" name="Oval 156">
                <a:extLst>
                  <a:ext uri="{FF2B5EF4-FFF2-40B4-BE49-F238E27FC236}">
                    <a16:creationId xmlns:a16="http://schemas.microsoft.com/office/drawing/2014/main" id="{38600A86-39B7-F6F4-85EF-6F1B89CCF5D8}"/>
                  </a:ext>
                </a:extLst>
              </p:cNvPr>
              <p:cNvSpPr/>
              <p:nvPr/>
            </p:nvSpPr>
            <p:spPr>
              <a:xfrm>
                <a:off x="603250" y="923925"/>
                <a:ext cx="142875" cy="149225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158" name="TextBox 157">
                <a:extLst>
                  <a:ext uri="{FF2B5EF4-FFF2-40B4-BE49-F238E27FC236}">
                    <a16:creationId xmlns:a16="http://schemas.microsoft.com/office/drawing/2014/main" id="{7C58F9E8-9C61-0409-1275-2CBEF7F2D03A}"/>
                  </a:ext>
                </a:extLst>
              </p:cNvPr>
              <p:cNvSpPr txBox="1"/>
              <p:nvPr/>
            </p:nvSpPr>
            <p:spPr>
              <a:xfrm rot="19269473">
                <a:off x="648415" y="930975"/>
                <a:ext cx="82695" cy="11310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Kanit Light" pitchFamily="2" charset="-34"/>
                    <a:ea typeface="+mn-ea"/>
                    <a:cs typeface="Kanit Light" pitchFamily="2" charset="-34"/>
                  </a:rPr>
                  <a:t>5</a:t>
                </a:r>
                <a:endParaRPr kumimoji="0" 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endParaRPr>
              </a:p>
            </p:txBody>
          </p:sp>
        </p:grpSp>
        <p:sp>
          <p:nvSpPr>
            <p:cNvPr id="146" name="TextBox 145">
              <a:extLst>
                <a:ext uri="{FF2B5EF4-FFF2-40B4-BE49-F238E27FC236}">
                  <a16:creationId xmlns:a16="http://schemas.microsoft.com/office/drawing/2014/main" id="{D25E1877-8D62-C3DC-9D9D-16AE3048A018}"/>
                </a:ext>
              </a:extLst>
            </p:cNvPr>
            <p:cNvSpPr txBox="1"/>
            <p:nvPr/>
          </p:nvSpPr>
          <p:spPr>
            <a:xfrm>
              <a:off x="3776015" y="1460691"/>
              <a:ext cx="695562" cy="13004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(ขนาด 2 ช่องจราจร)</a:t>
              </a:r>
              <a:endPara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147" name="Callout: Line with Border and Accent Bar 146">
              <a:extLst>
                <a:ext uri="{FF2B5EF4-FFF2-40B4-BE49-F238E27FC236}">
                  <a16:creationId xmlns:a16="http://schemas.microsoft.com/office/drawing/2014/main" id="{96814DAD-B553-B441-1B41-2C9570CD2BB3}"/>
                </a:ext>
              </a:extLst>
            </p:cNvPr>
            <p:cNvSpPr/>
            <p:nvPr/>
          </p:nvSpPr>
          <p:spPr>
            <a:xfrm>
              <a:off x="2211966" y="3742155"/>
              <a:ext cx="636009" cy="173850"/>
            </a:xfrm>
            <a:prstGeom prst="accentBorderCallout1">
              <a:avLst>
                <a:gd name="adj1" fmla="val 18750"/>
                <a:gd name="adj2" fmla="val -8333"/>
                <a:gd name="adj3" fmla="val 417489"/>
                <a:gd name="adj4" fmla="val -85515"/>
              </a:avLst>
            </a:prstGeom>
            <a:solidFill>
              <a:schemeClr val="bg1"/>
            </a:solidFill>
            <a:ln w="12700">
              <a:tailEnd type="oval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กม.15+600</a:t>
              </a:r>
              <a:endPara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148" name="Callout: Line with Border and Accent Bar 147">
              <a:extLst>
                <a:ext uri="{FF2B5EF4-FFF2-40B4-BE49-F238E27FC236}">
                  <a16:creationId xmlns:a16="http://schemas.microsoft.com/office/drawing/2014/main" id="{2346B196-EC13-7BB6-AD40-D1A7F0810995}"/>
                </a:ext>
              </a:extLst>
            </p:cNvPr>
            <p:cNvSpPr/>
            <p:nvPr/>
          </p:nvSpPr>
          <p:spPr>
            <a:xfrm>
              <a:off x="2557463" y="3959399"/>
              <a:ext cx="752475" cy="168406"/>
            </a:xfrm>
            <a:prstGeom prst="accentBorderCallout1">
              <a:avLst>
                <a:gd name="adj1" fmla="val 18750"/>
                <a:gd name="adj2" fmla="val -8333"/>
                <a:gd name="adj3" fmla="val 388235"/>
                <a:gd name="adj4" fmla="val -72631"/>
              </a:avLst>
            </a:prstGeom>
            <a:solidFill>
              <a:schemeClr val="bg1"/>
            </a:solidFill>
            <a:ln w="12700">
              <a:tailEnd type="oval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กม.14+600</a:t>
              </a:r>
              <a:endPara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149" name="TextBox 148">
              <a:extLst>
                <a:ext uri="{FF2B5EF4-FFF2-40B4-BE49-F238E27FC236}">
                  <a16:creationId xmlns:a16="http://schemas.microsoft.com/office/drawing/2014/main" id="{638A4E9C-D4A6-285A-7374-958AC43FE78A}"/>
                </a:ext>
              </a:extLst>
            </p:cNvPr>
            <p:cNvSpPr txBox="1"/>
            <p:nvPr/>
          </p:nvSpPr>
          <p:spPr>
            <a:xfrm rot="17820045">
              <a:off x="1602173" y="4598251"/>
              <a:ext cx="296980" cy="9320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กม.15</a:t>
              </a:r>
              <a:endParaRPr kumimoji="0" lang="en-US" sz="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150" name="Callout: Line with Border and Accent Bar 149">
              <a:extLst>
                <a:ext uri="{FF2B5EF4-FFF2-40B4-BE49-F238E27FC236}">
                  <a16:creationId xmlns:a16="http://schemas.microsoft.com/office/drawing/2014/main" id="{0203F7CB-5235-9568-9C4B-153C45512BE9}"/>
                </a:ext>
              </a:extLst>
            </p:cNvPr>
            <p:cNvSpPr/>
            <p:nvPr/>
          </p:nvSpPr>
          <p:spPr>
            <a:xfrm>
              <a:off x="3983873" y="6279816"/>
              <a:ext cx="618426" cy="152348"/>
            </a:xfrm>
            <a:prstGeom prst="accentBorderCallout1">
              <a:avLst>
                <a:gd name="adj1" fmla="val 18750"/>
                <a:gd name="adj2" fmla="val -8333"/>
                <a:gd name="adj3" fmla="val -169497"/>
                <a:gd name="adj4" fmla="val 7243"/>
              </a:avLst>
            </a:prstGeom>
            <a:solidFill>
              <a:schemeClr val="bg1"/>
            </a:solidFill>
            <a:ln w="12700">
              <a:tailEnd type="oval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กม.9+900</a:t>
              </a:r>
              <a:endPara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151" name="TextBox 150">
              <a:extLst>
                <a:ext uri="{FF2B5EF4-FFF2-40B4-BE49-F238E27FC236}">
                  <a16:creationId xmlns:a16="http://schemas.microsoft.com/office/drawing/2014/main" id="{2C344361-1C35-4E34-6F0E-14E271779D14}"/>
                </a:ext>
              </a:extLst>
            </p:cNvPr>
            <p:cNvSpPr txBox="1"/>
            <p:nvPr/>
          </p:nvSpPr>
          <p:spPr>
            <a:xfrm>
              <a:off x="5114674" y="2825456"/>
              <a:ext cx="2033092" cy="27033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wrap="square" lIns="0" tIns="0" rIns="0" bIns="0" rtlCol="0" anchor="ctr" anchorCtr="0">
              <a:noAutofit/>
            </a:bodyPr>
            <a:lstStyle/>
            <a:p>
              <a:pPr marL="171450" marR="0" lvl="0" indent="-17145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Symbol" panose="05050102010706020507" pitchFamily="18" charset="2"/>
                <a:buChar char="~"/>
                <a:tabLst/>
                <a:defRPr/>
              </a:pPr>
              <a:r>
                <a:rPr kumimoji="0" lang="th-TH" sz="800" b="0" i="0" u="none" strike="noStrike" kern="1200" cap="none" spc="-3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  <a:sym typeface="Symbol" panose="05050102010706020507" pitchFamily="18" charset="2"/>
                </a:rPr>
                <a:t>กม.16+000 ทางหลวง 4 ช่องจราจร</a:t>
              </a:r>
            </a:p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800" b="0" i="0" u="none" strike="noStrike" kern="1200" cap="none" spc="-3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  <a:sym typeface="Symbol" panose="05050102010706020507" pitchFamily="18" charset="2"/>
                </a:rPr>
                <a:t>       </a:t>
              </a:r>
              <a:r>
                <a:rPr kumimoji="0" lang="th-TH" sz="800" b="0" i="0" u="none" strike="noStrike" kern="1200" cap="none" spc="-30" normalizeH="0" baseline="0" noProof="0" dirty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  <a:sym typeface="Symbol" panose="05050102010706020507" pitchFamily="18" charset="2"/>
                </a:rPr>
                <a:t>เกาะกลางถนนแบบเกาะยก</a:t>
              </a:r>
              <a:endParaRPr kumimoji="0" lang="en-US" sz="800" b="0" i="0" u="none" strike="noStrike" kern="1200" cap="none" spc="-3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152" name="TextBox 151">
              <a:extLst>
                <a:ext uri="{FF2B5EF4-FFF2-40B4-BE49-F238E27FC236}">
                  <a16:creationId xmlns:a16="http://schemas.microsoft.com/office/drawing/2014/main" id="{55C639AA-2B5C-3B4C-715F-1D48E689C86E}"/>
                </a:ext>
              </a:extLst>
            </p:cNvPr>
            <p:cNvSpPr txBox="1"/>
            <p:nvPr/>
          </p:nvSpPr>
          <p:spPr>
            <a:xfrm>
              <a:off x="1919416" y="2084626"/>
              <a:ext cx="668210" cy="26583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จุดเริ่มต้นโครงการฯ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ช่วงที่ 2 กม.19+500</a:t>
              </a:r>
              <a:endPara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153" name="TextBox 152">
              <a:extLst>
                <a:ext uri="{FF2B5EF4-FFF2-40B4-BE49-F238E27FC236}">
                  <a16:creationId xmlns:a16="http://schemas.microsoft.com/office/drawing/2014/main" id="{37DD4978-2C55-41F3-D9CA-84952EB055FE}"/>
                </a:ext>
              </a:extLst>
            </p:cNvPr>
            <p:cNvSpPr txBox="1"/>
            <p:nvPr/>
          </p:nvSpPr>
          <p:spPr>
            <a:xfrm>
              <a:off x="2371416" y="837878"/>
              <a:ext cx="668210" cy="26583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จุดสิ้นสุดโครงการฯ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ช่วงที่ 2 กม.21+000</a:t>
              </a:r>
              <a:endPara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154" name="TextBox 153">
              <a:extLst>
                <a:ext uri="{FF2B5EF4-FFF2-40B4-BE49-F238E27FC236}">
                  <a16:creationId xmlns:a16="http://schemas.microsoft.com/office/drawing/2014/main" id="{D6960634-C030-7145-4DAB-E9319E1B1595}"/>
                </a:ext>
              </a:extLst>
            </p:cNvPr>
            <p:cNvSpPr txBox="1"/>
            <p:nvPr/>
          </p:nvSpPr>
          <p:spPr>
            <a:xfrm>
              <a:off x="3590195" y="5165884"/>
              <a:ext cx="668210" cy="26583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จุดเริ่มต้นโครงการฯ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ช่วงที่ 1 กม.11+950</a:t>
              </a:r>
              <a:endPara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155" name="TextBox 154">
              <a:extLst>
                <a:ext uri="{FF2B5EF4-FFF2-40B4-BE49-F238E27FC236}">
                  <a16:creationId xmlns:a16="http://schemas.microsoft.com/office/drawing/2014/main" id="{D38E65B7-F06F-73CB-0D31-02D2F5C6482C}"/>
                </a:ext>
              </a:extLst>
            </p:cNvPr>
            <p:cNvSpPr txBox="1"/>
            <p:nvPr/>
          </p:nvSpPr>
          <p:spPr>
            <a:xfrm>
              <a:off x="2638030" y="4218148"/>
              <a:ext cx="668210" cy="26583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จุดสิ้นสุดโครงการฯ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ช่วงที่ 1 กม.13+930</a:t>
              </a:r>
              <a:endPara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</p:grpSp>
      <p:sp>
        <p:nvSpPr>
          <p:cNvPr id="186" name="TextBox 185">
            <a:extLst>
              <a:ext uri="{FF2B5EF4-FFF2-40B4-BE49-F238E27FC236}">
                <a16:creationId xmlns:a16="http://schemas.microsoft.com/office/drawing/2014/main" id="{E9C0DCF1-6DAB-3BBD-FEEA-BD5CB099BB6E}"/>
              </a:ext>
            </a:extLst>
          </p:cNvPr>
          <p:cNvSpPr txBox="1"/>
          <p:nvPr/>
        </p:nvSpPr>
        <p:spPr>
          <a:xfrm>
            <a:off x="0" y="5398124"/>
            <a:ext cx="2409825" cy="1331839"/>
          </a:xfrm>
          <a:prstGeom prst="rect">
            <a:avLst/>
          </a:prstGeom>
          <a:solidFill>
            <a:srgbClr val="0C88A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การพัฒนาโครงการจะเป็นการขยายผิวจราจรเพื่อให้ทางหลวงหมายเลข 4034 เป็นทางหลวงขนาด 4 ช่องจราจรต่อเนื่องกันตลอดสายทาง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3C95C6E-11FD-C6A9-1DD6-F83EEEFF1E92}"/>
              </a:ext>
            </a:extLst>
          </p:cNvPr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7037" r="4963" b="2982"/>
          <a:stretch/>
        </p:blipFill>
        <p:spPr>
          <a:xfrm>
            <a:off x="1756925" y="985141"/>
            <a:ext cx="169600" cy="160576"/>
          </a:xfrm>
          <a:prstGeom prst="rect">
            <a:avLst/>
          </a:prstGeom>
        </p:spPr>
      </p:pic>
      <p:sp>
        <p:nvSpPr>
          <p:cNvPr id="4" name="Callout: Line with Border and Accent Bar 3">
            <a:extLst>
              <a:ext uri="{FF2B5EF4-FFF2-40B4-BE49-F238E27FC236}">
                <a16:creationId xmlns:a16="http://schemas.microsoft.com/office/drawing/2014/main" id="{1B7B410B-EDB6-2D3C-446F-A537AB53AE1E}"/>
              </a:ext>
            </a:extLst>
          </p:cNvPr>
          <p:cNvSpPr/>
          <p:nvPr/>
        </p:nvSpPr>
        <p:spPr>
          <a:xfrm>
            <a:off x="2300352" y="904696"/>
            <a:ext cx="588597" cy="160890"/>
          </a:xfrm>
          <a:prstGeom prst="accentBorderCallout1">
            <a:avLst>
              <a:gd name="adj1" fmla="val 18750"/>
              <a:gd name="adj2" fmla="val -8333"/>
              <a:gd name="adj3" fmla="val 78530"/>
              <a:gd name="adj4" fmla="val -76330"/>
            </a:avLst>
          </a:prstGeom>
          <a:solidFill>
            <a:schemeClr val="bg1"/>
          </a:solidFill>
          <a:ln w="12700">
            <a:tailEnd type="oval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กม.21+946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8975624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56A7FE-E26B-D58F-D258-30DC8CA09B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">
            <a:extLst>
              <a:ext uri="{FF2B5EF4-FFF2-40B4-BE49-F238E27FC236}">
                <a16:creationId xmlns:a16="http://schemas.microsoft.com/office/drawing/2014/main" id="{97669735-5DBC-A77A-82D4-ED0DAFF2AB1D}"/>
              </a:ext>
            </a:extLst>
          </p:cNvPr>
          <p:cNvSpPr/>
          <p:nvPr/>
        </p:nvSpPr>
        <p:spPr>
          <a:xfrm>
            <a:off x="781050" y="190500"/>
            <a:ext cx="8375650" cy="370984"/>
          </a:xfrm>
          <a:custGeom>
            <a:avLst/>
            <a:gdLst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4" fmla="*/ 0 w 8375650"/>
              <a:gd name="connsiteY4" fmla="*/ 0 h 323850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5650 w 8375650"/>
              <a:gd name="connsiteY2" fmla="*/ 323850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  <a:gd name="connsiteX0" fmla="*/ 0 w 8385076"/>
              <a:gd name="connsiteY0" fmla="*/ 0 h 370984"/>
              <a:gd name="connsiteX1" fmla="*/ 165100 w 8385076"/>
              <a:gd name="connsiteY1" fmla="*/ 370984 h 370984"/>
              <a:gd name="connsiteX2" fmla="*/ 8385076 w 8385076"/>
              <a:gd name="connsiteY2" fmla="*/ 370984 h 370984"/>
              <a:gd name="connsiteX3" fmla="*/ 8375650 w 8385076"/>
              <a:gd name="connsiteY3" fmla="*/ 19050 h 370984"/>
              <a:gd name="connsiteX4" fmla="*/ 0 w 8385076"/>
              <a:gd name="connsiteY4" fmla="*/ 0 h 370984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0788 w 8375650"/>
              <a:gd name="connsiteY2" fmla="*/ 361459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75650" h="370984">
                <a:moveTo>
                  <a:pt x="0" y="0"/>
                </a:moveTo>
                <a:lnTo>
                  <a:pt x="165100" y="370984"/>
                </a:lnTo>
                <a:lnTo>
                  <a:pt x="8370788" y="361459"/>
                </a:lnTo>
                <a:cubicBezTo>
                  <a:pt x="8372409" y="247323"/>
                  <a:pt x="8374029" y="133186"/>
                  <a:pt x="8375650" y="19050"/>
                </a:cubicBezTo>
                <a:lnTo>
                  <a:pt x="0" y="0"/>
                </a:lnTo>
                <a:close/>
              </a:path>
            </a:pathLst>
          </a:cu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6A59300-CC00-3892-F806-29631DD5EE82}"/>
              </a:ext>
            </a:extLst>
          </p:cNvPr>
          <p:cNvSpPr txBox="1"/>
          <p:nvPr/>
        </p:nvSpPr>
        <p:spPr>
          <a:xfrm>
            <a:off x="1929638" y="128037"/>
            <a:ext cx="5693179" cy="44877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สภาพพื้นที่โครงการปัจจุบัน</a:t>
            </a:r>
          </a:p>
        </p:txBody>
      </p:sp>
      <p:grpSp>
        <p:nvGrpSpPr>
          <p:cNvPr id="380" name="Group 379">
            <a:extLst>
              <a:ext uri="{FF2B5EF4-FFF2-40B4-BE49-F238E27FC236}">
                <a16:creationId xmlns:a16="http://schemas.microsoft.com/office/drawing/2014/main" id="{5B524A07-A644-F2ED-19ED-0AD401FF1A04}"/>
              </a:ext>
            </a:extLst>
          </p:cNvPr>
          <p:cNvGrpSpPr>
            <a:grpSpLocks noChangeAspect="1"/>
          </p:cNvGrpSpPr>
          <p:nvPr/>
        </p:nvGrpSpPr>
        <p:grpSpPr>
          <a:xfrm>
            <a:off x="-41137" y="623946"/>
            <a:ext cx="9197837" cy="6224127"/>
            <a:chOff x="0" y="132510"/>
            <a:chExt cx="9938735" cy="6725489"/>
          </a:xfrm>
        </p:grpSpPr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9BC72643-310A-C61D-8CE0-F27357E111D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t="1932"/>
            <a:stretch>
              <a:fillRect/>
            </a:stretch>
          </p:blipFill>
          <p:spPr>
            <a:xfrm>
              <a:off x="0" y="132510"/>
              <a:ext cx="4848321" cy="6725489"/>
            </a:xfrm>
            <a:prstGeom prst="rect">
              <a:avLst/>
            </a:prstGeom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630CBEE0-AF89-81A7-AA9A-5C68C0AFF1CC}"/>
                </a:ext>
              </a:extLst>
            </p:cNvPr>
            <p:cNvSpPr txBox="1"/>
            <p:nvPr/>
          </p:nvSpPr>
          <p:spPr>
            <a:xfrm rot="19294238">
              <a:off x="3006806" y="5720256"/>
              <a:ext cx="219798" cy="99938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5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กม.12</a:t>
              </a:r>
              <a:endParaRPr kumimoji="0" lang="en-US" sz="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A8D55D2A-33FD-7591-249A-6C4C32DDB8DC}"/>
                </a:ext>
              </a:extLst>
            </p:cNvPr>
            <p:cNvSpPr/>
            <p:nvPr/>
          </p:nvSpPr>
          <p:spPr>
            <a:xfrm>
              <a:off x="3190853" y="5630738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C8D2748C-EC8B-023B-DDC1-E318F847F5A1}"/>
                </a:ext>
              </a:extLst>
            </p:cNvPr>
            <p:cNvSpPr/>
            <p:nvPr/>
          </p:nvSpPr>
          <p:spPr>
            <a:xfrm>
              <a:off x="2695119" y="5198470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68BA9E34-DEAE-7A10-E89F-797980D8FB01}"/>
                </a:ext>
              </a:extLst>
            </p:cNvPr>
            <p:cNvSpPr txBox="1"/>
            <p:nvPr/>
          </p:nvSpPr>
          <p:spPr>
            <a:xfrm rot="19480494">
              <a:off x="2435916" y="5327673"/>
              <a:ext cx="290753" cy="1001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5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กม.13</a:t>
              </a:r>
              <a:endParaRPr kumimoji="0" lang="en-US" sz="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9F8E9252-3B47-E291-CD2B-16E733151506}"/>
                </a:ext>
              </a:extLst>
            </p:cNvPr>
            <p:cNvSpPr/>
            <p:nvPr/>
          </p:nvSpPr>
          <p:spPr>
            <a:xfrm>
              <a:off x="2276444" y="4731592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301F67E-38DD-EFB0-36B4-ECFB02326691}"/>
                </a:ext>
              </a:extLst>
            </p:cNvPr>
            <p:cNvSpPr txBox="1"/>
            <p:nvPr/>
          </p:nvSpPr>
          <p:spPr>
            <a:xfrm rot="18900322">
              <a:off x="2031549" y="4876592"/>
              <a:ext cx="296980" cy="9320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5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กม.14</a:t>
              </a:r>
              <a:endParaRPr kumimoji="0" lang="en-US" sz="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29E9F7-50BB-B8D1-5D0C-B29D3DB1208F}"/>
                </a:ext>
              </a:extLst>
            </p:cNvPr>
            <p:cNvSpPr/>
            <p:nvPr/>
          </p:nvSpPr>
          <p:spPr>
            <a:xfrm>
              <a:off x="1808125" y="4440113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5A7D8498-46AA-0F6C-B0A6-3B84A4215E3C}"/>
                </a:ext>
              </a:extLst>
            </p:cNvPr>
            <p:cNvSpPr/>
            <p:nvPr/>
          </p:nvSpPr>
          <p:spPr>
            <a:xfrm>
              <a:off x="1308128" y="4144722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9E529188-94FE-D912-CCB4-455EE209F1F8}"/>
                </a:ext>
              </a:extLst>
            </p:cNvPr>
            <p:cNvSpPr txBox="1"/>
            <p:nvPr/>
          </p:nvSpPr>
          <p:spPr>
            <a:xfrm rot="20369318">
              <a:off x="1009292" y="4305940"/>
              <a:ext cx="296980" cy="9320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5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กม.16</a:t>
              </a:r>
              <a:endParaRPr kumimoji="0" lang="en-US" sz="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8ECC345C-529A-FAB7-002D-A40EBB83B4C0}"/>
                </a:ext>
              </a:extLst>
            </p:cNvPr>
            <p:cNvSpPr/>
            <p:nvPr/>
          </p:nvSpPr>
          <p:spPr>
            <a:xfrm>
              <a:off x="1246642" y="3576065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FCC10DAF-950E-239B-FD25-997809A372CB}"/>
                </a:ext>
              </a:extLst>
            </p:cNvPr>
            <p:cNvSpPr txBox="1"/>
            <p:nvPr/>
          </p:nvSpPr>
          <p:spPr>
            <a:xfrm rot="991798">
              <a:off x="1295822" y="3617852"/>
              <a:ext cx="296980" cy="9320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5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กม.17</a:t>
              </a:r>
              <a:endParaRPr kumimoji="0" lang="en-US" sz="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6176997D-B2D9-780F-0B50-A0F305731E0F}"/>
                </a:ext>
              </a:extLst>
            </p:cNvPr>
            <p:cNvSpPr/>
            <p:nvPr/>
          </p:nvSpPr>
          <p:spPr>
            <a:xfrm>
              <a:off x="1255409" y="3007554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0F6C71C7-2B31-7743-31A7-EC63CA7959E1}"/>
                </a:ext>
              </a:extLst>
            </p:cNvPr>
            <p:cNvSpPr txBox="1"/>
            <p:nvPr/>
          </p:nvSpPr>
          <p:spPr>
            <a:xfrm>
              <a:off x="967797" y="3017909"/>
              <a:ext cx="296980" cy="9320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5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กม.18</a:t>
              </a:r>
              <a:endParaRPr kumimoji="0" lang="en-US" sz="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79F0067-44C9-63F9-774C-2A60B0B51CCF}"/>
                </a:ext>
              </a:extLst>
            </p:cNvPr>
            <p:cNvSpPr/>
            <p:nvPr/>
          </p:nvSpPr>
          <p:spPr>
            <a:xfrm>
              <a:off x="1412968" y="2304742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6FCD0865-B46B-D898-BAFA-6B2341799E45}"/>
                </a:ext>
              </a:extLst>
            </p:cNvPr>
            <p:cNvSpPr txBox="1"/>
            <p:nvPr/>
          </p:nvSpPr>
          <p:spPr>
            <a:xfrm rot="2270353">
              <a:off x="1205307" y="2210090"/>
              <a:ext cx="211349" cy="909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5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กม.19</a:t>
              </a:r>
              <a:endParaRPr kumimoji="0" lang="en-US" sz="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64F2C913-220B-C856-1F1C-97170361D78D}"/>
                </a:ext>
              </a:extLst>
            </p:cNvPr>
            <p:cNvSpPr/>
            <p:nvPr/>
          </p:nvSpPr>
          <p:spPr>
            <a:xfrm>
              <a:off x="1581450" y="1630130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9D786C38-9A09-9A02-6D9B-75462FD37F8B}"/>
                </a:ext>
              </a:extLst>
            </p:cNvPr>
            <p:cNvSpPr txBox="1"/>
            <p:nvPr/>
          </p:nvSpPr>
          <p:spPr>
            <a:xfrm rot="480279">
              <a:off x="1338281" y="1599949"/>
              <a:ext cx="237635" cy="909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5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กม.20</a:t>
              </a:r>
              <a:endParaRPr kumimoji="0" lang="en-US" sz="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42891CCC-FAE0-9D48-F87B-ADD9D34FC61B}"/>
                </a:ext>
              </a:extLst>
            </p:cNvPr>
            <p:cNvSpPr/>
            <p:nvPr/>
          </p:nvSpPr>
          <p:spPr>
            <a:xfrm>
              <a:off x="1938178" y="1165851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8B29D110-A5AD-D2E2-4DCA-0724D1D3B84B}"/>
                </a:ext>
              </a:extLst>
            </p:cNvPr>
            <p:cNvSpPr txBox="1"/>
            <p:nvPr/>
          </p:nvSpPr>
          <p:spPr>
            <a:xfrm rot="2084150">
              <a:off x="1969608" y="1238336"/>
              <a:ext cx="237635" cy="909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5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กม.21</a:t>
              </a:r>
              <a:endParaRPr kumimoji="0" lang="en-US" sz="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48CB7747-C39B-B06E-8691-EAF492128A81}"/>
                </a:ext>
              </a:extLst>
            </p:cNvPr>
            <p:cNvSpPr/>
            <p:nvPr/>
          </p:nvSpPr>
          <p:spPr>
            <a:xfrm>
              <a:off x="4043363" y="5610225"/>
              <a:ext cx="538162" cy="400050"/>
            </a:xfrm>
            <a:custGeom>
              <a:avLst/>
              <a:gdLst>
                <a:gd name="connsiteX0" fmla="*/ 0 w 538162"/>
                <a:gd name="connsiteY0" fmla="*/ 400050 h 400050"/>
                <a:gd name="connsiteX1" fmla="*/ 61912 w 538162"/>
                <a:gd name="connsiteY1" fmla="*/ 347663 h 400050"/>
                <a:gd name="connsiteX2" fmla="*/ 123825 w 538162"/>
                <a:gd name="connsiteY2" fmla="*/ 242888 h 400050"/>
                <a:gd name="connsiteX3" fmla="*/ 157162 w 538162"/>
                <a:gd name="connsiteY3" fmla="*/ 209550 h 400050"/>
                <a:gd name="connsiteX4" fmla="*/ 252412 w 538162"/>
                <a:gd name="connsiteY4" fmla="*/ 176213 h 400050"/>
                <a:gd name="connsiteX5" fmla="*/ 319087 w 538162"/>
                <a:gd name="connsiteY5" fmla="*/ 152400 h 400050"/>
                <a:gd name="connsiteX6" fmla="*/ 538162 w 538162"/>
                <a:gd name="connsiteY6" fmla="*/ 0 h 400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162" h="400050">
                  <a:moveTo>
                    <a:pt x="0" y="400050"/>
                  </a:moveTo>
                  <a:cubicBezTo>
                    <a:pt x="20637" y="386953"/>
                    <a:pt x="41275" y="373857"/>
                    <a:pt x="61912" y="347663"/>
                  </a:cubicBezTo>
                  <a:cubicBezTo>
                    <a:pt x="82550" y="321469"/>
                    <a:pt x="107950" y="265907"/>
                    <a:pt x="123825" y="242888"/>
                  </a:cubicBezTo>
                  <a:cubicBezTo>
                    <a:pt x="139700" y="219869"/>
                    <a:pt x="135731" y="220663"/>
                    <a:pt x="157162" y="209550"/>
                  </a:cubicBezTo>
                  <a:cubicBezTo>
                    <a:pt x="178593" y="198437"/>
                    <a:pt x="252412" y="176213"/>
                    <a:pt x="252412" y="176213"/>
                  </a:cubicBezTo>
                  <a:cubicBezTo>
                    <a:pt x="279399" y="166688"/>
                    <a:pt x="271462" y="181769"/>
                    <a:pt x="319087" y="152400"/>
                  </a:cubicBezTo>
                  <a:cubicBezTo>
                    <a:pt x="366712" y="123031"/>
                    <a:pt x="452437" y="61515"/>
                    <a:pt x="538162" y="0"/>
                  </a:cubicBezTo>
                </a:path>
              </a:pathLst>
            </a:custGeom>
            <a:noFill/>
            <a:ln w="10160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7CE935F7-5A11-1830-1BF3-C10C25DC286C}"/>
                </a:ext>
              </a:extLst>
            </p:cNvPr>
            <p:cNvSpPr/>
            <p:nvPr/>
          </p:nvSpPr>
          <p:spPr>
            <a:xfrm>
              <a:off x="3309938" y="5743575"/>
              <a:ext cx="614362" cy="261938"/>
            </a:xfrm>
            <a:custGeom>
              <a:avLst/>
              <a:gdLst>
                <a:gd name="connsiteX0" fmla="*/ 614362 w 614362"/>
                <a:gd name="connsiteY0" fmla="*/ 261938 h 261938"/>
                <a:gd name="connsiteX1" fmla="*/ 542925 w 614362"/>
                <a:gd name="connsiteY1" fmla="*/ 247650 h 261938"/>
                <a:gd name="connsiteX2" fmla="*/ 404812 w 614362"/>
                <a:gd name="connsiteY2" fmla="*/ 180975 h 261938"/>
                <a:gd name="connsiteX3" fmla="*/ 266700 w 614362"/>
                <a:gd name="connsiteY3" fmla="*/ 142875 h 261938"/>
                <a:gd name="connsiteX4" fmla="*/ 147637 w 614362"/>
                <a:gd name="connsiteY4" fmla="*/ 109538 h 261938"/>
                <a:gd name="connsiteX5" fmla="*/ 0 w 614362"/>
                <a:gd name="connsiteY5" fmla="*/ 0 h 261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4362" h="261938">
                  <a:moveTo>
                    <a:pt x="614362" y="261938"/>
                  </a:moveTo>
                  <a:cubicBezTo>
                    <a:pt x="596106" y="261541"/>
                    <a:pt x="577850" y="261144"/>
                    <a:pt x="542925" y="247650"/>
                  </a:cubicBezTo>
                  <a:cubicBezTo>
                    <a:pt x="508000" y="234156"/>
                    <a:pt x="450849" y="198437"/>
                    <a:pt x="404812" y="180975"/>
                  </a:cubicBezTo>
                  <a:cubicBezTo>
                    <a:pt x="358775" y="163513"/>
                    <a:pt x="266700" y="142875"/>
                    <a:pt x="266700" y="142875"/>
                  </a:cubicBezTo>
                  <a:cubicBezTo>
                    <a:pt x="223838" y="130969"/>
                    <a:pt x="192087" y="133350"/>
                    <a:pt x="147637" y="109538"/>
                  </a:cubicBezTo>
                  <a:cubicBezTo>
                    <a:pt x="103187" y="85726"/>
                    <a:pt x="51593" y="42863"/>
                    <a:pt x="0" y="0"/>
                  </a:cubicBezTo>
                </a:path>
              </a:pathLst>
            </a:custGeom>
            <a:noFill/>
            <a:ln w="10160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4A15D7EF-3D8F-19DC-F5DE-271CAB063DEE}"/>
                </a:ext>
              </a:extLst>
            </p:cNvPr>
            <p:cNvSpPr/>
            <p:nvPr/>
          </p:nvSpPr>
          <p:spPr>
            <a:xfrm>
              <a:off x="2009775" y="4624388"/>
              <a:ext cx="338138" cy="142875"/>
            </a:xfrm>
            <a:custGeom>
              <a:avLst/>
              <a:gdLst>
                <a:gd name="connsiteX0" fmla="*/ 338138 w 338138"/>
                <a:gd name="connsiteY0" fmla="*/ 142875 h 142875"/>
                <a:gd name="connsiteX1" fmla="*/ 228600 w 338138"/>
                <a:gd name="connsiteY1" fmla="*/ 66675 h 142875"/>
                <a:gd name="connsiteX2" fmla="*/ 104775 w 338138"/>
                <a:gd name="connsiteY2" fmla="*/ 52387 h 142875"/>
                <a:gd name="connsiteX3" fmla="*/ 52388 w 338138"/>
                <a:gd name="connsiteY3" fmla="*/ 33337 h 142875"/>
                <a:gd name="connsiteX4" fmla="*/ 0 w 338138"/>
                <a:gd name="connsiteY4" fmla="*/ 0 h 142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138" h="142875">
                  <a:moveTo>
                    <a:pt x="338138" y="142875"/>
                  </a:moveTo>
                  <a:cubicBezTo>
                    <a:pt x="302816" y="112315"/>
                    <a:pt x="267494" y="81756"/>
                    <a:pt x="228600" y="66675"/>
                  </a:cubicBezTo>
                  <a:cubicBezTo>
                    <a:pt x="189706" y="51594"/>
                    <a:pt x="134144" y="57943"/>
                    <a:pt x="104775" y="52387"/>
                  </a:cubicBezTo>
                  <a:cubicBezTo>
                    <a:pt x="75406" y="46831"/>
                    <a:pt x="69850" y="42068"/>
                    <a:pt x="52388" y="33337"/>
                  </a:cubicBezTo>
                  <a:cubicBezTo>
                    <a:pt x="34926" y="24606"/>
                    <a:pt x="17463" y="12303"/>
                    <a:pt x="0" y="0"/>
                  </a:cubicBezTo>
                </a:path>
              </a:pathLst>
            </a:custGeom>
            <a:noFill/>
            <a:ln w="10160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5AF3D4-A309-B6C0-3169-DEAA1D4047EB}"/>
                </a:ext>
              </a:extLst>
            </p:cNvPr>
            <p:cNvSpPr/>
            <p:nvPr/>
          </p:nvSpPr>
          <p:spPr>
            <a:xfrm>
              <a:off x="1659731" y="4457699"/>
              <a:ext cx="345282" cy="161926"/>
            </a:xfrm>
            <a:custGeom>
              <a:avLst/>
              <a:gdLst>
                <a:gd name="connsiteX0" fmla="*/ 266700 w 266700"/>
                <a:gd name="connsiteY0" fmla="*/ 148408 h 148408"/>
                <a:gd name="connsiteX1" fmla="*/ 200025 w 266700"/>
                <a:gd name="connsiteY1" fmla="*/ 81733 h 148408"/>
                <a:gd name="connsiteX2" fmla="*/ 152400 w 266700"/>
                <a:gd name="connsiteY2" fmla="*/ 19821 h 148408"/>
                <a:gd name="connsiteX3" fmla="*/ 71437 w 266700"/>
                <a:gd name="connsiteY3" fmla="*/ 771 h 148408"/>
                <a:gd name="connsiteX4" fmla="*/ 0 w 266700"/>
                <a:gd name="connsiteY4" fmla="*/ 5533 h 148408"/>
                <a:gd name="connsiteX0" fmla="*/ 338138 w 338138"/>
                <a:gd name="connsiteY0" fmla="*/ 167109 h 167109"/>
                <a:gd name="connsiteX1" fmla="*/ 271463 w 338138"/>
                <a:gd name="connsiteY1" fmla="*/ 100434 h 167109"/>
                <a:gd name="connsiteX2" fmla="*/ 223838 w 338138"/>
                <a:gd name="connsiteY2" fmla="*/ 38522 h 167109"/>
                <a:gd name="connsiteX3" fmla="*/ 142875 w 338138"/>
                <a:gd name="connsiteY3" fmla="*/ 19472 h 167109"/>
                <a:gd name="connsiteX4" fmla="*/ 0 w 338138"/>
                <a:gd name="connsiteY4" fmla="*/ 421 h 167109"/>
                <a:gd name="connsiteX0" fmla="*/ 338138 w 338138"/>
                <a:gd name="connsiteY0" fmla="*/ 166688 h 166688"/>
                <a:gd name="connsiteX1" fmla="*/ 271463 w 338138"/>
                <a:gd name="connsiteY1" fmla="*/ 100013 h 166688"/>
                <a:gd name="connsiteX2" fmla="*/ 223838 w 338138"/>
                <a:gd name="connsiteY2" fmla="*/ 38101 h 166688"/>
                <a:gd name="connsiteX3" fmla="*/ 142875 w 338138"/>
                <a:gd name="connsiteY3" fmla="*/ 19051 h 166688"/>
                <a:gd name="connsiteX4" fmla="*/ 50006 w 338138"/>
                <a:gd name="connsiteY4" fmla="*/ 30958 h 166688"/>
                <a:gd name="connsiteX5" fmla="*/ 0 w 338138"/>
                <a:gd name="connsiteY5" fmla="*/ 0 h 166688"/>
                <a:gd name="connsiteX0" fmla="*/ 347663 w 347663"/>
                <a:gd name="connsiteY0" fmla="*/ 154782 h 154782"/>
                <a:gd name="connsiteX1" fmla="*/ 280988 w 347663"/>
                <a:gd name="connsiteY1" fmla="*/ 88107 h 154782"/>
                <a:gd name="connsiteX2" fmla="*/ 233363 w 347663"/>
                <a:gd name="connsiteY2" fmla="*/ 26195 h 154782"/>
                <a:gd name="connsiteX3" fmla="*/ 152400 w 347663"/>
                <a:gd name="connsiteY3" fmla="*/ 7145 h 154782"/>
                <a:gd name="connsiteX4" fmla="*/ 59531 w 347663"/>
                <a:gd name="connsiteY4" fmla="*/ 19052 h 154782"/>
                <a:gd name="connsiteX5" fmla="*/ 0 w 347663"/>
                <a:gd name="connsiteY5" fmla="*/ 0 h 154782"/>
                <a:gd name="connsiteX0" fmla="*/ 345282 w 345282"/>
                <a:gd name="connsiteY0" fmla="*/ 161926 h 161926"/>
                <a:gd name="connsiteX1" fmla="*/ 278607 w 345282"/>
                <a:gd name="connsiteY1" fmla="*/ 95251 h 161926"/>
                <a:gd name="connsiteX2" fmla="*/ 230982 w 345282"/>
                <a:gd name="connsiteY2" fmla="*/ 33339 h 161926"/>
                <a:gd name="connsiteX3" fmla="*/ 150019 w 345282"/>
                <a:gd name="connsiteY3" fmla="*/ 14289 h 161926"/>
                <a:gd name="connsiteX4" fmla="*/ 57150 w 345282"/>
                <a:gd name="connsiteY4" fmla="*/ 26196 h 161926"/>
                <a:gd name="connsiteX5" fmla="*/ 0 w 345282"/>
                <a:gd name="connsiteY5" fmla="*/ 0 h 161926"/>
                <a:gd name="connsiteX0" fmla="*/ 345282 w 345282"/>
                <a:gd name="connsiteY0" fmla="*/ 161926 h 161926"/>
                <a:gd name="connsiteX1" fmla="*/ 278607 w 345282"/>
                <a:gd name="connsiteY1" fmla="*/ 95251 h 161926"/>
                <a:gd name="connsiteX2" fmla="*/ 230982 w 345282"/>
                <a:gd name="connsiteY2" fmla="*/ 26195 h 161926"/>
                <a:gd name="connsiteX3" fmla="*/ 150019 w 345282"/>
                <a:gd name="connsiteY3" fmla="*/ 14289 h 161926"/>
                <a:gd name="connsiteX4" fmla="*/ 57150 w 345282"/>
                <a:gd name="connsiteY4" fmla="*/ 26196 h 161926"/>
                <a:gd name="connsiteX5" fmla="*/ 0 w 345282"/>
                <a:gd name="connsiteY5" fmla="*/ 0 h 16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5282" h="161926">
                  <a:moveTo>
                    <a:pt x="345282" y="161926"/>
                  </a:moveTo>
                  <a:cubicBezTo>
                    <a:pt x="321469" y="139304"/>
                    <a:pt x="297657" y="117873"/>
                    <a:pt x="278607" y="95251"/>
                  </a:cubicBezTo>
                  <a:cubicBezTo>
                    <a:pt x="259557" y="72629"/>
                    <a:pt x="252413" y="39689"/>
                    <a:pt x="230982" y="26195"/>
                  </a:cubicBezTo>
                  <a:cubicBezTo>
                    <a:pt x="209551" y="12701"/>
                    <a:pt x="175816" y="19845"/>
                    <a:pt x="150019" y="14289"/>
                  </a:cubicBezTo>
                  <a:cubicBezTo>
                    <a:pt x="124222" y="8733"/>
                    <a:pt x="80962" y="29371"/>
                    <a:pt x="57150" y="26196"/>
                  </a:cubicBezTo>
                  <a:cubicBezTo>
                    <a:pt x="33338" y="23021"/>
                    <a:pt x="11509" y="794"/>
                    <a:pt x="0" y="0"/>
                  </a:cubicBezTo>
                </a:path>
              </a:pathLst>
            </a:custGeom>
            <a:noFill/>
            <a:ln w="10160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1BFE94B-4D41-F186-E9E7-DC686001D050}"/>
                </a:ext>
              </a:extLst>
            </p:cNvPr>
            <p:cNvSpPr/>
            <p:nvPr/>
          </p:nvSpPr>
          <p:spPr>
            <a:xfrm>
              <a:off x="1271588" y="4043362"/>
              <a:ext cx="390525" cy="414337"/>
            </a:xfrm>
            <a:custGeom>
              <a:avLst/>
              <a:gdLst>
                <a:gd name="connsiteX0" fmla="*/ 390525 w 390525"/>
                <a:gd name="connsiteY0" fmla="*/ 414337 h 414337"/>
                <a:gd name="connsiteX1" fmla="*/ 300037 w 390525"/>
                <a:gd name="connsiteY1" fmla="*/ 381000 h 414337"/>
                <a:gd name="connsiteX2" fmla="*/ 209550 w 390525"/>
                <a:gd name="connsiteY2" fmla="*/ 381000 h 414337"/>
                <a:gd name="connsiteX3" fmla="*/ 147637 w 390525"/>
                <a:gd name="connsiteY3" fmla="*/ 323850 h 414337"/>
                <a:gd name="connsiteX4" fmla="*/ 0 w 390525"/>
                <a:gd name="connsiteY4" fmla="*/ 0 h 414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0525" h="414337">
                  <a:moveTo>
                    <a:pt x="390525" y="414337"/>
                  </a:moveTo>
                  <a:cubicBezTo>
                    <a:pt x="360362" y="400446"/>
                    <a:pt x="330199" y="386556"/>
                    <a:pt x="300037" y="381000"/>
                  </a:cubicBezTo>
                  <a:cubicBezTo>
                    <a:pt x="269874" y="375444"/>
                    <a:pt x="234950" y="390525"/>
                    <a:pt x="209550" y="381000"/>
                  </a:cubicBezTo>
                  <a:cubicBezTo>
                    <a:pt x="184150" y="371475"/>
                    <a:pt x="182562" y="387350"/>
                    <a:pt x="147637" y="323850"/>
                  </a:cubicBezTo>
                  <a:cubicBezTo>
                    <a:pt x="112712" y="260350"/>
                    <a:pt x="56356" y="130175"/>
                    <a:pt x="0" y="0"/>
                  </a:cubicBezTo>
                </a:path>
              </a:pathLst>
            </a:custGeom>
            <a:noFill/>
            <a:ln w="101600">
              <a:solidFill>
                <a:srgbClr val="00B05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DC1CC5C-F4E9-2170-5DB5-72239A23082D}"/>
                </a:ext>
              </a:extLst>
            </p:cNvPr>
            <p:cNvSpPr/>
            <p:nvPr/>
          </p:nvSpPr>
          <p:spPr>
            <a:xfrm>
              <a:off x="1189639" y="2009775"/>
              <a:ext cx="367699" cy="1914525"/>
            </a:xfrm>
            <a:custGeom>
              <a:avLst/>
              <a:gdLst>
                <a:gd name="connsiteX0" fmla="*/ 43849 w 367699"/>
                <a:gd name="connsiteY0" fmla="*/ 1914525 h 1914525"/>
                <a:gd name="connsiteX1" fmla="*/ 24799 w 367699"/>
                <a:gd name="connsiteY1" fmla="*/ 1847850 h 1914525"/>
                <a:gd name="connsiteX2" fmla="*/ 39086 w 367699"/>
                <a:gd name="connsiteY2" fmla="*/ 1724025 h 1914525"/>
                <a:gd name="connsiteX3" fmla="*/ 110524 w 367699"/>
                <a:gd name="connsiteY3" fmla="*/ 1514475 h 1914525"/>
                <a:gd name="connsiteX4" fmla="*/ 153386 w 367699"/>
                <a:gd name="connsiteY4" fmla="*/ 1276350 h 1914525"/>
                <a:gd name="connsiteX5" fmla="*/ 139099 w 367699"/>
                <a:gd name="connsiteY5" fmla="*/ 1162050 h 1914525"/>
                <a:gd name="connsiteX6" fmla="*/ 77186 w 367699"/>
                <a:gd name="connsiteY6" fmla="*/ 1104900 h 1914525"/>
                <a:gd name="connsiteX7" fmla="*/ 81949 w 367699"/>
                <a:gd name="connsiteY7" fmla="*/ 1000125 h 1914525"/>
                <a:gd name="connsiteX8" fmla="*/ 91474 w 367699"/>
                <a:gd name="connsiteY8" fmla="*/ 895350 h 1914525"/>
                <a:gd name="connsiteX9" fmla="*/ 29561 w 367699"/>
                <a:gd name="connsiteY9" fmla="*/ 809625 h 1914525"/>
                <a:gd name="connsiteX10" fmla="*/ 986 w 367699"/>
                <a:gd name="connsiteY10" fmla="*/ 733425 h 1914525"/>
                <a:gd name="connsiteX11" fmla="*/ 62899 w 367699"/>
                <a:gd name="connsiteY11" fmla="*/ 590550 h 1914525"/>
                <a:gd name="connsiteX12" fmla="*/ 191486 w 367699"/>
                <a:gd name="connsiteY12" fmla="*/ 409575 h 1914525"/>
                <a:gd name="connsiteX13" fmla="*/ 291499 w 367699"/>
                <a:gd name="connsiteY13" fmla="*/ 233363 h 1914525"/>
                <a:gd name="connsiteX14" fmla="*/ 367699 w 367699"/>
                <a:gd name="connsiteY14" fmla="*/ 0 h 1914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67699" h="1914525">
                  <a:moveTo>
                    <a:pt x="43849" y="1914525"/>
                  </a:moveTo>
                  <a:cubicBezTo>
                    <a:pt x="34721" y="1897062"/>
                    <a:pt x="25593" y="1879600"/>
                    <a:pt x="24799" y="1847850"/>
                  </a:cubicBezTo>
                  <a:cubicBezTo>
                    <a:pt x="24005" y="1816100"/>
                    <a:pt x="24798" y="1779587"/>
                    <a:pt x="39086" y="1724025"/>
                  </a:cubicBezTo>
                  <a:cubicBezTo>
                    <a:pt x="53374" y="1668462"/>
                    <a:pt x="91474" y="1589087"/>
                    <a:pt x="110524" y="1514475"/>
                  </a:cubicBezTo>
                  <a:cubicBezTo>
                    <a:pt x="129574" y="1439863"/>
                    <a:pt x="148624" y="1335087"/>
                    <a:pt x="153386" y="1276350"/>
                  </a:cubicBezTo>
                  <a:cubicBezTo>
                    <a:pt x="158149" y="1217612"/>
                    <a:pt x="151799" y="1190625"/>
                    <a:pt x="139099" y="1162050"/>
                  </a:cubicBezTo>
                  <a:cubicBezTo>
                    <a:pt x="126399" y="1133475"/>
                    <a:pt x="86711" y="1131887"/>
                    <a:pt x="77186" y="1104900"/>
                  </a:cubicBezTo>
                  <a:cubicBezTo>
                    <a:pt x="67661" y="1077913"/>
                    <a:pt x="79568" y="1035050"/>
                    <a:pt x="81949" y="1000125"/>
                  </a:cubicBezTo>
                  <a:cubicBezTo>
                    <a:pt x="84330" y="965200"/>
                    <a:pt x="100205" y="927100"/>
                    <a:pt x="91474" y="895350"/>
                  </a:cubicBezTo>
                  <a:cubicBezTo>
                    <a:pt x="82743" y="863600"/>
                    <a:pt x="44642" y="836612"/>
                    <a:pt x="29561" y="809625"/>
                  </a:cubicBezTo>
                  <a:cubicBezTo>
                    <a:pt x="14480" y="782638"/>
                    <a:pt x="-4570" y="769937"/>
                    <a:pt x="986" y="733425"/>
                  </a:cubicBezTo>
                  <a:cubicBezTo>
                    <a:pt x="6542" y="696913"/>
                    <a:pt x="31149" y="644525"/>
                    <a:pt x="62899" y="590550"/>
                  </a:cubicBezTo>
                  <a:cubicBezTo>
                    <a:pt x="94649" y="536575"/>
                    <a:pt x="153386" y="469106"/>
                    <a:pt x="191486" y="409575"/>
                  </a:cubicBezTo>
                  <a:cubicBezTo>
                    <a:pt x="229586" y="350044"/>
                    <a:pt x="262130" y="301625"/>
                    <a:pt x="291499" y="233363"/>
                  </a:cubicBezTo>
                  <a:cubicBezTo>
                    <a:pt x="320868" y="165100"/>
                    <a:pt x="344283" y="82550"/>
                    <a:pt x="367699" y="0"/>
                  </a:cubicBezTo>
                </a:path>
              </a:pathLst>
            </a:custGeom>
            <a:noFill/>
            <a:ln w="101600">
              <a:solidFill>
                <a:srgbClr val="00B05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CD01B74E-9235-5168-287E-E885E60254AD}"/>
                </a:ext>
              </a:extLst>
            </p:cNvPr>
            <p:cNvSpPr/>
            <p:nvPr/>
          </p:nvSpPr>
          <p:spPr>
            <a:xfrm>
              <a:off x="3158299" y="2825456"/>
              <a:ext cx="1423226" cy="52757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490482C1-D464-C3B7-A29D-BCD6A312D2BC}"/>
                </a:ext>
              </a:extLst>
            </p:cNvPr>
            <p:cNvSpPr txBox="1"/>
            <p:nvPr/>
          </p:nvSpPr>
          <p:spPr>
            <a:xfrm>
              <a:off x="3162905" y="2813178"/>
              <a:ext cx="1375757" cy="13004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7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รูปแบบเกาะกลางถนนช่วงขนาด 4 ช่องจราจร</a:t>
              </a:r>
              <a:endPara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401289A9-F328-6E8A-5646-EB2894489A21}"/>
                </a:ext>
              </a:extLst>
            </p:cNvPr>
            <p:cNvSpPr txBox="1"/>
            <p:nvPr/>
          </p:nvSpPr>
          <p:spPr>
            <a:xfrm>
              <a:off x="3757377" y="2965746"/>
              <a:ext cx="695562" cy="13004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7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เกาะสี</a:t>
              </a:r>
              <a:endPara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D0A146C6-DAF6-8A05-04F5-10195448DEAC}"/>
                </a:ext>
              </a:extLst>
            </p:cNvPr>
            <p:cNvSpPr txBox="1"/>
            <p:nvPr/>
          </p:nvSpPr>
          <p:spPr>
            <a:xfrm>
              <a:off x="3773332" y="3108071"/>
              <a:ext cx="695562" cy="13004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7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เกาะยก</a:t>
              </a:r>
              <a:endPara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0010FECA-F3BD-EBF0-858C-1F78479A91B3}"/>
                </a:ext>
              </a:extLst>
            </p:cNvPr>
            <p:cNvSpPr txBox="1"/>
            <p:nvPr/>
          </p:nvSpPr>
          <p:spPr>
            <a:xfrm>
              <a:off x="3773332" y="3243667"/>
              <a:ext cx="695562" cy="13004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7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เกาะกำแพงคอนกรีต</a:t>
              </a:r>
              <a:endPara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2B2EE45-84FF-3719-0BC7-E9289EBC3165}"/>
                </a:ext>
              </a:extLst>
            </p:cNvPr>
            <p:cNvSpPr/>
            <p:nvPr/>
          </p:nvSpPr>
          <p:spPr>
            <a:xfrm>
              <a:off x="3309938" y="3014663"/>
              <a:ext cx="323850" cy="0"/>
            </a:xfrm>
            <a:custGeom>
              <a:avLst/>
              <a:gdLst>
                <a:gd name="connsiteX0" fmla="*/ 0 w 323850"/>
                <a:gd name="connsiteY0" fmla="*/ 0 h 0"/>
                <a:gd name="connsiteX1" fmla="*/ 323850 w 32385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23850">
                  <a:moveTo>
                    <a:pt x="0" y="0"/>
                  </a:moveTo>
                  <a:lnTo>
                    <a:pt x="323850" y="0"/>
                  </a:lnTo>
                </a:path>
              </a:pathLst>
            </a:custGeom>
            <a:noFill/>
            <a:ln w="10160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6FFEAB43-3BA9-C231-9025-3CB10ACBE852}"/>
                </a:ext>
              </a:extLst>
            </p:cNvPr>
            <p:cNvSpPr/>
            <p:nvPr/>
          </p:nvSpPr>
          <p:spPr>
            <a:xfrm>
              <a:off x="3309938" y="3154042"/>
              <a:ext cx="323850" cy="0"/>
            </a:xfrm>
            <a:custGeom>
              <a:avLst/>
              <a:gdLst>
                <a:gd name="connsiteX0" fmla="*/ 0 w 323850"/>
                <a:gd name="connsiteY0" fmla="*/ 0 h 0"/>
                <a:gd name="connsiteX1" fmla="*/ 323850 w 32385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23850">
                  <a:moveTo>
                    <a:pt x="0" y="0"/>
                  </a:moveTo>
                  <a:lnTo>
                    <a:pt x="323850" y="0"/>
                  </a:lnTo>
                </a:path>
              </a:pathLst>
            </a:custGeom>
            <a:noFill/>
            <a:ln w="101600">
              <a:solidFill>
                <a:srgbClr val="00B05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F3F0FFE3-3BE2-1BA9-A60C-3FA0434E912E}"/>
                </a:ext>
              </a:extLst>
            </p:cNvPr>
            <p:cNvSpPr/>
            <p:nvPr/>
          </p:nvSpPr>
          <p:spPr>
            <a:xfrm>
              <a:off x="3309938" y="3296784"/>
              <a:ext cx="323850" cy="0"/>
            </a:xfrm>
            <a:custGeom>
              <a:avLst/>
              <a:gdLst>
                <a:gd name="connsiteX0" fmla="*/ 0 w 323850"/>
                <a:gd name="connsiteY0" fmla="*/ 0 h 0"/>
                <a:gd name="connsiteX1" fmla="*/ 323850 w 32385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23850">
                  <a:moveTo>
                    <a:pt x="0" y="0"/>
                  </a:moveTo>
                  <a:lnTo>
                    <a:pt x="323850" y="0"/>
                  </a:lnTo>
                </a:path>
              </a:pathLst>
            </a:custGeom>
            <a:noFill/>
            <a:ln w="10160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1DBEBA6C-ADE8-5BE3-2180-E6F632B838AD}"/>
                </a:ext>
              </a:extLst>
            </p:cNvPr>
            <p:cNvSpPr/>
            <p:nvPr/>
          </p:nvSpPr>
          <p:spPr>
            <a:xfrm>
              <a:off x="1185817" y="2008483"/>
              <a:ext cx="367699" cy="1914525"/>
            </a:xfrm>
            <a:custGeom>
              <a:avLst/>
              <a:gdLst>
                <a:gd name="connsiteX0" fmla="*/ 43849 w 367699"/>
                <a:gd name="connsiteY0" fmla="*/ 1914525 h 1914525"/>
                <a:gd name="connsiteX1" fmla="*/ 24799 w 367699"/>
                <a:gd name="connsiteY1" fmla="*/ 1847850 h 1914525"/>
                <a:gd name="connsiteX2" fmla="*/ 39086 w 367699"/>
                <a:gd name="connsiteY2" fmla="*/ 1724025 h 1914525"/>
                <a:gd name="connsiteX3" fmla="*/ 110524 w 367699"/>
                <a:gd name="connsiteY3" fmla="*/ 1514475 h 1914525"/>
                <a:gd name="connsiteX4" fmla="*/ 153386 w 367699"/>
                <a:gd name="connsiteY4" fmla="*/ 1276350 h 1914525"/>
                <a:gd name="connsiteX5" fmla="*/ 139099 w 367699"/>
                <a:gd name="connsiteY5" fmla="*/ 1162050 h 1914525"/>
                <a:gd name="connsiteX6" fmla="*/ 77186 w 367699"/>
                <a:gd name="connsiteY6" fmla="*/ 1104900 h 1914525"/>
                <a:gd name="connsiteX7" fmla="*/ 81949 w 367699"/>
                <a:gd name="connsiteY7" fmla="*/ 1000125 h 1914525"/>
                <a:gd name="connsiteX8" fmla="*/ 91474 w 367699"/>
                <a:gd name="connsiteY8" fmla="*/ 895350 h 1914525"/>
                <a:gd name="connsiteX9" fmla="*/ 29561 w 367699"/>
                <a:gd name="connsiteY9" fmla="*/ 809625 h 1914525"/>
                <a:gd name="connsiteX10" fmla="*/ 986 w 367699"/>
                <a:gd name="connsiteY10" fmla="*/ 733425 h 1914525"/>
                <a:gd name="connsiteX11" fmla="*/ 62899 w 367699"/>
                <a:gd name="connsiteY11" fmla="*/ 590550 h 1914525"/>
                <a:gd name="connsiteX12" fmla="*/ 191486 w 367699"/>
                <a:gd name="connsiteY12" fmla="*/ 409575 h 1914525"/>
                <a:gd name="connsiteX13" fmla="*/ 291499 w 367699"/>
                <a:gd name="connsiteY13" fmla="*/ 233363 h 1914525"/>
                <a:gd name="connsiteX14" fmla="*/ 367699 w 367699"/>
                <a:gd name="connsiteY14" fmla="*/ 0 h 1914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67699" h="1914525">
                  <a:moveTo>
                    <a:pt x="43849" y="1914525"/>
                  </a:moveTo>
                  <a:cubicBezTo>
                    <a:pt x="34721" y="1897062"/>
                    <a:pt x="25593" y="1879600"/>
                    <a:pt x="24799" y="1847850"/>
                  </a:cubicBezTo>
                  <a:cubicBezTo>
                    <a:pt x="24005" y="1816100"/>
                    <a:pt x="24798" y="1779587"/>
                    <a:pt x="39086" y="1724025"/>
                  </a:cubicBezTo>
                  <a:cubicBezTo>
                    <a:pt x="53374" y="1668462"/>
                    <a:pt x="91474" y="1589087"/>
                    <a:pt x="110524" y="1514475"/>
                  </a:cubicBezTo>
                  <a:cubicBezTo>
                    <a:pt x="129574" y="1439863"/>
                    <a:pt x="148624" y="1335087"/>
                    <a:pt x="153386" y="1276350"/>
                  </a:cubicBezTo>
                  <a:cubicBezTo>
                    <a:pt x="158149" y="1217612"/>
                    <a:pt x="151799" y="1190625"/>
                    <a:pt x="139099" y="1162050"/>
                  </a:cubicBezTo>
                  <a:cubicBezTo>
                    <a:pt x="126399" y="1133475"/>
                    <a:pt x="86711" y="1131887"/>
                    <a:pt x="77186" y="1104900"/>
                  </a:cubicBezTo>
                  <a:cubicBezTo>
                    <a:pt x="67661" y="1077913"/>
                    <a:pt x="79568" y="1035050"/>
                    <a:pt x="81949" y="1000125"/>
                  </a:cubicBezTo>
                  <a:cubicBezTo>
                    <a:pt x="84330" y="965200"/>
                    <a:pt x="100205" y="927100"/>
                    <a:pt x="91474" y="895350"/>
                  </a:cubicBezTo>
                  <a:cubicBezTo>
                    <a:pt x="82743" y="863600"/>
                    <a:pt x="44642" y="836612"/>
                    <a:pt x="29561" y="809625"/>
                  </a:cubicBezTo>
                  <a:cubicBezTo>
                    <a:pt x="14480" y="782638"/>
                    <a:pt x="-4570" y="769937"/>
                    <a:pt x="986" y="733425"/>
                  </a:cubicBezTo>
                  <a:cubicBezTo>
                    <a:pt x="6542" y="696913"/>
                    <a:pt x="31149" y="644525"/>
                    <a:pt x="62899" y="590550"/>
                  </a:cubicBezTo>
                  <a:cubicBezTo>
                    <a:pt x="94649" y="536575"/>
                    <a:pt x="153386" y="469106"/>
                    <a:pt x="191486" y="409575"/>
                  </a:cubicBezTo>
                  <a:cubicBezTo>
                    <a:pt x="229586" y="350044"/>
                    <a:pt x="262130" y="301625"/>
                    <a:pt x="291499" y="233363"/>
                  </a:cubicBezTo>
                  <a:cubicBezTo>
                    <a:pt x="320868" y="165100"/>
                    <a:pt x="344283" y="82550"/>
                    <a:pt x="367699" y="0"/>
                  </a:cubicBezTo>
                </a:path>
              </a:pathLst>
            </a:custGeom>
            <a:noFill/>
            <a:ln w="12700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AFBEDAE5-DEC9-2F32-E351-1C6E997D47B9}"/>
                </a:ext>
              </a:extLst>
            </p:cNvPr>
            <p:cNvSpPr/>
            <p:nvPr/>
          </p:nvSpPr>
          <p:spPr>
            <a:xfrm>
              <a:off x="1217158" y="2002836"/>
              <a:ext cx="367699" cy="1914525"/>
            </a:xfrm>
            <a:custGeom>
              <a:avLst/>
              <a:gdLst>
                <a:gd name="connsiteX0" fmla="*/ 43849 w 367699"/>
                <a:gd name="connsiteY0" fmla="*/ 1914525 h 1914525"/>
                <a:gd name="connsiteX1" fmla="*/ 24799 w 367699"/>
                <a:gd name="connsiteY1" fmla="*/ 1847850 h 1914525"/>
                <a:gd name="connsiteX2" fmla="*/ 39086 w 367699"/>
                <a:gd name="connsiteY2" fmla="*/ 1724025 h 1914525"/>
                <a:gd name="connsiteX3" fmla="*/ 110524 w 367699"/>
                <a:gd name="connsiteY3" fmla="*/ 1514475 h 1914525"/>
                <a:gd name="connsiteX4" fmla="*/ 153386 w 367699"/>
                <a:gd name="connsiteY4" fmla="*/ 1276350 h 1914525"/>
                <a:gd name="connsiteX5" fmla="*/ 139099 w 367699"/>
                <a:gd name="connsiteY5" fmla="*/ 1162050 h 1914525"/>
                <a:gd name="connsiteX6" fmla="*/ 77186 w 367699"/>
                <a:gd name="connsiteY6" fmla="*/ 1104900 h 1914525"/>
                <a:gd name="connsiteX7" fmla="*/ 81949 w 367699"/>
                <a:gd name="connsiteY7" fmla="*/ 1000125 h 1914525"/>
                <a:gd name="connsiteX8" fmla="*/ 91474 w 367699"/>
                <a:gd name="connsiteY8" fmla="*/ 895350 h 1914525"/>
                <a:gd name="connsiteX9" fmla="*/ 29561 w 367699"/>
                <a:gd name="connsiteY9" fmla="*/ 809625 h 1914525"/>
                <a:gd name="connsiteX10" fmla="*/ 986 w 367699"/>
                <a:gd name="connsiteY10" fmla="*/ 733425 h 1914525"/>
                <a:gd name="connsiteX11" fmla="*/ 62899 w 367699"/>
                <a:gd name="connsiteY11" fmla="*/ 590550 h 1914525"/>
                <a:gd name="connsiteX12" fmla="*/ 191486 w 367699"/>
                <a:gd name="connsiteY12" fmla="*/ 409575 h 1914525"/>
                <a:gd name="connsiteX13" fmla="*/ 291499 w 367699"/>
                <a:gd name="connsiteY13" fmla="*/ 233363 h 1914525"/>
                <a:gd name="connsiteX14" fmla="*/ 367699 w 367699"/>
                <a:gd name="connsiteY14" fmla="*/ 0 h 1914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67699" h="1914525">
                  <a:moveTo>
                    <a:pt x="43849" y="1914525"/>
                  </a:moveTo>
                  <a:cubicBezTo>
                    <a:pt x="34721" y="1897062"/>
                    <a:pt x="25593" y="1879600"/>
                    <a:pt x="24799" y="1847850"/>
                  </a:cubicBezTo>
                  <a:cubicBezTo>
                    <a:pt x="24005" y="1816100"/>
                    <a:pt x="24798" y="1779587"/>
                    <a:pt x="39086" y="1724025"/>
                  </a:cubicBezTo>
                  <a:cubicBezTo>
                    <a:pt x="53374" y="1668462"/>
                    <a:pt x="91474" y="1589087"/>
                    <a:pt x="110524" y="1514475"/>
                  </a:cubicBezTo>
                  <a:cubicBezTo>
                    <a:pt x="129574" y="1439863"/>
                    <a:pt x="148624" y="1335087"/>
                    <a:pt x="153386" y="1276350"/>
                  </a:cubicBezTo>
                  <a:cubicBezTo>
                    <a:pt x="158149" y="1217612"/>
                    <a:pt x="151799" y="1190625"/>
                    <a:pt x="139099" y="1162050"/>
                  </a:cubicBezTo>
                  <a:cubicBezTo>
                    <a:pt x="126399" y="1133475"/>
                    <a:pt x="86711" y="1131887"/>
                    <a:pt x="77186" y="1104900"/>
                  </a:cubicBezTo>
                  <a:cubicBezTo>
                    <a:pt x="67661" y="1077913"/>
                    <a:pt x="79568" y="1035050"/>
                    <a:pt x="81949" y="1000125"/>
                  </a:cubicBezTo>
                  <a:cubicBezTo>
                    <a:pt x="84330" y="965200"/>
                    <a:pt x="100205" y="927100"/>
                    <a:pt x="91474" y="895350"/>
                  </a:cubicBezTo>
                  <a:cubicBezTo>
                    <a:pt x="82743" y="863600"/>
                    <a:pt x="44642" y="836612"/>
                    <a:pt x="29561" y="809625"/>
                  </a:cubicBezTo>
                  <a:cubicBezTo>
                    <a:pt x="14480" y="782638"/>
                    <a:pt x="-4570" y="769937"/>
                    <a:pt x="986" y="733425"/>
                  </a:cubicBezTo>
                  <a:cubicBezTo>
                    <a:pt x="6542" y="696913"/>
                    <a:pt x="31149" y="644525"/>
                    <a:pt x="62899" y="590550"/>
                  </a:cubicBezTo>
                  <a:cubicBezTo>
                    <a:pt x="94649" y="536575"/>
                    <a:pt x="153386" y="469106"/>
                    <a:pt x="191486" y="409575"/>
                  </a:cubicBezTo>
                  <a:cubicBezTo>
                    <a:pt x="229586" y="350044"/>
                    <a:pt x="262130" y="301625"/>
                    <a:pt x="291499" y="233363"/>
                  </a:cubicBezTo>
                  <a:cubicBezTo>
                    <a:pt x="320868" y="165100"/>
                    <a:pt x="344283" y="82550"/>
                    <a:pt x="367699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9A17246A-BF8A-C74A-3E05-DAF636D49132}"/>
                </a:ext>
              </a:extLst>
            </p:cNvPr>
            <p:cNvSpPr/>
            <p:nvPr/>
          </p:nvSpPr>
          <p:spPr>
            <a:xfrm>
              <a:off x="1157730" y="2011379"/>
              <a:ext cx="367699" cy="1914525"/>
            </a:xfrm>
            <a:custGeom>
              <a:avLst/>
              <a:gdLst>
                <a:gd name="connsiteX0" fmla="*/ 43849 w 367699"/>
                <a:gd name="connsiteY0" fmla="*/ 1914525 h 1914525"/>
                <a:gd name="connsiteX1" fmla="*/ 24799 w 367699"/>
                <a:gd name="connsiteY1" fmla="*/ 1847850 h 1914525"/>
                <a:gd name="connsiteX2" fmla="*/ 39086 w 367699"/>
                <a:gd name="connsiteY2" fmla="*/ 1724025 h 1914525"/>
                <a:gd name="connsiteX3" fmla="*/ 110524 w 367699"/>
                <a:gd name="connsiteY3" fmla="*/ 1514475 h 1914525"/>
                <a:gd name="connsiteX4" fmla="*/ 153386 w 367699"/>
                <a:gd name="connsiteY4" fmla="*/ 1276350 h 1914525"/>
                <a:gd name="connsiteX5" fmla="*/ 139099 w 367699"/>
                <a:gd name="connsiteY5" fmla="*/ 1162050 h 1914525"/>
                <a:gd name="connsiteX6" fmla="*/ 77186 w 367699"/>
                <a:gd name="connsiteY6" fmla="*/ 1104900 h 1914525"/>
                <a:gd name="connsiteX7" fmla="*/ 81949 w 367699"/>
                <a:gd name="connsiteY7" fmla="*/ 1000125 h 1914525"/>
                <a:gd name="connsiteX8" fmla="*/ 91474 w 367699"/>
                <a:gd name="connsiteY8" fmla="*/ 895350 h 1914525"/>
                <a:gd name="connsiteX9" fmla="*/ 29561 w 367699"/>
                <a:gd name="connsiteY9" fmla="*/ 809625 h 1914525"/>
                <a:gd name="connsiteX10" fmla="*/ 986 w 367699"/>
                <a:gd name="connsiteY10" fmla="*/ 733425 h 1914525"/>
                <a:gd name="connsiteX11" fmla="*/ 62899 w 367699"/>
                <a:gd name="connsiteY11" fmla="*/ 590550 h 1914525"/>
                <a:gd name="connsiteX12" fmla="*/ 191486 w 367699"/>
                <a:gd name="connsiteY12" fmla="*/ 409575 h 1914525"/>
                <a:gd name="connsiteX13" fmla="*/ 291499 w 367699"/>
                <a:gd name="connsiteY13" fmla="*/ 233363 h 1914525"/>
                <a:gd name="connsiteX14" fmla="*/ 367699 w 367699"/>
                <a:gd name="connsiteY14" fmla="*/ 0 h 1914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67699" h="1914525">
                  <a:moveTo>
                    <a:pt x="43849" y="1914525"/>
                  </a:moveTo>
                  <a:cubicBezTo>
                    <a:pt x="34721" y="1897062"/>
                    <a:pt x="25593" y="1879600"/>
                    <a:pt x="24799" y="1847850"/>
                  </a:cubicBezTo>
                  <a:cubicBezTo>
                    <a:pt x="24005" y="1816100"/>
                    <a:pt x="24798" y="1779587"/>
                    <a:pt x="39086" y="1724025"/>
                  </a:cubicBezTo>
                  <a:cubicBezTo>
                    <a:pt x="53374" y="1668462"/>
                    <a:pt x="91474" y="1589087"/>
                    <a:pt x="110524" y="1514475"/>
                  </a:cubicBezTo>
                  <a:cubicBezTo>
                    <a:pt x="129574" y="1439863"/>
                    <a:pt x="148624" y="1335087"/>
                    <a:pt x="153386" y="1276350"/>
                  </a:cubicBezTo>
                  <a:cubicBezTo>
                    <a:pt x="158149" y="1217612"/>
                    <a:pt x="151799" y="1190625"/>
                    <a:pt x="139099" y="1162050"/>
                  </a:cubicBezTo>
                  <a:cubicBezTo>
                    <a:pt x="126399" y="1133475"/>
                    <a:pt x="86711" y="1131887"/>
                    <a:pt x="77186" y="1104900"/>
                  </a:cubicBezTo>
                  <a:cubicBezTo>
                    <a:pt x="67661" y="1077913"/>
                    <a:pt x="79568" y="1035050"/>
                    <a:pt x="81949" y="1000125"/>
                  </a:cubicBezTo>
                  <a:cubicBezTo>
                    <a:pt x="84330" y="965200"/>
                    <a:pt x="100205" y="927100"/>
                    <a:pt x="91474" y="895350"/>
                  </a:cubicBezTo>
                  <a:cubicBezTo>
                    <a:pt x="82743" y="863600"/>
                    <a:pt x="44642" y="836612"/>
                    <a:pt x="29561" y="809625"/>
                  </a:cubicBezTo>
                  <a:cubicBezTo>
                    <a:pt x="14480" y="782638"/>
                    <a:pt x="-4570" y="769937"/>
                    <a:pt x="986" y="733425"/>
                  </a:cubicBezTo>
                  <a:cubicBezTo>
                    <a:pt x="6542" y="696913"/>
                    <a:pt x="31149" y="644525"/>
                    <a:pt x="62899" y="590550"/>
                  </a:cubicBezTo>
                  <a:cubicBezTo>
                    <a:pt x="94649" y="536575"/>
                    <a:pt x="153386" y="469106"/>
                    <a:pt x="191486" y="409575"/>
                  </a:cubicBezTo>
                  <a:cubicBezTo>
                    <a:pt x="229586" y="350044"/>
                    <a:pt x="262130" y="301625"/>
                    <a:pt x="291499" y="233363"/>
                  </a:cubicBezTo>
                  <a:cubicBezTo>
                    <a:pt x="320868" y="165100"/>
                    <a:pt x="344283" y="82550"/>
                    <a:pt x="367699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77D027BE-466C-554A-D407-BF5C397CB35C}"/>
                </a:ext>
              </a:extLst>
            </p:cNvPr>
            <p:cNvSpPr/>
            <p:nvPr/>
          </p:nvSpPr>
          <p:spPr>
            <a:xfrm>
              <a:off x="1271588" y="4043361"/>
              <a:ext cx="390525" cy="414337"/>
            </a:xfrm>
            <a:custGeom>
              <a:avLst/>
              <a:gdLst>
                <a:gd name="connsiteX0" fmla="*/ 390525 w 390525"/>
                <a:gd name="connsiteY0" fmla="*/ 414337 h 414337"/>
                <a:gd name="connsiteX1" fmla="*/ 300037 w 390525"/>
                <a:gd name="connsiteY1" fmla="*/ 381000 h 414337"/>
                <a:gd name="connsiteX2" fmla="*/ 209550 w 390525"/>
                <a:gd name="connsiteY2" fmla="*/ 381000 h 414337"/>
                <a:gd name="connsiteX3" fmla="*/ 147637 w 390525"/>
                <a:gd name="connsiteY3" fmla="*/ 323850 h 414337"/>
                <a:gd name="connsiteX4" fmla="*/ 0 w 390525"/>
                <a:gd name="connsiteY4" fmla="*/ 0 h 414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0525" h="414337">
                  <a:moveTo>
                    <a:pt x="390525" y="414337"/>
                  </a:moveTo>
                  <a:cubicBezTo>
                    <a:pt x="360362" y="400446"/>
                    <a:pt x="330199" y="386556"/>
                    <a:pt x="300037" y="381000"/>
                  </a:cubicBezTo>
                  <a:cubicBezTo>
                    <a:pt x="269874" y="375444"/>
                    <a:pt x="234950" y="390525"/>
                    <a:pt x="209550" y="381000"/>
                  </a:cubicBezTo>
                  <a:cubicBezTo>
                    <a:pt x="184150" y="371475"/>
                    <a:pt x="182562" y="387350"/>
                    <a:pt x="147637" y="323850"/>
                  </a:cubicBezTo>
                  <a:cubicBezTo>
                    <a:pt x="112712" y="260350"/>
                    <a:pt x="56356" y="130175"/>
                    <a:pt x="0" y="0"/>
                  </a:cubicBezTo>
                </a:path>
              </a:pathLst>
            </a:custGeom>
            <a:noFill/>
            <a:ln w="12700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B3D0226F-2F11-EC6E-76D2-C22D3DE194C6}"/>
                </a:ext>
              </a:extLst>
            </p:cNvPr>
            <p:cNvSpPr/>
            <p:nvPr/>
          </p:nvSpPr>
          <p:spPr>
            <a:xfrm>
              <a:off x="1294296" y="4022316"/>
              <a:ext cx="390525" cy="414337"/>
            </a:xfrm>
            <a:custGeom>
              <a:avLst/>
              <a:gdLst>
                <a:gd name="connsiteX0" fmla="*/ 390525 w 390525"/>
                <a:gd name="connsiteY0" fmla="*/ 414337 h 414337"/>
                <a:gd name="connsiteX1" fmla="*/ 300037 w 390525"/>
                <a:gd name="connsiteY1" fmla="*/ 381000 h 414337"/>
                <a:gd name="connsiteX2" fmla="*/ 209550 w 390525"/>
                <a:gd name="connsiteY2" fmla="*/ 381000 h 414337"/>
                <a:gd name="connsiteX3" fmla="*/ 147637 w 390525"/>
                <a:gd name="connsiteY3" fmla="*/ 323850 h 414337"/>
                <a:gd name="connsiteX4" fmla="*/ 0 w 390525"/>
                <a:gd name="connsiteY4" fmla="*/ 0 h 414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0525" h="414337">
                  <a:moveTo>
                    <a:pt x="390525" y="414337"/>
                  </a:moveTo>
                  <a:cubicBezTo>
                    <a:pt x="360362" y="400446"/>
                    <a:pt x="330199" y="386556"/>
                    <a:pt x="300037" y="381000"/>
                  </a:cubicBezTo>
                  <a:cubicBezTo>
                    <a:pt x="269874" y="375444"/>
                    <a:pt x="234950" y="390525"/>
                    <a:pt x="209550" y="381000"/>
                  </a:cubicBezTo>
                  <a:cubicBezTo>
                    <a:pt x="184150" y="371475"/>
                    <a:pt x="182562" y="387350"/>
                    <a:pt x="147637" y="323850"/>
                  </a:cubicBezTo>
                  <a:cubicBezTo>
                    <a:pt x="112712" y="260350"/>
                    <a:pt x="56356" y="130175"/>
                    <a:pt x="0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0965D5F0-0C11-0195-B7C4-A2FE44DF9E5A}"/>
                </a:ext>
              </a:extLst>
            </p:cNvPr>
            <p:cNvSpPr/>
            <p:nvPr/>
          </p:nvSpPr>
          <p:spPr>
            <a:xfrm>
              <a:off x="1250973" y="4067374"/>
              <a:ext cx="390525" cy="414337"/>
            </a:xfrm>
            <a:custGeom>
              <a:avLst/>
              <a:gdLst>
                <a:gd name="connsiteX0" fmla="*/ 390525 w 390525"/>
                <a:gd name="connsiteY0" fmla="*/ 414337 h 414337"/>
                <a:gd name="connsiteX1" fmla="*/ 300037 w 390525"/>
                <a:gd name="connsiteY1" fmla="*/ 381000 h 414337"/>
                <a:gd name="connsiteX2" fmla="*/ 209550 w 390525"/>
                <a:gd name="connsiteY2" fmla="*/ 381000 h 414337"/>
                <a:gd name="connsiteX3" fmla="*/ 147637 w 390525"/>
                <a:gd name="connsiteY3" fmla="*/ 323850 h 414337"/>
                <a:gd name="connsiteX4" fmla="*/ 0 w 390525"/>
                <a:gd name="connsiteY4" fmla="*/ 0 h 414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0525" h="414337">
                  <a:moveTo>
                    <a:pt x="390525" y="414337"/>
                  </a:moveTo>
                  <a:cubicBezTo>
                    <a:pt x="360362" y="400446"/>
                    <a:pt x="330199" y="386556"/>
                    <a:pt x="300037" y="381000"/>
                  </a:cubicBezTo>
                  <a:cubicBezTo>
                    <a:pt x="269874" y="375444"/>
                    <a:pt x="234950" y="390525"/>
                    <a:pt x="209550" y="381000"/>
                  </a:cubicBezTo>
                  <a:cubicBezTo>
                    <a:pt x="184150" y="371475"/>
                    <a:pt x="182562" y="387350"/>
                    <a:pt x="147637" y="323850"/>
                  </a:cubicBezTo>
                  <a:cubicBezTo>
                    <a:pt x="112712" y="260350"/>
                    <a:pt x="56356" y="130175"/>
                    <a:pt x="0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045DFE2F-7B6B-256F-E3DD-61EB6EAFFADA}"/>
                </a:ext>
              </a:extLst>
            </p:cNvPr>
            <p:cNvSpPr/>
            <p:nvPr/>
          </p:nvSpPr>
          <p:spPr>
            <a:xfrm>
              <a:off x="1658343" y="4454795"/>
              <a:ext cx="345282" cy="161926"/>
            </a:xfrm>
            <a:custGeom>
              <a:avLst/>
              <a:gdLst>
                <a:gd name="connsiteX0" fmla="*/ 266700 w 266700"/>
                <a:gd name="connsiteY0" fmla="*/ 148408 h 148408"/>
                <a:gd name="connsiteX1" fmla="*/ 200025 w 266700"/>
                <a:gd name="connsiteY1" fmla="*/ 81733 h 148408"/>
                <a:gd name="connsiteX2" fmla="*/ 152400 w 266700"/>
                <a:gd name="connsiteY2" fmla="*/ 19821 h 148408"/>
                <a:gd name="connsiteX3" fmla="*/ 71437 w 266700"/>
                <a:gd name="connsiteY3" fmla="*/ 771 h 148408"/>
                <a:gd name="connsiteX4" fmla="*/ 0 w 266700"/>
                <a:gd name="connsiteY4" fmla="*/ 5533 h 148408"/>
                <a:gd name="connsiteX0" fmla="*/ 338138 w 338138"/>
                <a:gd name="connsiteY0" fmla="*/ 167109 h 167109"/>
                <a:gd name="connsiteX1" fmla="*/ 271463 w 338138"/>
                <a:gd name="connsiteY1" fmla="*/ 100434 h 167109"/>
                <a:gd name="connsiteX2" fmla="*/ 223838 w 338138"/>
                <a:gd name="connsiteY2" fmla="*/ 38522 h 167109"/>
                <a:gd name="connsiteX3" fmla="*/ 142875 w 338138"/>
                <a:gd name="connsiteY3" fmla="*/ 19472 h 167109"/>
                <a:gd name="connsiteX4" fmla="*/ 0 w 338138"/>
                <a:gd name="connsiteY4" fmla="*/ 421 h 167109"/>
                <a:gd name="connsiteX0" fmla="*/ 338138 w 338138"/>
                <a:gd name="connsiteY0" fmla="*/ 166688 h 166688"/>
                <a:gd name="connsiteX1" fmla="*/ 271463 w 338138"/>
                <a:gd name="connsiteY1" fmla="*/ 100013 h 166688"/>
                <a:gd name="connsiteX2" fmla="*/ 223838 w 338138"/>
                <a:gd name="connsiteY2" fmla="*/ 38101 h 166688"/>
                <a:gd name="connsiteX3" fmla="*/ 142875 w 338138"/>
                <a:gd name="connsiteY3" fmla="*/ 19051 h 166688"/>
                <a:gd name="connsiteX4" fmla="*/ 50006 w 338138"/>
                <a:gd name="connsiteY4" fmla="*/ 30958 h 166688"/>
                <a:gd name="connsiteX5" fmla="*/ 0 w 338138"/>
                <a:gd name="connsiteY5" fmla="*/ 0 h 166688"/>
                <a:gd name="connsiteX0" fmla="*/ 347663 w 347663"/>
                <a:gd name="connsiteY0" fmla="*/ 154782 h 154782"/>
                <a:gd name="connsiteX1" fmla="*/ 280988 w 347663"/>
                <a:gd name="connsiteY1" fmla="*/ 88107 h 154782"/>
                <a:gd name="connsiteX2" fmla="*/ 233363 w 347663"/>
                <a:gd name="connsiteY2" fmla="*/ 26195 h 154782"/>
                <a:gd name="connsiteX3" fmla="*/ 152400 w 347663"/>
                <a:gd name="connsiteY3" fmla="*/ 7145 h 154782"/>
                <a:gd name="connsiteX4" fmla="*/ 59531 w 347663"/>
                <a:gd name="connsiteY4" fmla="*/ 19052 h 154782"/>
                <a:gd name="connsiteX5" fmla="*/ 0 w 347663"/>
                <a:gd name="connsiteY5" fmla="*/ 0 h 154782"/>
                <a:gd name="connsiteX0" fmla="*/ 345282 w 345282"/>
                <a:gd name="connsiteY0" fmla="*/ 161926 h 161926"/>
                <a:gd name="connsiteX1" fmla="*/ 278607 w 345282"/>
                <a:gd name="connsiteY1" fmla="*/ 95251 h 161926"/>
                <a:gd name="connsiteX2" fmla="*/ 230982 w 345282"/>
                <a:gd name="connsiteY2" fmla="*/ 33339 h 161926"/>
                <a:gd name="connsiteX3" fmla="*/ 150019 w 345282"/>
                <a:gd name="connsiteY3" fmla="*/ 14289 h 161926"/>
                <a:gd name="connsiteX4" fmla="*/ 57150 w 345282"/>
                <a:gd name="connsiteY4" fmla="*/ 26196 h 161926"/>
                <a:gd name="connsiteX5" fmla="*/ 0 w 345282"/>
                <a:gd name="connsiteY5" fmla="*/ 0 h 161926"/>
                <a:gd name="connsiteX0" fmla="*/ 345282 w 345282"/>
                <a:gd name="connsiteY0" fmla="*/ 161926 h 161926"/>
                <a:gd name="connsiteX1" fmla="*/ 278607 w 345282"/>
                <a:gd name="connsiteY1" fmla="*/ 95251 h 161926"/>
                <a:gd name="connsiteX2" fmla="*/ 230982 w 345282"/>
                <a:gd name="connsiteY2" fmla="*/ 26195 h 161926"/>
                <a:gd name="connsiteX3" fmla="*/ 150019 w 345282"/>
                <a:gd name="connsiteY3" fmla="*/ 14289 h 161926"/>
                <a:gd name="connsiteX4" fmla="*/ 57150 w 345282"/>
                <a:gd name="connsiteY4" fmla="*/ 26196 h 161926"/>
                <a:gd name="connsiteX5" fmla="*/ 0 w 345282"/>
                <a:gd name="connsiteY5" fmla="*/ 0 h 16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5282" h="161926">
                  <a:moveTo>
                    <a:pt x="345282" y="161926"/>
                  </a:moveTo>
                  <a:cubicBezTo>
                    <a:pt x="321469" y="139304"/>
                    <a:pt x="297657" y="117873"/>
                    <a:pt x="278607" y="95251"/>
                  </a:cubicBezTo>
                  <a:cubicBezTo>
                    <a:pt x="259557" y="72629"/>
                    <a:pt x="252413" y="39689"/>
                    <a:pt x="230982" y="26195"/>
                  </a:cubicBezTo>
                  <a:cubicBezTo>
                    <a:pt x="209551" y="12701"/>
                    <a:pt x="175816" y="19845"/>
                    <a:pt x="150019" y="14289"/>
                  </a:cubicBezTo>
                  <a:cubicBezTo>
                    <a:pt x="124222" y="8733"/>
                    <a:pt x="80962" y="29371"/>
                    <a:pt x="57150" y="26196"/>
                  </a:cubicBezTo>
                  <a:cubicBezTo>
                    <a:pt x="33338" y="23021"/>
                    <a:pt x="11509" y="794"/>
                    <a:pt x="0" y="0"/>
                  </a:cubicBezTo>
                </a:path>
              </a:pathLst>
            </a:custGeom>
            <a:noFill/>
            <a:ln w="12700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B884C02E-106E-C3F4-FA87-FE5F7DAE9033}"/>
                </a:ext>
              </a:extLst>
            </p:cNvPr>
            <p:cNvSpPr/>
            <p:nvPr/>
          </p:nvSpPr>
          <p:spPr>
            <a:xfrm>
              <a:off x="1667849" y="4425131"/>
              <a:ext cx="345282" cy="161926"/>
            </a:xfrm>
            <a:custGeom>
              <a:avLst/>
              <a:gdLst>
                <a:gd name="connsiteX0" fmla="*/ 266700 w 266700"/>
                <a:gd name="connsiteY0" fmla="*/ 148408 h 148408"/>
                <a:gd name="connsiteX1" fmla="*/ 200025 w 266700"/>
                <a:gd name="connsiteY1" fmla="*/ 81733 h 148408"/>
                <a:gd name="connsiteX2" fmla="*/ 152400 w 266700"/>
                <a:gd name="connsiteY2" fmla="*/ 19821 h 148408"/>
                <a:gd name="connsiteX3" fmla="*/ 71437 w 266700"/>
                <a:gd name="connsiteY3" fmla="*/ 771 h 148408"/>
                <a:gd name="connsiteX4" fmla="*/ 0 w 266700"/>
                <a:gd name="connsiteY4" fmla="*/ 5533 h 148408"/>
                <a:gd name="connsiteX0" fmla="*/ 338138 w 338138"/>
                <a:gd name="connsiteY0" fmla="*/ 167109 h 167109"/>
                <a:gd name="connsiteX1" fmla="*/ 271463 w 338138"/>
                <a:gd name="connsiteY1" fmla="*/ 100434 h 167109"/>
                <a:gd name="connsiteX2" fmla="*/ 223838 w 338138"/>
                <a:gd name="connsiteY2" fmla="*/ 38522 h 167109"/>
                <a:gd name="connsiteX3" fmla="*/ 142875 w 338138"/>
                <a:gd name="connsiteY3" fmla="*/ 19472 h 167109"/>
                <a:gd name="connsiteX4" fmla="*/ 0 w 338138"/>
                <a:gd name="connsiteY4" fmla="*/ 421 h 167109"/>
                <a:gd name="connsiteX0" fmla="*/ 338138 w 338138"/>
                <a:gd name="connsiteY0" fmla="*/ 166688 h 166688"/>
                <a:gd name="connsiteX1" fmla="*/ 271463 w 338138"/>
                <a:gd name="connsiteY1" fmla="*/ 100013 h 166688"/>
                <a:gd name="connsiteX2" fmla="*/ 223838 w 338138"/>
                <a:gd name="connsiteY2" fmla="*/ 38101 h 166688"/>
                <a:gd name="connsiteX3" fmla="*/ 142875 w 338138"/>
                <a:gd name="connsiteY3" fmla="*/ 19051 h 166688"/>
                <a:gd name="connsiteX4" fmla="*/ 50006 w 338138"/>
                <a:gd name="connsiteY4" fmla="*/ 30958 h 166688"/>
                <a:gd name="connsiteX5" fmla="*/ 0 w 338138"/>
                <a:gd name="connsiteY5" fmla="*/ 0 h 166688"/>
                <a:gd name="connsiteX0" fmla="*/ 347663 w 347663"/>
                <a:gd name="connsiteY0" fmla="*/ 154782 h 154782"/>
                <a:gd name="connsiteX1" fmla="*/ 280988 w 347663"/>
                <a:gd name="connsiteY1" fmla="*/ 88107 h 154782"/>
                <a:gd name="connsiteX2" fmla="*/ 233363 w 347663"/>
                <a:gd name="connsiteY2" fmla="*/ 26195 h 154782"/>
                <a:gd name="connsiteX3" fmla="*/ 152400 w 347663"/>
                <a:gd name="connsiteY3" fmla="*/ 7145 h 154782"/>
                <a:gd name="connsiteX4" fmla="*/ 59531 w 347663"/>
                <a:gd name="connsiteY4" fmla="*/ 19052 h 154782"/>
                <a:gd name="connsiteX5" fmla="*/ 0 w 347663"/>
                <a:gd name="connsiteY5" fmla="*/ 0 h 154782"/>
                <a:gd name="connsiteX0" fmla="*/ 345282 w 345282"/>
                <a:gd name="connsiteY0" fmla="*/ 161926 h 161926"/>
                <a:gd name="connsiteX1" fmla="*/ 278607 w 345282"/>
                <a:gd name="connsiteY1" fmla="*/ 95251 h 161926"/>
                <a:gd name="connsiteX2" fmla="*/ 230982 w 345282"/>
                <a:gd name="connsiteY2" fmla="*/ 33339 h 161926"/>
                <a:gd name="connsiteX3" fmla="*/ 150019 w 345282"/>
                <a:gd name="connsiteY3" fmla="*/ 14289 h 161926"/>
                <a:gd name="connsiteX4" fmla="*/ 57150 w 345282"/>
                <a:gd name="connsiteY4" fmla="*/ 26196 h 161926"/>
                <a:gd name="connsiteX5" fmla="*/ 0 w 345282"/>
                <a:gd name="connsiteY5" fmla="*/ 0 h 161926"/>
                <a:gd name="connsiteX0" fmla="*/ 345282 w 345282"/>
                <a:gd name="connsiteY0" fmla="*/ 161926 h 161926"/>
                <a:gd name="connsiteX1" fmla="*/ 278607 w 345282"/>
                <a:gd name="connsiteY1" fmla="*/ 95251 h 161926"/>
                <a:gd name="connsiteX2" fmla="*/ 230982 w 345282"/>
                <a:gd name="connsiteY2" fmla="*/ 26195 h 161926"/>
                <a:gd name="connsiteX3" fmla="*/ 150019 w 345282"/>
                <a:gd name="connsiteY3" fmla="*/ 14289 h 161926"/>
                <a:gd name="connsiteX4" fmla="*/ 57150 w 345282"/>
                <a:gd name="connsiteY4" fmla="*/ 26196 h 161926"/>
                <a:gd name="connsiteX5" fmla="*/ 0 w 345282"/>
                <a:gd name="connsiteY5" fmla="*/ 0 h 16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5282" h="161926">
                  <a:moveTo>
                    <a:pt x="345282" y="161926"/>
                  </a:moveTo>
                  <a:cubicBezTo>
                    <a:pt x="321469" y="139304"/>
                    <a:pt x="297657" y="117873"/>
                    <a:pt x="278607" y="95251"/>
                  </a:cubicBezTo>
                  <a:cubicBezTo>
                    <a:pt x="259557" y="72629"/>
                    <a:pt x="252413" y="39689"/>
                    <a:pt x="230982" y="26195"/>
                  </a:cubicBezTo>
                  <a:cubicBezTo>
                    <a:pt x="209551" y="12701"/>
                    <a:pt x="175816" y="19845"/>
                    <a:pt x="150019" y="14289"/>
                  </a:cubicBezTo>
                  <a:cubicBezTo>
                    <a:pt x="124222" y="8733"/>
                    <a:pt x="80962" y="29371"/>
                    <a:pt x="57150" y="26196"/>
                  </a:cubicBezTo>
                  <a:cubicBezTo>
                    <a:pt x="33338" y="23021"/>
                    <a:pt x="11509" y="794"/>
                    <a:pt x="0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499F9E63-DFB8-6C09-933D-769CE9B2932D}"/>
                </a:ext>
              </a:extLst>
            </p:cNvPr>
            <p:cNvSpPr/>
            <p:nvPr/>
          </p:nvSpPr>
          <p:spPr>
            <a:xfrm>
              <a:off x="1644127" y="4485832"/>
              <a:ext cx="345282" cy="161926"/>
            </a:xfrm>
            <a:custGeom>
              <a:avLst/>
              <a:gdLst>
                <a:gd name="connsiteX0" fmla="*/ 266700 w 266700"/>
                <a:gd name="connsiteY0" fmla="*/ 148408 h 148408"/>
                <a:gd name="connsiteX1" fmla="*/ 200025 w 266700"/>
                <a:gd name="connsiteY1" fmla="*/ 81733 h 148408"/>
                <a:gd name="connsiteX2" fmla="*/ 152400 w 266700"/>
                <a:gd name="connsiteY2" fmla="*/ 19821 h 148408"/>
                <a:gd name="connsiteX3" fmla="*/ 71437 w 266700"/>
                <a:gd name="connsiteY3" fmla="*/ 771 h 148408"/>
                <a:gd name="connsiteX4" fmla="*/ 0 w 266700"/>
                <a:gd name="connsiteY4" fmla="*/ 5533 h 148408"/>
                <a:gd name="connsiteX0" fmla="*/ 338138 w 338138"/>
                <a:gd name="connsiteY0" fmla="*/ 167109 h 167109"/>
                <a:gd name="connsiteX1" fmla="*/ 271463 w 338138"/>
                <a:gd name="connsiteY1" fmla="*/ 100434 h 167109"/>
                <a:gd name="connsiteX2" fmla="*/ 223838 w 338138"/>
                <a:gd name="connsiteY2" fmla="*/ 38522 h 167109"/>
                <a:gd name="connsiteX3" fmla="*/ 142875 w 338138"/>
                <a:gd name="connsiteY3" fmla="*/ 19472 h 167109"/>
                <a:gd name="connsiteX4" fmla="*/ 0 w 338138"/>
                <a:gd name="connsiteY4" fmla="*/ 421 h 167109"/>
                <a:gd name="connsiteX0" fmla="*/ 338138 w 338138"/>
                <a:gd name="connsiteY0" fmla="*/ 166688 h 166688"/>
                <a:gd name="connsiteX1" fmla="*/ 271463 w 338138"/>
                <a:gd name="connsiteY1" fmla="*/ 100013 h 166688"/>
                <a:gd name="connsiteX2" fmla="*/ 223838 w 338138"/>
                <a:gd name="connsiteY2" fmla="*/ 38101 h 166688"/>
                <a:gd name="connsiteX3" fmla="*/ 142875 w 338138"/>
                <a:gd name="connsiteY3" fmla="*/ 19051 h 166688"/>
                <a:gd name="connsiteX4" fmla="*/ 50006 w 338138"/>
                <a:gd name="connsiteY4" fmla="*/ 30958 h 166688"/>
                <a:gd name="connsiteX5" fmla="*/ 0 w 338138"/>
                <a:gd name="connsiteY5" fmla="*/ 0 h 166688"/>
                <a:gd name="connsiteX0" fmla="*/ 347663 w 347663"/>
                <a:gd name="connsiteY0" fmla="*/ 154782 h 154782"/>
                <a:gd name="connsiteX1" fmla="*/ 280988 w 347663"/>
                <a:gd name="connsiteY1" fmla="*/ 88107 h 154782"/>
                <a:gd name="connsiteX2" fmla="*/ 233363 w 347663"/>
                <a:gd name="connsiteY2" fmla="*/ 26195 h 154782"/>
                <a:gd name="connsiteX3" fmla="*/ 152400 w 347663"/>
                <a:gd name="connsiteY3" fmla="*/ 7145 h 154782"/>
                <a:gd name="connsiteX4" fmla="*/ 59531 w 347663"/>
                <a:gd name="connsiteY4" fmla="*/ 19052 h 154782"/>
                <a:gd name="connsiteX5" fmla="*/ 0 w 347663"/>
                <a:gd name="connsiteY5" fmla="*/ 0 h 154782"/>
                <a:gd name="connsiteX0" fmla="*/ 345282 w 345282"/>
                <a:gd name="connsiteY0" fmla="*/ 161926 h 161926"/>
                <a:gd name="connsiteX1" fmla="*/ 278607 w 345282"/>
                <a:gd name="connsiteY1" fmla="*/ 95251 h 161926"/>
                <a:gd name="connsiteX2" fmla="*/ 230982 w 345282"/>
                <a:gd name="connsiteY2" fmla="*/ 33339 h 161926"/>
                <a:gd name="connsiteX3" fmla="*/ 150019 w 345282"/>
                <a:gd name="connsiteY3" fmla="*/ 14289 h 161926"/>
                <a:gd name="connsiteX4" fmla="*/ 57150 w 345282"/>
                <a:gd name="connsiteY4" fmla="*/ 26196 h 161926"/>
                <a:gd name="connsiteX5" fmla="*/ 0 w 345282"/>
                <a:gd name="connsiteY5" fmla="*/ 0 h 161926"/>
                <a:gd name="connsiteX0" fmla="*/ 345282 w 345282"/>
                <a:gd name="connsiteY0" fmla="*/ 161926 h 161926"/>
                <a:gd name="connsiteX1" fmla="*/ 278607 w 345282"/>
                <a:gd name="connsiteY1" fmla="*/ 95251 h 161926"/>
                <a:gd name="connsiteX2" fmla="*/ 230982 w 345282"/>
                <a:gd name="connsiteY2" fmla="*/ 26195 h 161926"/>
                <a:gd name="connsiteX3" fmla="*/ 150019 w 345282"/>
                <a:gd name="connsiteY3" fmla="*/ 14289 h 161926"/>
                <a:gd name="connsiteX4" fmla="*/ 57150 w 345282"/>
                <a:gd name="connsiteY4" fmla="*/ 26196 h 161926"/>
                <a:gd name="connsiteX5" fmla="*/ 0 w 345282"/>
                <a:gd name="connsiteY5" fmla="*/ 0 h 16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5282" h="161926">
                  <a:moveTo>
                    <a:pt x="345282" y="161926"/>
                  </a:moveTo>
                  <a:cubicBezTo>
                    <a:pt x="321469" y="139304"/>
                    <a:pt x="297657" y="117873"/>
                    <a:pt x="278607" y="95251"/>
                  </a:cubicBezTo>
                  <a:cubicBezTo>
                    <a:pt x="259557" y="72629"/>
                    <a:pt x="252413" y="39689"/>
                    <a:pt x="230982" y="26195"/>
                  </a:cubicBezTo>
                  <a:cubicBezTo>
                    <a:pt x="209551" y="12701"/>
                    <a:pt x="175816" y="19845"/>
                    <a:pt x="150019" y="14289"/>
                  </a:cubicBezTo>
                  <a:cubicBezTo>
                    <a:pt x="124222" y="8733"/>
                    <a:pt x="80962" y="29371"/>
                    <a:pt x="57150" y="26196"/>
                  </a:cubicBezTo>
                  <a:cubicBezTo>
                    <a:pt x="33338" y="23021"/>
                    <a:pt x="11509" y="794"/>
                    <a:pt x="0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E78494D3-4956-545D-4586-7AF1C4553820}"/>
                </a:ext>
              </a:extLst>
            </p:cNvPr>
            <p:cNvSpPr/>
            <p:nvPr/>
          </p:nvSpPr>
          <p:spPr>
            <a:xfrm>
              <a:off x="2007797" y="4618907"/>
              <a:ext cx="338138" cy="142875"/>
            </a:xfrm>
            <a:custGeom>
              <a:avLst/>
              <a:gdLst>
                <a:gd name="connsiteX0" fmla="*/ 338138 w 338138"/>
                <a:gd name="connsiteY0" fmla="*/ 142875 h 142875"/>
                <a:gd name="connsiteX1" fmla="*/ 228600 w 338138"/>
                <a:gd name="connsiteY1" fmla="*/ 66675 h 142875"/>
                <a:gd name="connsiteX2" fmla="*/ 104775 w 338138"/>
                <a:gd name="connsiteY2" fmla="*/ 52387 h 142875"/>
                <a:gd name="connsiteX3" fmla="*/ 52388 w 338138"/>
                <a:gd name="connsiteY3" fmla="*/ 33337 h 142875"/>
                <a:gd name="connsiteX4" fmla="*/ 0 w 338138"/>
                <a:gd name="connsiteY4" fmla="*/ 0 h 142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138" h="142875">
                  <a:moveTo>
                    <a:pt x="338138" y="142875"/>
                  </a:moveTo>
                  <a:cubicBezTo>
                    <a:pt x="302816" y="112315"/>
                    <a:pt x="267494" y="81756"/>
                    <a:pt x="228600" y="66675"/>
                  </a:cubicBezTo>
                  <a:cubicBezTo>
                    <a:pt x="189706" y="51594"/>
                    <a:pt x="134144" y="57943"/>
                    <a:pt x="104775" y="52387"/>
                  </a:cubicBezTo>
                  <a:cubicBezTo>
                    <a:pt x="75406" y="46831"/>
                    <a:pt x="69850" y="42068"/>
                    <a:pt x="52388" y="33337"/>
                  </a:cubicBezTo>
                  <a:cubicBezTo>
                    <a:pt x="34926" y="24606"/>
                    <a:pt x="17463" y="12303"/>
                    <a:pt x="0" y="0"/>
                  </a:cubicBezTo>
                </a:path>
              </a:pathLst>
            </a:custGeom>
            <a:noFill/>
            <a:ln w="12700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6F3196FA-97C3-ED07-9A6B-1DD1757DD690}"/>
                </a:ext>
              </a:extLst>
            </p:cNvPr>
            <p:cNvSpPr/>
            <p:nvPr/>
          </p:nvSpPr>
          <p:spPr>
            <a:xfrm>
              <a:off x="2023752" y="4599590"/>
              <a:ext cx="338138" cy="142875"/>
            </a:xfrm>
            <a:custGeom>
              <a:avLst/>
              <a:gdLst>
                <a:gd name="connsiteX0" fmla="*/ 338138 w 338138"/>
                <a:gd name="connsiteY0" fmla="*/ 142875 h 142875"/>
                <a:gd name="connsiteX1" fmla="*/ 228600 w 338138"/>
                <a:gd name="connsiteY1" fmla="*/ 66675 h 142875"/>
                <a:gd name="connsiteX2" fmla="*/ 104775 w 338138"/>
                <a:gd name="connsiteY2" fmla="*/ 52387 h 142875"/>
                <a:gd name="connsiteX3" fmla="*/ 52388 w 338138"/>
                <a:gd name="connsiteY3" fmla="*/ 33337 h 142875"/>
                <a:gd name="connsiteX4" fmla="*/ 0 w 338138"/>
                <a:gd name="connsiteY4" fmla="*/ 0 h 142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138" h="142875">
                  <a:moveTo>
                    <a:pt x="338138" y="142875"/>
                  </a:moveTo>
                  <a:cubicBezTo>
                    <a:pt x="302816" y="112315"/>
                    <a:pt x="267494" y="81756"/>
                    <a:pt x="228600" y="66675"/>
                  </a:cubicBezTo>
                  <a:cubicBezTo>
                    <a:pt x="189706" y="51594"/>
                    <a:pt x="134144" y="57943"/>
                    <a:pt x="104775" y="52387"/>
                  </a:cubicBezTo>
                  <a:cubicBezTo>
                    <a:pt x="75406" y="46831"/>
                    <a:pt x="69850" y="42068"/>
                    <a:pt x="52388" y="33337"/>
                  </a:cubicBezTo>
                  <a:cubicBezTo>
                    <a:pt x="34926" y="24606"/>
                    <a:pt x="17463" y="12303"/>
                    <a:pt x="0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E8E1B86D-B0F9-72BE-55BA-4121AE469E10}"/>
                </a:ext>
              </a:extLst>
            </p:cNvPr>
            <p:cNvSpPr/>
            <p:nvPr/>
          </p:nvSpPr>
          <p:spPr>
            <a:xfrm>
              <a:off x="1992438" y="4646095"/>
              <a:ext cx="338138" cy="142875"/>
            </a:xfrm>
            <a:custGeom>
              <a:avLst/>
              <a:gdLst>
                <a:gd name="connsiteX0" fmla="*/ 338138 w 338138"/>
                <a:gd name="connsiteY0" fmla="*/ 142875 h 142875"/>
                <a:gd name="connsiteX1" fmla="*/ 228600 w 338138"/>
                <a:gd name="connsiteY1" fmla="*/ 66675 h 142875"/>
                <a:gd name="connsiteX2" fmla="*/ 104775 w 338138"/>
                <a:gd name="connsiteY2" fmla="*/ 52387 h 142875"/>
                <a:gd name="connsiteX3" fmla="*/ 52388 w 338138"/>
                <a:gd name="connsiteY3" fmla="*/ 33337 h 142875"/>
                <a:gd name="connsiteX4" fmla="*/ 0 w 338138"/>
                <a:gd name="connsiteY4" fmla="*/ 0 h 142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138" h="142875">
                  <a:moveTo>
                    <a:pt x="338138" y="142875"/>
                  </a:moveTo>
                  <a:cubicBezTo>
                    <a:pt x="302816" y="112315"/>
                    <a:pt x="267494" y="81756"/>
                    <a:pt x="228600" y="66675"/>
                  </a:cubicBezTo>
                  <a:cubicBezTo>
                    <a:pt x="189706" y="51594"/>
                    <a:pt x="134144" y="57943"/>
                    <a:pt x="104775" y="52387"/>
                  </a:cubicBezTo>
                  <a:cubicBezTo>
                    <a:pt x="75406" y="46831"/>
                    <a:pt x="69850" y="42068"/>
                    <a:pt x="52388" y="33337"/>
                  </a:cubicBezTo>
                  <a:cubicBezTo>
                    <a:pt x="34926" y="24606"/>
                    <a:pt x="17463" y="12303"/>
                    <a:pt x="0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74EC21D4-201B-4898-DD78-3A51EDBD51D2}"/>
                </a:ext>
              </a:extLst>
            </p:cNvPr>
            <p:cNvSpPr/>
            <p:nvPr/>
          </p:nvSpPr>
          <p:spPr>
            <a:xfrm>
              <a:off x="3322799" y="5749260"/>
              <a:ext cx="614362" cy="261938"/>
            </a:xfrm>
            <a:custGeom>
              <a:avLst/>
              <a:gdLst>
                <a:gd name="connsiteX0" fmla="*/ 614362 w 614362"/>
                <a:gd name="connsiteY0" fmla="*/ 261938 h 261938"/>
                <a:gd name="connsiteX1" fmla="*/ 542925 w 614362"/>
                <a:gd name="connsiteY1" fmla="*/ 247650 h 261938"/>
                <a:gd name="connsiteX2" fmla="*/ 404812 w 614362"/>
                <a:gd name="connsiteY2" fmla="*/ 180975 h 261938"/>
                <a:gd name="connsiteX3" fmla="*/ 266700 w 614362"/>
                <a:gd name="connsiteY3" fmla="*/ 142875 h 261938"/>
                <a:gd name="connsiteX4" fmla="*/ 147637 w 614362"/>
                <a:gd name="connsiteY4" fmla="*/ 109538 h 261938"/>
                <a:gd name="connsiteX5" fmla="*/ 0 w 614362"/>
                <a:gd name="connsiteY5" fmla="*/ 0 h 261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4362" h="261938">
                  <a:moveTo>
                    <a:pt x="614362" y="261938"/>
                  </a:moveTo>
                  <a:cubicBezTo>
                    <a:pt x="596106" y="261541"/>
                    <a:pt x="577850" y="261144"/>
                    <a:pt x="542925" y="247650"/>
                  </a:cubicBezTo>
                  <a:cubicBezTo>
                    <a:pt x="508000" y="234156"/>
                    <a:pt x="450849" y="198437"/>
                    <a:pt x="404812" y="180975"/>
                  </a:cubicBezTo>
                  <a:cubicBezTo>
                    <a:pt x="358775" y="163513"/>
                    <a:pt x="266700" y="142875"/>
                    <a:pt x="266700" y="142875"/>
                  </a:cubicBezTo>
                  <a:cubicBezTo>
                    <a:pt x="223838" y="130969"/>
                    <a:pt x="192087" y="133350"/>
                    <a:pt x="147637" y="109538"/>
                  </a:cubicBezTo>
                  <a:cubicBezTo>
                    <a:pt x="103187" y="85726"/>
                    <a:pt x="51593" y="42863"/>
                    <a:pt x="0" y="0"/>
                  </a:cubicBezTo>
                </a:path>
              </a:pathLst>
            </a:custGeom>
            <a:noFill/>
            <a:ln w="12700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C8AECE8C-C11D-5AD7-B306-073F8CCA0EB4}"/>
                </a:ext>
              </a:extLst>
            </p:cNvPr>
            <p:cNvSpPr/>
            <p:nvPr/>
          </p:nvSpPr>
          <p:spPr>
            <a:xfrm>
              <a:off x="3330113" y="5719765"/>
              <a:ext cx="614362" cy="261938"/>
            </a:xfrm>
            <a:custGeom>
              <a:avLst/>
              <a:gdLst>
                <a:gd name="connsiteX0" fmla="*/ 614362 w 614362"/>
                <a:gd name="connsiteY0" fmla="*/ 261938 h 261938"/>
                <a:gd name="connsiteX1" fmla="*/ 542925 w 614362"/>
                <a:gd name="connsiteY1" fmla="*/ 247650 h 261938"/>
                <a:gd name="connsiteX2" fmla="*/ 404812 w 614362"/>
                <a:gd name="connsiteY2" fmla="*/ 180975 h 261938"/>
                <a:gd name="connsiteX3" fmla="*/ 266700 w 614362"/>
                <a:gd name="connsiteY3" fmla="*/ 142875 h 261938"/>
                <a:gd name="connsiteX4" fmla="*/ 147637 w 614362"/>
                <a:gd name="connsiteY4" fmla="*/ 109538 h 261938"/>
                <a:gd name="connsiteX5" fmla="*/ 0 w 614362"/>
                <a:gd name="connsiteY5" fmla="*/ 0 h 261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4362" h="261938">
                  <a:moveTo>
                    <a:pt x="614362" y="261938"/>
                  </a:moveTo>
                  <a:cubicBezTo>
                    <a:pt x="596106" y="261541"/>
                    <a:pt x="577850" y="261144"/>
                    <a:pt x="542925" y="247650"/>
                  </a:cubicBezTo>
                  <a:cubicBezTo>
                    <a:pt x="508000" y="234156"/>
                    <a:pt x="450849" y="198437"/>
                    <a:pt x="404812" y="180975"/>
                  </a:cubicBezTo>
                  <a:cubicBezTo>
                    <a:pt x="358775" y="163513"/>
                    <a:pt x="266700" y="142875"/>
                    <a:pt x="266700" y="142875"/>
                  </a:cubicBezTo>
                  <a:cubicBezTo>
                    <a:pt x="223838" y="130969"/>
                    <a:pt x="192087" y="133350"/>
                    <a:pt x="147637" y="109538"/>
                  </a:cubicBezTo>
                  <a:cubicBezTo>
                    <a:pt x="103187" y="85726"/>
                    <a:pt x="51593" y="42863"/>
                    <a:pt x="0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7DEBF205-01B8-04D1-5B02-FD2F93C5D85F}"/>
                </a:ext>
              </a:extLst>
            </p:cNvPr>
            <p:cNvSpPr/>
            <p:nvPr/>
          </p:nvSpPr>
          <p:spPr>
            <a:xfrm>
              <a:off x="3306108" y="5775283"/>
              <a:ext cx="614362" cy="261938"/>
            </a:xfrm>
            <a:custGeom>
              <a:avLst/>
              <a:gdLst>
                <a:gd name="connsiteX0" fmla="*/ 614362 w 614362"/>
                <a:gd name="connsiteY0" fmla="*/ 261938 h 261938"/>
                <a:gd name="connsiteX1" fmla="*/ 542925 w 614362"/>
                <a:gd name="connsiteY1" fmla="*/ 247650 h 261938"/>
                <a:gd name="connsiteX2" fmla="*/ 404812 w 614362"/>
                <a:gd name="connsiteY2" fmla="*/ 180975 h 261938"/>
                <a:gd name="connsiteX3" fmla="*/ 266700 w 614362"/>
                <a:gd name="connsiteY3" fmla="*/ 142875 h 261938"/>
                <a:gd name="connsiteX4" fmla="*/ 147637 w 614362"/>
                <a:gd name="connsiteY4" fmla="*/ 109538 h 261938"/>
                <a:gd name="connsiteX5" fmla="*/ 0 w 614362"/>
                <a:gd name="connsiteY5" fmla="*/ 0 h 261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4362" h="261938">
                  <a:moveTo>
                    <a:pt x="614362" y="261938"/>
                  </a:moveTo>
                  <a:cubicBezTo>
                    <a:pt x="596106" y="261541"/>
                    <a:pt x="577850" y="261144"/>
                    <a:pt x="542925" y="247650"/>
                  </a:cubicBezTo>
                  <a:cubicBezTo>
                    <a:pt x="508000" y="234156"/>
                    <a:pt x="450849" y="198437"/>
                    <a:pt x="404812" y="180975"/>
                  </a:cubicBezTo>
                  <a:cubicBezTo>
                    <a:pt x="358775" y="163513"/>
                    <a:pt x="266700" y="142875"/>
                    <a:pt x="266700" y="142875"/>
                  </a:cubicBezTo>
                  <a:cubicBezTo>
                    <a:pt x="223838" y="130969"/>
                    <a:pt x="192087" y="133350"/>
                    <a:pt x="147637" y="109538"/>
                  </a:cubicBezTo>
                  <a:cubicBezTo>
                    <a:pt x="103187" y="85726"/>
                    <a:pt x="51593" y="42863"/>
                    <a:pt x="0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DE775788-31D1-31B2-C066-8128C918555E}"/>
                </a:ext>
              </a:extLst>
            </p:cNvPr>
            <p:cNvSpPr/>
            <p:nvPr/>
          </p:nvSpPr>
          <p:spPr>
            <a:xfrm>
              <a:off x="4043363" y="5605463"/>
              <a:ext cx="538162" cy="400050"/>
            </a:xfrm>
            <a:custGeom>
              <a:avLst/>
              <a:gdLst>
                <a:gd name="connsiteX0" fmla="*/ 0 w 538162"/>
                <a:gd name="connsiteY0" fmla="*/ 400050 h 400050"/>
                <a:gd name="connsiteX1" fmla="*/ 61912 w 538162"/>
                <a:gd name="connsiteY1" fmla="*/ 347663 h 400050"/>
                <a:gd name="connsiteX2" fmla="*/ 123825 w 538162"/>
                <a:gd name="connsiteY2" fmla="*/ 242888 h 400050"/>
                <a:gd name="connsiteX3" fmla="*/ 157162 w 538162"/>
                <a:gd name="connsiteY3" fmla="*/ 209550 h 400050"/>
                <a:gd name="connsiteX4" fmla="*/ 252412 w 538162"/>
                <a:gd name="connsiteY4" fmla="*/ 176213 h 400050"/>
                <a:gd name="connsiteX5" fmla="*/ 319087 w 538162"/>
                <a:gd name="connsiteY5" fmla="*/ 152400 h 400050"/>
                <a:gd name="connsiteX6" fmla="*/ 538162 w 538162"/>
                <a:gd name="connsiteY6" fmla="*/ 0 h 400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162" h="400050">
                  <a:moveTo>
                    <a:pt x="0" y="400050"/>
                  </a:moveTo>
                  <a:cubicBezTo>
                    <a:pt x="20637" y="386953"/>
                    <a:pt x="41275" y="373857"/>
                    <a:pt x="61912" y="347663"/>
                  </a:cubicBezTo>
                  <a:cubicBezTo>
                    <a:pt x="82550" y="321469"/>
                    <a:pt x="107950" y="265907"/>
                    <a:pt x="123825" y="242888"/>
                  </a:cubicBezTo>
                  <a:cubicBezTo>
                    <a:pt x="139700" y="219869"/>
                    <a:pt x="135731" y="220663"/>
                    <a:pt x="157162" y="209550"/>
                  </a:cubicBezTo>
                  <a:cubicBezTo>
                    <a:pt x="178593" y="198437"/>
                    <a:pt x="252412" y="176213"/>
                    <a:pt x="252412" y="176213"/>
                  </a:cubicBezTo>
                  <a:cubicBezTo>
                    <a:pt x="279399" y="166688"/>
                    <a:pt x="271462" y="181769"/>
                    <a:pt x="319087" y="152400"/>
                  </a:cubicBezTo>
                  <a:cubicBezTo>
                    <a:pt x="366712" y="123031"/>
                    <a:pt x="452437" y="61515"/>
                    <a:pt x="538162" y="0"/>
                  </a:cubicBezTo>
                </a:path>
              </a:pathLst>
            </a:custGeom>
            <a:noFill/>
            <a:ln w="12700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434064E8-DC28-FB25-E7A7-C8989916CC0D}"/>
                </a:ext>
              </a:extLst>
            </p:cNvPr>
            <p:cNvSpPr/>
            <p:nvPr/>
          </p:nvSpPr>
          <p:spPr>
            <a:xfrm>
              <a:off x="4023966" y="5589546"/>
              <a:ext cx="538162" cy="400050"/>
            </a:xfrm>
            <a:custGeom>
              <a:avLst/>
              <a:gdLst>
                <a:gd name="connsiteX0" fmla="*/ 0 w 538162"/>
                <a:gd name="connsiteY0" fmla="*/ 400050 h 400050"/>
                <a:gd name="connsiteX1" fmla="*/ 61912 w 538162"/>
                <a:gd name="connsiteY1" fmla="*/ 347663 h 400050"/>
                <a:gd name="connsiteX2" fmla="*/ 123825 w 538162"/>
                <a:gd name="connsiteY2" fmla="*/ 242888 h 400050"/>
                <a:gd name="connsiteX3" fmla="*/ 157162 w 538162"/>
                <a:gd name="connsiteY3" fmla="*/ 209550 h 400050"/>
                <a:gd name="connsiteX4" fmla="*/ 252412 w 538162"/>
                <a:gd name="connsiteY4" fmla="*/ 176213 h 400050"/>
                <a:gd name="connsiteX5" fmla="*/ 319087 w 538162"/>
                <a:gd name="connsiteY5" fmla="*/ 152400 h 400050"/>
                <a:gd name="connsiteX6" fmla="*/ 538162 w 538162"/>
                <a:gd name="connsiteY6" fmla="*/ 0 h 400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162" h="400050">
                  <a:moveTo>
                    <a:pt x="0" y="400050"/>
                  </a:moveTo>
                  <a:cubicBezTo>
                    <a:pt x="20637" y="386953"/>
                    <a:pt x="41275" y="373857"/>
                    <a:pt x="61912" y="347663"/>
                  </a:cubicBezTo>
                  <a:cubicBezTo>
                    <a:pt x="82550" y="321469"/>
                    <a:pt x="107950" y="265907"/>
                    <a:pt x="123825" y="242888"/>
                  </a:cubicBezTo>
                  <a:cubicBezTo>
                    <a:pt x="139700" y="219869"/>
                    <a:pt x="135731" y="220663"/>
                    <a:pt x="157162" y="209550"/>
                  </a:cubicBezTo>
                  <a:cubicBezTo>
                    <a:pt x="178593" y="198437"/>
                    <a:pt x="252412" y="176213"/>
                    <a:pt x="252412" y="176213"/>
                  </a:cubicBezTo>
                  <a:cubicBezTo>
                    <a:pt x="279399" y="166688"/>
                    <a:pt x="271462" y="181769"/>
                    <a:pt x="319087" y="152400"/>
                  </a:cubicBezTo>
                  <a:cubicBezTo>
                    <a:pt x="366712" y="123031"/>
                    <a:pt x="452437" y="61515"/>
                    <a:pt x="538162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CF0AEE3-D506-300F-2AF6-4B226B1296FD}"/>
                </a:ext>
              </a:extLst>
            </p:cNvPr>
            <p:cNvSpPr/>
            <p:nvPr/>
          </p:nvSpPr>
          <p:spPr>
            <a:xfrm>
              <a:off x="4061843" y="5630738"/>
              <a:ext cx="538162" cy="400050"/>
            </a:xfrm>
            <a:custGeom>
              <a:avLst/>
              <a:gdLst>
                <a:gd name="connsiteX0" fmla="*/ 0 w 538162"/>
                <a:gd name="connsiteY0" fmla="*/ 400050 h 400050"/>
                <a:gd name="connsiteX1" fmla="*/ 61912 w 538162"/>
                <a:gd name="connsiteY1" fmla="*/ 347663 h 400050"/>
                <a:gd name="connsiteX2" fmla="*/ 123825 w 538162"/>
                <a:gd name="connsiteY2" fmla="*/ 242888 h 400050"/>
                <a:gd name="connsiteX3" fmla="*/ 157162 w 538162"/>
                <a:gd name="connsiteY3" fmla="*/ 209550 h 400050"/>
                <a:gd name="connsiteX4" fmla="*/ 252412 w 538162"/>
                <a:gd name="connsiteY4" fmla="*/ 176213 h 400050"/>
                <a:gd name="connsiteX5" fmla="*/ 319087 w 538162"/>
                <a:gd name="connsiteY5" fmla="*/ 152400 h 400050"/>
                <a:gd name="connsiteX6" fmla="*/ 538162 w 538162"/>
                <a:gd name="connsiteY6" fmla="*/ 0 h 400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162" h="400050">
                  <a:moveTo>
                    <a:pt x="0" y="400050"/>
                  </a:moveTo>
                  <a:cubicBezTo>
                    <a:pt x="20637" y="386953"/>
                    <a:pt x="41275" y="373857"/>
                    <a:pt x="61912" y="347663"/>
                  </a:cubicBezTo>
                  <a:cubicBezTo>
                    <a:pt x="82550" y="321469"/>
                    <a:pt x="107950" y="265907"/>
                    <a:pt x="123825" y="242888"/>
                  </a:cubicBezTo>
                  <a:cubicBezTo>
                    <a:pt x="139700" y="219869"/>
                    <a:pt x="135731" y="220663"/>
                    <a:pt x="157162" y="209550"/>
                  </a:cubicBezTo>
                  <a:cubicBezTo>
                    <a:pt x="178593" y="198437"/>
                    <a:pt x="252412" y="176213"/>
                    <a:pt x="252412" y="176213"/>
                  </a:cubicBezTo>
                  <a:cubicBezTo>
                    <a:pt x="279399" y="166688"/>
                    <a:pt x="271462" y="181769"/>
                    <a:pt x="319087" y="152400"/>
                  </a:cubicBezTo>
                  <a:cubicBezTo>
                    <a:pt x="366712" y="123031"/>
                    <a:pt x="452437" y="61515"/>
                    <a:pt x="538162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565AD5EA-174C-6770-BC4B-6199E1D9BAAC}"/>
                </a:ext>
              </a:extLst>
            </p:cNvPr>
            <p:cNvSpPr/>
            <p:nvPr/>
          </p:nvSpPr>
          <p:spPr>
            <a:xfrm>
              <a:off x="1968500" y="654050"/>
              <a:ext cx="29419" cy="492125"/>
            </a:xfrm>
            <a:custGeom>
              <a:avLst/>
              <a:gdLst>
                <a:gd name="connsiteX0" fmla="*/ 19050 w 29419"/>
                <a:gd name="connsiteY0" fmla="*/ 492125 h 492125"/>
                <a:gd name="connsiteX1" fmla="*/ 28575 w 29419"/>
                <a:gd name="connsiteY1" fmla="*/ 358775 h 492125"/>
                <a:gd name="connsiteX2" fmla="*/ 0 w 29419"/>
                <a:gd name="connsiteY2" fmla="*/ 0 h 492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419" h="492125">
                  <a:moveTo>
                    <a:pt x="19050" y="492125"/>
                  </a:moveTo>
                  <a:cubicBezTo>
                    <a:pt x="25400" y="466460"/>
                    <a:pt x="31750" y="440796"/>
                    <a:pt x="28575" y="358775"/>
                  </a:cubicBezTo>
                  <a:cubicBezTo>
                    <a:pt x="25400" y="276754"/>
                    <a:pt x="12700" y="138377"/>
                    <a:pt x="0" y="0"/>
                  </a:cubicBezTo>
                </a:path>
              </a:pathLst>
            </a:custGeom>
            <a:noFill/>
            <a:ln w="10160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F2D73AFC-86BC-5AF4-9562-FB85AC35C4D9}"/>
                </a:ext>
              </a:extLst>
            </p:cNvPr>
            <p:cNvSpPr/>
            <p:nvPr/>
          </p:nvSpPr>
          <p:spPr>
            <a:xfrm>
              <a:off x="1969894" y="653723"/>
              <a:ext cx="29419" cy="492125"/>
            </a:xfrm>
            <a:custGeom>
              <a:avLst/>
              <a:gdLst>
                <a:gd name="connsiteX0" fmla="*/ 19050 w 29419"/>
                <a:gd name="connsiteY0" fmla="*/ 492125 h 492125"/>
                <a:gd name="connsiteX1" fmla="*/ 28575 w 29419"/>
                <a:gd name="connsiteY1" fmla="*/ 358775 h 492125"/>
                <a:gd name="connsiteX2" fmla="*/ 0 w 29419"/>
                <a:gd name="connsiteY2" fmla="*/ 0 h 492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419" h="492125">
                  <a:moveTo>
                    <a:pt x="19050" y="492125"/>
                  </a:moveTo>
                  <a:cubicBezTo>
                    <a:pt x="25400" y="466460"/>
                    <a:pt x="31750" y="440796"/>
                    <a:pt x="28575" y="358775"/>
                  </a:cubicBezTo>
                  <a:cubicBezTo>
                    <a:pt x="25400" y="276754"/>
                    <a:pt x="12700" y="138377"/>
                    <a:pt x="0" y="0"/>
                  </a:cubicBezTo>
                </a:path>
              </a:pathLst>
            </a:custGeom>
            <a:noFill/>
            <a:ln w="12700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A6A8A111-9DB0-7A7B-DB7A-29462D45E4A8}"/>
                </a:ext>
              </a:extLst>
            </p:cNvPr>
            <p:cNvSpPr/>
            <p:nvPr/>
          </p:nvSpPr>
          <p:spPr>
            <a:xfrm>
              <a:off x="1994333" y="649278"/>
              <a:ext cx="29419" cy="492125"/>
            </a:xfrm>
            <a:custGeom>
              <a:avLst/>
              <a:gdLst>
                <a:gd name="connsiteX0" fmla="*/ 19050 w 29419"/>
                <a:gd name="connsiteY0" fmla="*/ 492125 h 492125"/>
                <a:gd name="connsiteX1" fmla="*/ 28575 w 29419"/>
                <a:gd name="connsiteY1" fmla="*/ 358775 h 492125"/>
                <a:gd name="connsiteX2" fmla="*/ 0 w 29419"/>
                <a:gd name="connsiteY2" fmla="*/ 0 h 492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419" h="492125">
                  <a:moveTo>
                    <a:pt x="19050" y="492125"/>
                  </a:moveTo>
                  <a:cubicBezTo>
                    <a:pt x="25400" y="466460"/>
                    <a:pt x="31750" y="440796"/>
                    <a:pt x="28575" y="358775"/>
                  </a:cubicBezTo>
                  <a:cubicBezTo>
                    <a:pt x="25400" y="276754"/>
                    <a:pt x="12700" y="138377"/>
                    <a:pt x="0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7B3645C3-5C17-CF18-DE56-8718FE1B4E59}"/>
                </a:ext>
              </a:extLst>
            </p:cNvPr>
            <p:cNvSpPr/>
            <p:nvPr/>
          </p:nvSpPr>
          <p:spPr>
            <a:xfrm>
              <a:off x="1938378" y="644062"/>
              <a:ext cx="29419" cy="492125"/>
            </a:xfrm>
            <a:custGeom>
              <a:avLst/>
              <a:gdLst>
                <a:gd name="connsiteX0" fmla="*/ 19050 w 29419"/>
                <a:gd name="connsiteY0" fmla="*/ 492125 h 492125"/>
                <a:gd name="connsiteX1" fmla="*/ 28575 w 29419"/>
                <a:gd name="connsiteY1" fmla="*/ 358775 h 492125"/>
                <a:gd name="connsiteX2" fmla="*/ 0 w 29419"/>
                <a:gd name="connsiteY2" fmla="*/ 0 h 492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419" h="492125">
                  <a:moveTo>
                    <a:pt x="19050" y="492125"/>
                  </a:moveTo>
                  <a:cubicBezTo>
                    <a:pt x="25400" y="466460"/>
                    <a:pt x="31750" y="440796"/>
                    <a:pt x="28575" y="358775"/>
                  </a:cubicBezTo>
                  <a:cubicBezTo>
                    <a:pt x="25400" y="276754"/>
                    <a:pt x="12700" y="138377"/>
                    <a:pt x="0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555C0253-1598-EAE3-7E6F-F95A36C69E35}"/>
                </a:ext>
              </a:extLst>
            </p:cNvPr>
            <p:cNvSpPr/>
            <p:nvPr/>
          </p:nvSpPr>
          <p:spPr>
            <a:xfrm>
              <a:off x="3309938" y="3014663"/>
              <a:ext cx="323850" cy="0"/>
            </a:xfrm>
            <a:custGeom>
              <a:avLst/>
              <a:gdLst>
                <a:gd name="connsiteX0" fmla="*/ 0 w 323850"/>
                <a:gd name="connsiteY0" fmla="*/ 0 h 0"/>
                <a:gd name="connsiteX1" fmla="*/ 323850 w 32385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23850">
                  <a:moveTo>
                    <a:pt x="0" y="0"/>
                  </a:moveTo>
                  <a:lnTo>
                    <a:pt x="323850" y="0"/>
                  </a:lnTo>
                </a:path>
              </a:pathLst>
            </a:custGeom>
            <a:noFill/>
            <a:ln w="12700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3837A8C-AB74-1510-D52E-CF9BCFF651F6}"/>
                </a:ext>
              </a:extLst>
            </p:cNvPr>
            <p:cNvSpPr/>
            <p:nvPr/>
          </p:nvSpPr>
          <p:spPr>
            <a:xfrm>
              <a:off x="3309938" y="2987611"/>
              <a:ext cx="323850" cy="0"/>
            </a:xfrm>
            <a:custGeom>
              <a:avLst/>
              <a:gdLst>
                <a:gd name="connsiteX0" fmla="*/ 0 w 323850"/>
                <a:gd name="connsiteY0" fmla="*/ 0 h 0"/>
                <a:gd name="connsiteX1" fmla="*/ 323850 w 32385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23850">
                  <a:moveTo>
                    <a:pt x="0" y="0"/>
                  </a:moveTo>
                  <a:lnTo>
                    <a:pt x="323850" y="0"/>
                  </a:ln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F07C5132-E382-0BE0-F85D-37CDADE1AEE1}"/>
                </a:ext>
              </a:extLst>
            </p:cNvPr>
            <p:cNvSpPr/>
            <p:nvPr/>
          </p:nvSpPr>
          <p:spPr>
            <a:xfrm>
              <a:off x="3309938" y="3046130"/>
              <a:ext cx="323850" cy="0"/>
            </a:xfrm>
            <a:custGeom>
              <a:avLst/>
              <a:gdLst>
                <a:gd name="connsiteX0" fmla="*/ 0 w 323850"/>
                <a:gd name="connsiteY0" fmla="*/ 0 h 0"/>
                <a:gd name="connsiteX1" fmla="*/ 323850 w 32385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23850">
                  <a:moveTo>
                    <a:pt x="0" y="0"/>
                  </a:moveTo>
                  <a:lnTo>
                    <a:pt x="323850" y="0"/>
                  </a:ln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AEAFBB4A-3DC8-9415-11CD-7A6CFEE30D5E}"/>
                </a:ext>
              </a:extLst>
            </p:cNvPr>
            <p:cNvSpPr/>
            <p:nvPr/>
          </p:nvSpPr>
          <p:spPr>
            <a:xfrm>
              <a:off x="3309938" y="3154042"/>
              <a:ext cx="323850" cy="0"/>
            </a:xfrm>
            <a:custGeom>
              <a:avLst/>
              <a:gdLst>
                <a:gd name="connsiteX0" fmla="*/ 0 w 323850"/>
                <a:gd name="connsiteY0" fmla="*/ 0 h 0"/>
                <a:gd name="connsiteX1" fmla="*/ 323850 w 32385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23850">
                  <a:moveTo>
                    <a:pt x="0" y="0"/>
                  </a:moveTo>
                  <a:lnTo>
                    <a:pt x="323850" y="0"/>
                  </a:lnTo>
                </a:path>
              </a:pathLst>
            </a:custGeom>
            <a:noFill/>
            <a:ln w="12700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2D742852-218D-9658-5A78-874ABBC428ED}"/>
                </a:ext>
              </a:extLst>
            </p:cNvPr>
            <p:cNvSpPr/>
            <p:nvPr/>
          </p:nvSpPr>
          <p:spPr>
            <a:xfrm>
              <a:off x="3309938" y="3127849"/>
              <a:ext cx="323850" cy="0"/>
            </a:xfrm>
            <a:custGeom>
              <a:avLst/>
              <a:gdLst>
                <a:gd name="connsiteX0" fmla="*/ 0 w 323850"/>
                <a:gd name="connsiteY0" fmla="*/ 0 h 0"/>
                <a:gd name="connsiteX1" fmla="*/ 323850 w 32385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23850">
                  <a:moveTo>
                    <a:pt x="0" y="0"/>
                  </a:moveTo>
                  <a:lnTo>
                    <a:pt x="323850" y="0"/>
                  </a:ln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55DB97B5-A015-7769-EF7C-AD71FB708780}"/>
                </a:ext>
              </a:extLst>
            </p:cNvPr>
            <p:cNvSpPr/>
            <p:nvPr/>
          </p:nvSpPr>
          <p:spPr>
            <a:xfrm>
              <a:off x="3309938" y="3182618"/>
              <a:ext cx="323850" cy="0"/>
            </a:xfrm>
            <a:custGeom>
              <a:avLst/>
              <a:gdLst>
                <a:gd name="connsiteX0" fmla="*/ 0 w 323850"/>
                <a:gd name="connsiteY0" fmla="*/ 0 h 0"/>
                <a:gd name="connsiteX1" fmla="*/ 323850 w 32385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23850">
                  <a:moveTo>
                    <a:pt x="0" y="0"/>
                  </a:moveTo>
                  <a:lnTo>
                    <a:pt x="323850" y="0"/>
                  </a:ln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39F6E66A-D560-F469-70D0-A22D68B19777}"/>
                </a:ext>
              </a:extLst>
            </p:cNvPr>
            <p:cNvSpPr/>
            <p:nvPr/>
          </p:nvSpPr>
          <p:spPr>
            <a:xfrm>
              <a:off x="3309938" y="3296784"/>
              <a:ext cx="323850" cy="0"/>
            </a:xfrm>
            <a:custGeom>
              <a:avLst/>
              <a:gdLst>
                <a:gd name="connsiteX0" fmla="*/ 0 w 323850"/>
                <a:gd name="connsiteY0" fmla="*/ 0 h 0"/>
                <a:gd name="connsiteX1" fmla="*/ 323850 w 32385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23850">
                  <a:moveTo>
                    <a:pt x="0" y="0"/>
                  </a:moveTo>
                  <a:lnTo>
                    <a:pt x="323850" y="0"/>
                  </a:lnTo>
                </a:path>
              </a:pathLst>
            </a:custGeom>
            <a:noFill/>
            <a:ln w="12700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C5FE60D5-487C-3D74-3CFA-C85702308331}"/>
                </a:ext>
              </a:extLst>
            </p:cNvPr>
            <p:cNvSpPr/>
            <p:nvPr/>
          </p:nvSpPr>
          <p:spPr>
            <a:xfrm>
              <a:off x="3312319" y="3268209"/>
              <a:ext cx="323850" cy="0"/>
            </a:xfrm>
            <a:custGeom>
              <a:avLst/>
              <a:gdLst>
                <a:gd name="connsiteX0" fmla="*/ 0 w 323850"/>
                <a:gd name="connsiteY0" fmla="*/ 0 h 0"/>
                <a:gd name="connsiteX1" fmla="*/ 323850 w 32385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23850">
                  <a:moveTo>
                    <a:pt x="0" y="0"/>
                  </a:moveTo>
                  <a:lnTo>
                    <a:pt x="323850" y="0"/>
                  </a:ln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49BEA08F-695C-C3A9-FE84-216669F133C8}"/>
                </a:ext>
              </a:extLst>
            </p:cNvPr>
            <p:cNvSpPr/>
            <p:nvPr/>
          </p:nvSpPr>
          <p:spPr>
            <a:xfrm>
              <a:off x="3317081" y="3325360"/>
              <a:ext cx="323850" cy="0"/>
            </a:xfrm>
            <a:custGeom>
              <a:avLst/>
              <a:gdLst>
                <a:gd name="connsiteX0" fmla="*/ 0 w 323850"/>
                <a:gd name="connsiteY0" fmla="*/ 0 h 0"/>
                <a:gd name="connsiteX1" fmla="*/ 323850 w 32385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23850">
                  <a:moveTo>
                    <a:pt x="0" y="0"/>
                  </a:moveTo>
                  <a:lnTo>
                    <a:pt x="323850" y="0"/>
                  </a:ln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15" name="TextBox 214">
              <a:extLst>
                <a:ext uri="{FF2B5EF4-FFF2-40B4-BE49-F238E27FC236}">
                  <a16:creationId xmlns:a16="http://schemas.microsoft.com/office/drawing/2014/main" id="{6D6E2443-29C1-01FD-3E3C-4309068F81BE}"/>
                </a:ext>
              </a:extLst>
            </p:cNvPr>
            <p:cNvSpPr txBox="1"/>
            <p:nvPr/>
          </p:nvSpPr>
          <p:spPr>
            <a:xfrm>
              <a:off x="3776015" y="1460691"/>
              <a:ext cx="695562" cy="13004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7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(ขนาด 2 ช่องจราจร)</a:t>
              </a:r>
              <a:endPara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216" name="Callout: Line with Border and Accent Bar 215">
              <a:extLst>
                <a:ext uri="{FF2B5EF4-FFF2-40B4-BE49-F238E27FC236}">
                  <a16:creationId xmlns:a16="http://schemas.microsoft.com/office/drawing/2014/main" id="{5CF26FB5-BA4F-35FA-15B4-ECE5E9882B48}"/>
                </a:ext>
              </a:extLst>
            </p:cNvPr>
            <p:cNvSpPr/>
            <p:nvPr/>
          </p:nvSpPr>
          <p:spPr>
            <a:xfrm>
              <a:off x="2211966" y="3742155"/>
              <a:ext cx="636009" cy="173850"/>
            </a:xfrm>
            <a:prstGeom prst="accentBorderCallout1">
              <a:avLst>
                <a:gd name="adj1" fmla="val 18750"/>
                <a:gd name="adj2" fmla="val -8333"/>
                <a:gd name="adj3" fmla="val 417489"/>
                <a:gd name="adj4" fmla="val -85515"/>
              </a:avLst>
            </a:prstGeom>
            <a:solidFill>
              <a:schemeClr val="bg1"/>
            </a:solidFill>
            <a:ln w="12700">
              <a:tailEnd type="oval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กม.15+600</a:t>
              </a:r>
              <a:endPara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217" name="Callout: Line with Border and Accent Bar 216">
              <a:extLst>
                <a:ext uri="{FF2B5EF4-FFF2-40B4-BE49-F238E27FC236}">
                  <a16:creationId xmlns:a16="http://schemas.microsoft.com/office/drawing/2014/main" id="{49A04934-FC59-6339-C81B-E04F8274C753}"/>
                </a:ext>
              </a:extLst>
            </p:cNvPr>
            <p:cNvSpPr/>
            <p:nvPr/>
          </p:nvSpPr>
          <p:spPr>
            <a:xfrm>
              <a:off x="2557463" y="3959399"/>
              <a:ext cx="752475" cy="168406"/>
            </a:xfrm>
            <a:prstGeom prst="accentBorderCallout1">
              <a:avLst>
                <a:gd name="adj1" fmla="val 18750"/>
                <a:gd name="adj2" fmla="val -8333"/>
                <a:gd name="adj3" fmla="val 388235"/>
                <a:gd name="adj4" fmla="val -72631"/>
              </a:avLst>
            </a:prstGeom>
            <a:solidFill>
              <a:schemeClr val="bg1"/>
            </a:solidFill>
            <a:ln w="12700">
              <a:tailEnd type="oval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กม.14+600</a:t>
              </a:r>
              <a:endPara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218" name="TextBox 217">
              <a:extLst>
                <a:ext uri="{FF2B5EF4-FFF2-40B4-BE49-F238E27FC236}">
                  <a16:creationId xmlns:a16="http://schemas.microsoft.com/office/drawing/2014/main" id="{23C69D04-173C-D52C-0B01-EA5FD278BC08}"/>
                </a:ext>
              </a:extLst>
            </p:cNvPr>
            <p:cNvSpPr txBox="1"/>
            <p:nvPr/>
          </p:nvSpPr>
          <p:spPr>
            <a:xfrm rot="17820045">
              <a:off x="1602173" y="4598251"/>
              <a:ext cx="296980" cy="9320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5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กม.15</a:t>
              </a:r>
              <a:endParaRPr kumimoji="0" lang="en-US" sz="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219" name="Callout: Line with Border and Accent Bar 218">
              <a:extLst>
                <a:ext uri="{FF2B5EF4-FFF2-40B4-BE49-F238E27FC236}">
                  <a16:creationId xmlns:a16="http://schemas.microsoft.com/office/drawing/2014/main" id="{A2834C95-C94B-8DB3-2C68-ED3428B80780}"/>
                </a:ext>
              </a:extLst>
            </p:cNvPr>
            <p:cNvSpPr/>
            <p:nvPr/>
          </p:nvSpPr>
          <p:spPr>
            <a:xfrm>
              <a:off x="3983874" y="6279816"/>
              <a:ext cx="573840" cy="130048"/>
            </a:xfrm>
            <a:prstGeom prst="accentBorderCallout1">
              <a:avLst>
                <a:gd name="adj1" fmla="val 18750"/>
                <a:gd name="adj2" fmla="val -8333"/>
                <a:gd name="adj3" fmla="val -212499"/>
                <a:gd name="adj4" fmla="val 8567"/>
              </a:avLst>
            </a:prstGeom>
            <a:solidFill>
              <a:schemeClr val="bg1"/>
            </a:solidFill>
            <a:ln w="12700">
              <a:tailEnd type="oval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กม.9+900</a:t>
              </a:r>
              <a:endPara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220" name="TextBox 219">
              <a:extLst>
                <a:ext uri="{FF2B5EF4-FFF2-40B4-BE49-F238E27FC236}">
                  <a16:creationId xmlns:a16="http://schemas.microsoft.com/office/drawing/2014/main" id="{FB913EB6-65A2-508B-BD99-8B3E132604AD}"/>
                </a:ext>
              </a:extLst>
            </p:cNvPr>
            <p:cNvSpPr txBox="1"/>
            <p:nvPr/>
          </p:nvSpPr>
          <p:spPr>
            <a:xfrm>
              <a:off x="1919416" y="2084626"/>
              <a:ext cx="668210" cy="26583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7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จุดเริ่มต้นโครงการฯ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7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ช่วงที่ 2 กม.19+500</a:t>
              </a:r>
              <a:endPara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221" name="TextBox 220">
              <a:extLst>
                <a:ext uri="{FF2B5EF4-FFF2-40B4-BE49-F238E27FC236}">
                  <a16:creationId xmlns:a16="http://schemas.microsoft.com/office/drawing/2014/main" id="{1F1BEEE6-A87D-4B44-C911-7818EB41F6A5}"/>
                </a:ext>
              </a:extLst>
            </p:cNvPr>
            <p:cNvSpPr txBox="1"/>
            <p:nvPr/>
          </p:nvSpPr>
          <p:spPr>
            <a:xfrm>
              <a:off x="2371416" y="837878"/>
              <a:ext cx="668210" cy="26583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7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จุดสิ้นสุดโครงการฯ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7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ช่วงที่ 2 กม.21+000</a:t>
              </a:r>
              <a:endPara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222" name="TextBox 221">
              <a:extLst>
                <a:ext uri="{FF2B5EF4-FFF2-40B4-BE49-F238E27FC236}">
                  <a16:creationId xmlns:a16="http://schemas.microsoft.com/office/drawing/2014/main" id="{9C3D641D-8714-ABA6-8CC2-51AE41C51E00}"/>
                </a:ext>
              </a:extLst>
            </p:cNvPr>
            <p:cNvSpPr txBox="1"/>
            <p:nvPr/>
          </p:nvSpPr>
          <p:spPr>
            <a:xfrm>
              <a:off x="3590195" y="5165884"/>
              <a:ext cx="668210" cy="26583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7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จุดเริ่มต้นโครงการฯ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7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ช่วงที่ 1 กม.11+950</a:t>
              </a:r>
              <a:endPara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223" name="TextBox 222">
              <a:extLst>
                <a:ext uri="{FF2B5EF4-FFF2-40B4-BE49-F238E27FC236}">
                  <a16:creationId xmlns:a16="http://schemas.microsoft.com/office/drawing/2014/main" id="{CFC3D02F-F18A-59D7-FE6C-53BBE5D18D20}"/>
                </a:ext>
              </a:extLst>
            </p:cNvPr>
            <p:cNvSpPr txBox="1"/>
            <p:nvPr/>
          </p:nvSpPr>
          <p:spPr>
            <a:xfrm>
              <a:off x="2638030" y="4218148"/>
              <a:ext cx="668210" cy="26583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7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จุดสิ้นสุดโครงการฯ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7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ช่วงที่ 1 กม.13+930</a:t>
              </a:r>
              <a:endPara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pic>
          <p:nvPicPr>
            <p:cNvPr id="224" name="Picture 223">
              <a:extLst>
                <a:ext uri="{FF2B5EF4-FFF2-40B4-BE49-F238E27FC236}">
                  <a16:creationId xmlns:a16="http://schemas.microsoft.com/office/drawing/2014/main" id="{1CA64AE4-2190-EBF0-312A-C741FE57E32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t="7037" r="4963" b="2982"/>
            <a:stretch/>
          </p:blipFill>
          <p:spPr>
            <a:xfrm>
              <a:off x="1876166" y="522800"/>
              <a:ext cx="183261" cy="173511"/>
            </a:xfrm>
            <a:prstGeom prst="rect">
              <a:avLst/>
            </a:prstGeom>
          </p:spPr>
        </p:pic>
        <p:sp>
          <p:nvSpPr>
            <p:cNvPr id="225" name="Callout: Line with Border and Accent Bar 224">
              <a:extLst>
                <a:ext uri="{FF2B5EF4-FFF2-40B4-BE49-F238E27FC236}">
                  <a16:creationId xmlns:a16="http://schemas.microsoft.com/office/drawing/2014/main" id="{32B24237-05D4-E211-B95F-A5ADE1CE7974}"/>
                </a:ext>
              </a:extLst>
            </p:cNvPr>
            <p:cNvSpPr/>
            <p:nvPr/>
          </p:nvSpPr>
          <p:spPr>
            <a:xfrm>
              <a:off x="2480696" y="472507"/>
              <a:ext cx="636009" cy="173850"/>
            </a:xfrm>
            <a:prstGeom prst="accentBorderCallout1">
              <a:avLst>
                <a:gd name="adj1" fmla="val 18750"/>
                <a:gd name="adj2" fmla="val -8333"/>
                <a:gd name="adj3" fmla="val 78530"/>
                <a:gd name="adj4" fmla="val -76330"/>
              </a:avLst>
            </a:prstGeom>
            <a:solidFill>
              <a:schemeClr val="bg1"/>
            </a:solidFill>
            <a:ln w="12700">
              <a:tailEnd type="oval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กม.21+946</a:t>
              </a:r>
              <a:endPara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FB829AAA-7099-40F3-C803-D8A2705259DA}"/>
                </a:ext>
              </a:extLst>
            </p:cNvPr>
            <p:cNvSpPr/>
            <p:nvPr/>
          </p:nvSpPr>
          <p:spPr>
            <a:xfrm>
              <a:off x="1563579" y="1128168"/>
              <a:ext cx="434340" cy="866775"/>
            </a:xfrm>
            <a:custGeom>
              <a:avLst/>
              <a:gdLst>
                <a:gd name="connsiteX0" fmla="*/ 0 w 426720"/>
                <a:gd name="connsiteY0" fmla="*/ 855345 h 855345"/>
                <a:gd name="connsiteX1" fmla="*/ 22860 w 426720"/>
                <a:gd name="connsiteY1" fmla="*/ 775335 h 855345"/>
                <a:gd name="connsiteX2" fmla="*/ 26670 w 426720"/>
                <a:gd name="connsiteY2" fmla="*/ 657225 h 855345"/>
                <a:gd name="connsiteX3" fmla="*/ 32385 w 426720"/>
                <a:gd name="connsiteY3" fmla="*/ 554355 h 855345"/>
                <a:gd name="connsiteX4" fmla="*/ 57150 w 426720"/>
                <a:gd name="connsiteY4" fmla="*/ 373380 h 855345"/>
                <a:gd name="connsiteX5" fmla="*/ 89535 w 426720"/>
                <a:gd name="connsiteY5" fmla="*/ 274320 h 855345"/>
                <a:gd name="connsiteX6" fmla="*/ 142875 w 426720"/>
                <a:gd name="connsiteY6" fmla="*/ 220980 h 855345"/>
                <a:gd name="connsiteX7" fmla="*/ 268605 w 426720"/>
                <a:gd name="connsiteY7" fmla="*/ 167640 h 855345"/>
                <a:gd name="connsiteX8" fmla="*/ 339090 w 426720"/>
                <a:gd name="connsiteY8" fmla="*/ 125730 h 855345"/>
                <a:gd name="connsiteX9" fmla="*/ 377190 w 426720"/>
                <a:gd name="connsiteY9" fmla="*/ 80010 h 855345"/>
                <a:gd name="connsiteX10" fmla="*/ 426720 w 426720"/>
                <a:gd name="connsiteY10" fmla="*/ 0 h 855345"/>
                <a:gd name="connsiteX0" fmla="*/ 0 w 434340"/>
                <a:gd name="connsiteY0" fmla="*/ 866775 h 866775"/>
                <a:gd name="connsiteX1" fmla="*/ 22860 w 434340"/>
                <a:gd name="connsiteY1" fmla="*/ 786765 h 866775"/>
                <a:gd name="connsiteX2" fmla="*/ 26670 w 434340"/>
                <a:gd name="connsiteY2" fmla="*/ 668655 h 866775"/>
                <a:gd name="connsiteX3" fmla="*/ 32385 w 434340"/>
                <a:gd name="connsiteY3" fmla="*/ 565785 h 866775"/>
                <a:gd name="connsiteX4" fmla="*/ 57150 w 434340"/>
                <a:gd name="connsiteY4" fmla="*/ 384810 h 866775"/>
                <a:gd name="connsiteX5" fmla="*/ 89535 w 434340"/>
                <a:gd name="connsiteY5" fmla="*/ 285750 h 866775"/>
                <a:gd name="connsiteX6" fmla="*/ 142875 w 434340"/>
                <a:gd name="connsiteY6" fmla="*/ 232410 h 866775"/>
                <a:gd name="connsiteX7" fmla="*/ 268605 w 434340"/>
                <a:gd name="connsiteY7" fmla="*/ 179070 h 866775"/>
                <a:gd name="connsiteX8" fmla="*/ 339090 w 434340"/>
                <a:gd name="connsiteY8" fmla="*/ 137160 h 866775"/>
                <a:gd name="connsiteX9" fmla="*/ 377190 w 434340"/>
                <a:gd name="connsiteY9" fmla="*/ 91440 h 866775"/>
                <a:gd name="connsiteX10" fmla="*/ 434340 w 434340"/>
                <a:gd name="connsiteY10" fmla="*/ 0 h 866775"/>
                <a:gd name="connsiteX0" fmla="*/ 0 w 434340"/>
                <a:gd name="connsiteY0" fmla="*/ 866775 h 866775"/>
                <a:gd name="connsiteX1" fmla="*/ 22860 w 434340"/>
                <a:gd name="connsiteY1" fmla="*/ 786765 h 866775"/>
                <a:gd name="connsiteX2" fmla="*/ 26670 w 434340"/>
                <a:gd name="connsiteY2" fmla="*/ 668655 h 866775"/>
                <a:gd name="connsiteX3" fmla="*/ 32385 w 434340"/>
                <a:gd name="connsiteY3" fmla="*/ 565785 h 866775"/>
                <a:gd name="connsiteX4" fmla="*/ 57150 w 434340"/>
                <a:gd name="connsiteY4" fmla="*/ 384810 h 866775"/>
                <a:gd name="connsiteX5" fmla="*/ 89535 w 434340"/>
                <a:gd name="connsiteY5" fmla="*/ 285750 h 866775"/>
                <a:gd name="connsiteX6" fmla="*/ 142875 w 434340"/>
                <a:gd name="connsiteY6" fmla="*/ 232410 h 866775"/>
                <a:gd name="connsiteX7" fmla="*/ 268605 w 434340"/>
                <a:gd name="connsiteY7" fmla="*/ 179070 h 866775"/>
                <a:gd name="connsiteX8" fmla="*/ 339090 w 434340"/>
                <a:gd name="connsiteY8" fmla="*/ 137160 h 866775"/>
                <a:gd name="connsiteX9" fmla="*/ 377190 w 434340"/>
                <a:gd name="connsiteY9" fmla="*/ 91440 h 866775"/>
                <a:gd name="connsiteX10" fmla="*/ 434340 w 434340"/>
                <a:gd name="connsiteY10" fmla="*/ 0 h 866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4340" h="866775">
                  <a:moveTo>
                    <a:pt x="0" y="866775"/>
                  </a:moveTo>
                  <a:cubicBezTo>
                    <a:pt x="9207" y="843280"/>
                    <a:pt x="18415" y="819785"/>
                    <a:pt x="22860" y="786765"/>
                  </a:cubicBezTo>
                  <a:cubicBezTo>
                    <a:pt x="27305" y="753745"/>
                    <a:pt x="25083" y="705485"/>
                    <a:pt x="26670" y="668655"/>
                  </a:cubicBezTo>
                  <a:cubicBezTo>
                    <a:pt x="28257" y="631825"/>
                    <a:pt x="27305" y="613092"/>
                    <a:pt x="32385" y="565785"/>
                  </a:cubicBezTo>
                  <a:cubicBezTo>
                    <a:pt x="37465" y="518478"/>
                    <a:pt x="47625" y="431482"/>
                    <a:pt x="57150" y="384810"/>
                  </a:cubicBezTo>
                  <a:cubicBezTo>
                    <a:pt x="66675" y="338138"/>
                    <a:pt x="75248" y="311150"/>
                    <a:pt x="89535" y="285750"/>
                  </a:cubicBezTo>
                  <a:cubicBezTo>
                    <a:pt x="103822" y="260350"/>
                    <a:pt x="113030" y="250190"/>
                    <a:pt x="142875" y="232410"/>
                  </a:cubicBezTo>
                  <a:cubicBezTo>
                    <a:pt x="172720" y="214630"/>
                    <a:pt x="235903" y="194945"/>
                    <a:pt x="268605" y="179070"/>
                  </a:cubicBezTo>
                  <a:cubicBezTo>
                    <a:pt x="301307" y="163195"/>
                    <a:pt x="320993" y="151765"/>
                    <a:pt x="339090" y="137160"/>
                  </a:cubicBezTo>
                  <a:cubicBezTo>
                    <a:pt x="357188" y="122555"/>
                    <a:pt x="362585" y="112395"/>
                    <a:pt x="377190" y="91440"/>
                  </a:cubicBezTo>
                  <a:cubicBezTo>
                    <a:pt x="391795" y="70485"/>
                    <a:pt x="416877" y="42862"/>
                    <a:pt x="434340" y="0"/>
                  </a:cubicBezTo>
                </a:path>
              </a:pathLst>
            </a:custGeom>
            <a:noFill/>
            <a:ln w="12700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27" name="Oval 226">
              <a:extLst>
                <a:ext uri="{FF2B5EF4-FFF2-40B4-BE49-F238E27FC236}">
                  <a16:creationId xmlns:a16="http://schemas.microsoft.com/office/drawing/2014/main" id="{B01B4005-7C1B-AE1A-9FFA-5B8348469C68}"/>
                </a:ext>
              </a:extLst>
            </p:cNvPr>
            <p:cNvSpPr/>
            <p:nvPr/>
          </p:nvSpPr>
          <p:spPr>
            <a:xfrm>
              <a:off x="1938178" y="1131866"/>
              <a:ext cx="85574" cy="82924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0F346243-9E26-9682-3089-ED371139B880}"/>
                </a:ext>
              </a:extLst>
            </p:cNvPr>
            <p:cNvSpPr/>
            <p:nvPr/>
          </p:nvSpPr>
          <p:spPr>
            <a:xfrm>
              <a:off x="2009775" y="973455"/>
              <a:ext cx="232410" cy="171450"/>
            </a:xfrm>
            <a:custGeom>
              <a:avLst/>
              <a:gdLst>
                <a:gd name="connsiteX0" fmla="*/ 0 w 232410"/>
                <a:gd name="connsiteY0" fmla="*/ 171450 h 171450"/>
                <a:gd name="connsiteX1" fmla="*/ 232410 w 232410"/>
                <a:gd name="connsiteY1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32410" h="171450">
                  <a:moveTo>
                    <a:pt x="0" y="171450"/>
                  </a:moveTo>
                  <a:lnTo>
                    <a:pt x="232410" y="0"/>
                  </a:ln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29" name="Oval 228">
              <a:extLst>
                <a:ext uri="{FF2B5EF4-FFF2-40B4-BE49-F238E27FC236}">
                  <a16:creationId xmlns:a16="http://schemas.microsoft.com/office/drawing/2014/main" id="{450076E2-A7A7-7F3B-D5F1-07257594F87E}"/>
                </a:ext>
              </a:extLst>
            </p:cNvPr>
            <p:cNvSpPr/>
            <p:nvPr/>
          </p:nvSpPr>
          <p:spPr>
            <a:xfrm>
              <a:off x="1500155" y="2026837"/>
              <a:ext cx="85574" cy="82924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E70B4BB8-22BB-9D1E-864D-149DAFC312D9}"/>
                </a:ext>
              </a:extLst>
            </p:cNvPr>
            <p:cNvSpPr/>
            <p:nvPr/>
          </p:nvSpPr>
          <p:spPr>
            <a:xfrm>
              <a:off x="2365487" y="4754073"/>
              <a:ext cx="973455" cy="979170"/>
            </a:xfrm>
            <a:custGeom>
              <a:avLst/>
              <a:gdLst>
                <a:gd name="connsiteX0" fmla="*/ 0 w 973455"/>
                <a:gd name="connsiteY0" fmla="*/ 0 h 979170"/>
                <a:gd name="connsiteX1" fmla="*/ 100965 w 973455"/>
                <a:gd name="connsiteY1" fmla="*/ 120015 h 979170"/>
                <a:gd name="connsiteX2" fmla="*/ 249555 w 973455"/>
                <a:gd name="connsiteY2" fmla="*/ 300990 h 979170"/>
                <a:gd name="connsiteX3" fmla="*/ 325755 w 973455"/>
                <a:gd name="connsiteY3" fmla="*/ 413385 h 979170"/>
                <a:gd name="connsiteX4" fmla="*/ 430530 w 973455"/>
                <a:gd name="connsiteY4" fmla="*/ 512445 h 979170"/>
                <a:gd name="connsiteX5" fmla="*/ 561975 w 973455"/>
                <a:gd name="connsiteY5" fmla="*/ 609600 h 979170"/>
                <a:gd name="connsiteX6" fmla="*/ 695325 w 973455"/>
                <a:gd name="connsiteY6" fmla="*/ 716280 h 979170"/>
                <a:gd name="connsiteX7" fmla="*/ 758190 w 973455"/>
                <a:gd name="connsiteY7" fmla="*/ 758190 h 979170"/>
                <a:gd name="connsiteX8" fmla="*/ 796290 w 973455"/>
                <a:gd name="connsiteY8" fmla="*/ 805815 h 979170"/>
                <a:gd name="connsiteX9" fmla="*/ 830580 w 973455"/>
                <a:gd name="connsiteY9" fmla="*/ 855345 h 979170"/>
                <a:gd name="connsiteX10" fmla="*/ 973455 w 973455"/>
                <a:gd name="connsiteY10" fmla="*/ 979170 h 979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73455" h="979170">
                  <a:moveTo>
                    <a:pt x="0" y="0"/>
                  </a:moveTo>
                  <a:cubicBezTo>
                    <a:pt x="29686" y="34925"/>
                    <a:pt x="59373" y="69850"/>
                    <a:pt x="100965" y="120015"/>
                  </a:cubicBezTo>
                  <a:cubicBezTo>
                    <a:pt x="142557" y="170180"/>
                    <a:pt x="212090" y="252095"/>
                    <a:pt x="249555" y="300990"/>
                  </a:cubicBezTo>
                  <a:cubicBezTo>
                    <a:pt x="287020" y="349885"/>
                    <a:pt x="295593" y="378143"/>
                    <a:pt x="325755" y="413385"/>
                  </a:cubicBezTo>
                  <a:cubicBezTo>
                    <a:pt x="355918" y="448628"/>
                    <a:pt x="391160" y="479743"/>
                    <a:pt x="430530" y="512445"/>
                  </a:cubicBezTo>
                  <a:cubicBezTo>
                    <a:pt x="469900" y="545148"/>
                    <a:pt x="517843" y="575628"/>
                    <a:pt x="561975" y="609600"/>
                  </a:cubicBezTo>
                  <a:cubicBezTo>
                    <a:pt x="606108" y="643573"/>
                    <a:pt x="662623" y="691515"/>
                    <a:pt x="695325" y="716280"/>
                  </a:cubicBezTo>
                  <a:cubicBezTo>
                    <a:pt x="728028" y="741045"/>
                    <a:pt x="741363" y="743268"/>
                    <a:pt x="758190" y="758190"/>
                  </a:cubicBezTo>
                  <a:cubicBezTo>
                    <a:pt x="775017" y="773112"/>
                    <a:pt x="784225" y="789623"/>
                    <a:pt x="796290" y="805815"/>
                  </a:cubicBezTo>
                  <a:cubicBezTo>
                    <a:pt x="808355" y="822007"/>
                    <a:pt x="801053" y="826453"/>
                    <a:pt x="830580" y="855345"/>
                  </a:cubicBezTo>
                  <a:cubicBezTo>
                    <a:pt x="860108" y="884238"/>
                    <a:pt x="916781" y="931704"/>
                    <a:pt x="973455" y="97917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31" name="Oval 230">
              <a:extLst>
                <a:ext uri="{FF2B5EF4-FFF2-40B4-BE49-F238E27FC236}">
                  <a16:creationId xmlns:a16="http://schemas.microsoft.com/office/drawing/2014/main" id="{42AD2B1E-1553-4DDA-9EE1-4A70BC5A8C98}"/>
                </a:ext>
              </a:extLst>
            </p:cNvPr>
            <p:cNvSpPr/>
            <p:nvPr/>
          </p:nvSpPr>
          <p:spPr>
            <a:xfrm>
              <a:off x="2325958" y="4743377"/>
              <a:ext cx="85574" cy="82924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32" name="Oval 231">
              <a:extLst>
                <a:ext uri="{FF2B5EF4-FFF2-40B4-BE49-F238E27FC236}">
                  <a16:creationId xmlns:a16="http://schemas.microsoft.com/office/drawing/2014/main" id="{9B5557B0-1A00-09CE-BC8B-1A4D2D21AEEA}"/>
                </a:ext>
              </a:extLst>
            </p:cNvPr>
            <p:cNvSpPr/>
            <p:nvPr/>
          </p:nvSpPr>
          <p:spPr>
            <a:xfrm>
              <a:off x="3237187" y="5665802"/>
              <a:ext cx="85574" cy="82924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33" name="TextBox 232">
              <a:extLst>
                <a:ext uri="{FF2B5EF4-FFF2-40B4-BE49-F238E27FC236}">
                  <a16:creationId xmlns:a16="http://schemas.microsoft.com/office/drawing/2014/main" id="{2A9BECDE-6A68-A8A9-D395-FD8D4B840F4E}"/>
                </a:ext>
              </a:extLst>
            </p:cNvPr>
            <p:cNvSpPr txBox="1"/>
            <p:nvPr/>
          </p:nvSpPr>
          <p:spPr>
            <a:xfrm>
              <a:off x="2176030" y="5448631"/>
              <a:ext cx="304666" cy="121085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 w="6350">
              <a:solidFill>
                <a:schemeClr val="tx1"/>
              </a:solidFill>
            </a:ln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เกาะสี</a:t>
              </a:r>
              <a:endParaRPr kumimoji="0" lang="en-US" sz="9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234" name="TextBox 233">
              <a:extLst>
                <a:ext uri="{FF2B5EF4-FFF2-40B4-BE49-F238E27FC236}">
                  <a16:creationId xmlns:a16="http://schemas.microsoft.com/office/drawing/2014/main" id="{F8BA552A-5DEB-F20A-BDEF-9E29960D741D}"/>
                </a:ext>
              </a:extLst>
            </p:cNvPr>
            <p:cNvSpPr txBox="1"/>
            <p:nvPr/>
          </p:nvSpPr>
          <p:spPr>
            <a:xfrm>
              <a:off x="3718971" y="4970500"/>
              <a:ext cx="772374" cy="121085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  <a:ln w="6350">
              <a:solidFill>
                <a:schemeClr val="tx1"/>
              </a:solidFill>
            </a:ln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เกาะกำแพงคอนกรีต</a:t>
              </a:r>
              <a:endParaRPr kumimoji="0" lang="en-US" sz="9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C18AE5B-81B9-A399-C1A0-5304505D97A0}"/>
                </a:ext>
              </a:extLst>
            </p:cNvPr>
            <p:cNvSpPr/>
            <p:nvPr/>
          </p:nvSpPr>
          <p:spPr>
            <a:xfrm>
              <a:off x="4373537" y="4833365"/>
              <a:ext cx="0" cy="604520"/>
            </a:xfrm>
            <a:custGeom>
              <a:avLst/>
              <a:gdLst>
                <a:gd name="connsiteX0" fmla="*/ 0 w 0"/>
                <a:gd name="connsiteY0" fmla="*/ 0 h 604520"/>
                <a:gd name="connsiteX1" fmla="*/ 0 w 0"/>
                <a:gd name="connsiteY1" fmla="*/ 604520 h 60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604520">
                  <a:moveTo>
                    <a:pt x="0" y="0"/>
                  </a:moveTo>
                  <a:lnTo>
                    <a:pt x="0" y="604520"/>
                  </a:lnTo>
                </a:path>
              </a:pathLst>
            </a:custGeom>
            <a:noFill/>
            <a:ln w="9525">
              <a:solidFill>
                <a:schemeClr val="tx1"/>
              </a:solidFill>
              <a:tailEnd type="triangle" w="sm" len="sm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CE193D19-2829-16E1-86F7-4E13A0FA7730}"/>
                </a:ext>
              </a:extLst>
            </p:cNvPr>
            <p:cNvSpPr/>
            <p:nvPr/>
          </p:nvSpPr>
          <p:spPr>
            <a:xfrm>
              <a:off x="2476500" y="5354320"/>
              <a:ext cx="289560" cy="160020"/>
            </a:xfrm>
            <a:custGeom>
              <a:avLst/>
              <a:gdLst>
                <a:gd name="connsiteX0" fmla="*/ 0 w 289560"/>
                <a:gd name="connsiteY0" fmla="*/ 160020 h 160020"/>
                <a:gd name="connsiteX1" fmla="*/ 198120 w 289560"/>
                <a:gd name="connsiteY1" fmla="*/ 160020 h 160020"/>
                <a:gd name="connsiteX2" fmla="*/ 289560 w 289560"/>
                <a:gd name="connsiteY2" fmla="*/ 0 h 160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9560" h="160020">
                  <a:moveTo>
                    <a:pt x="0" y="160020"/>
                  </a:moveTo>
                  <a:lnTo>
                    <a:pt x="198120" y="160020"/>
                  </a:lnTo>
                  <a:lnTo>
                    <a:pt x="289560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tailEnd type="triangle" w="sm" len="sm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37" name="TextBox 236">
              <a:extLst>
                <a:ext uri="{FF2B5EF4-FFF2-40B4-BE49-F238E27FC236}">
                  <a16:creationId xmlns:a16="http://schemas.microsoft.com/office/drawing/2014/main" id="{A44DA832-18E7-4ACE-01E1-6D80587AE75F}"/>
                </a:ext>
              </a:extLst>
            </p:cNvPr>
            <p:cNvSpPr txBox="1"/>
            <p:nvPr/>
          </p:nvSpPr>
          <p:spPr>
            <a:xfrm>
              <a:off x="810333" y="4707589"/>
              <a:ext cx="772374" cy="121085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  <a:ln w="6350">
              <a:solidFill>
                <a:schemeClr val="tx1"/>
              </a:solidFill>
            </a:ln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เกาะกำแพงคอนกรีต</a:t>
              </a:r>
              <a:endParaRPr kumimoji="0" lang="en-US" sz="9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EAF6657D-995C-BD96-5B6F-13EE23F25B7D}"/>
                </a:ext>
              </a:extLst>
            </p:cNvPr>
            <p:cNvSpPr/>
            <p:nvPr/>
          </p:nvSpPr>
          <p:spPr>
            <a:xfrm>
              <a:off x="1587775" y="4592424"/>
              <a:ext cx="319981" cy="178052"/>
            </a:xfrm>
            <a:custGeom>
              <a:avLst/>
              <a:gdLst>
                <a:gd name="connsiteX0" fmla="*/ 0 w 289560"/>
                <a:gd name="connsiteY0" fmla="*/ 160020 h 160020"/>
                <a:gd name="connsiteX1" fmla="*/ 198120 w 289560"/>
                <a:gd name="connsiteY1" fmla="*/ 160020 h 160020"/>
                <a:gd name="connsiteX2" fmla="*/ 289560 w 289560"/>
                <a:gd name="connsiteY2" fmla="*/ 0 h 160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9560" h="160020">
                  <a:moveTo>
                    <a:pt x="0" y="160020"/>
                  </a:moveTo>
                  <a:lnTo>
                    <a:pt x="198120" y="160020"/>
                  </a:lnTo>
                  <a:lnTo>
                    <a:pt x="289560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tailEnd type="triangle" w="sm" len="sm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39" name="TextBox 238">
              <a:extLst>
                <a:ext uri="{FF2B5EF4-FFF2-40B4-BE49-F238E27FC236}">
                  <a16:creationId xmlns:a16="http://schemas.microsoft.com/office/drawing/2014/main" id="{C813A858-7316-E2B0-12B3-0B85E9BF96D2}"/>
                </a:ext>
              </a:extLst>
            </p:cNvPr>
            <p:cNvSpPr txBox="1"/>
            <p:nvPr/>
          </p:nvSpPr>
          <p:spPr>
            <a:xfrm>
              <a:off x="464264" y="4023836"/>
              <a:ext cx="371003" cy="121085"/>
            </a:xfrm>
            <a:prstGeom prst="rect">
              <a:avLst/>
            </a:prstGeom>
            <a:solidFill>
              <a:srgbClr val="00B050"/>
            </a:solidFill>
            <a:ln w="6350">
              <a:solidFill>
                <a:schemeClr val="tx1"/>
              </a:solidFill>
            </a:ln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เกาะยก</a:t>
              </a:r>
              <a:endParaRPr kumimoji="0" lang="en-US" sz="9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3CFDE9F3-9CA5-7806-1B18-3354EE0754D8}"/>
                </a:ext>
              </a:extLst>
            </p:cNvPr>
            <p:cNvSpPr/>
            <p:nvPr/>
          </p:nvSpPr>
          <p:spPr>
            <a:xfrm>
              <a:off x="847405" y="3917482"/>
              <a:ext cx="319981" cy="178052"/>
            </a:xfrm>
            <a:custGeom>
              <a:avLst/>
              <a:gdLst>
                <a:gd name="connsiteX0" fmla="*/ 0 w 289560"/>
                <a:gd name="connsiteY0" fmla="*/ 160020 h 160020"/>
                <a:gd name="connsiteX1" fmla="*/ 198120 w 289560"/>
                <a:gd name="connsiteY1" fmla="*/ 160020 h 160020"/>
                <a:gd name="connsiteX2" fmla="*/ 289560 w 289560"/>
                <a:gd name="connsiteY2" fmla="*/ 0 h 160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9560" h="160020">
                  <a:moveTo>
                    <a:pt x="0" y="160020"/>
                  </a:moveTo>
                  <a:lnTo>
                    <a:pt x="198120" y="160020"/>
                  </a:lnTo>
                  <a:lnTo>
                    <a:pt x="289560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tailEnd type="triangle" w="sm" len="sm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41" name="TextBox 240">
              <a:extLst>
                <a:ext uri="{FF2B5EF4-FFF2-40B4-BE49-F238E27FC236}">
                  <a16:creationId xmlns:a16="http://schemas.microsoft.com/office/drawing/2014/main" id="{6C3E49B4-2440-30CB-48A6-44FADE5106F0}"/>
                </a:ext>
              </a:extLst>
            </p:cNvPr>
            <p:cNvSpPr txBox="1"/>
            <p:nvPr/>
          </p:nvSpPr>
          <p:spPr>
            <a:xfrm>
              <a:off x="835402" y="1027842"/>
              <a:ext cx="772374" cy="121085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  <a:ln w="6350">
              <a:solidFill>
                <a:schemeClr val="tx1"/>
              </a:solidFill>
            </a:ln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เกาะกำแพงคอนกรีต</a:t>
              </a:r>
              <a:endParaRPr kumimoji="0" lang="en-US" sz="9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24A445CA-1E51-E647-3A08-0062E2320330}"/>
                </a:ext>
              </a:extLst>
            </p:cNvPr>
            <p:cNvSpPr/>
            <p:nvPr/>
          </p:nvSpPr>
          <p:spPr>
            <a:xfrm>
              <a:off x="1612844" y="912677"/>
              <a:ext cx="319981" cy="178052"/>
            </a:xfrm>
            <a:custGeom>
              <a:avLst/>
              <a:gdLst>
                <a:gd name="connsiteX0" fmla="*/ 0 w 289560"/>
                <a:gd name="connsiteY0" fmla="*/ 160020 h 160020"/>
                <a:gd name="connsiteX1" fmla="*/ 198120 w 289560"/>
                <a:gd name="connsiteY1" fmla="*/ 160020 h 160020"/>
                <a:gd name="connsiteX2" fmla="*/ 289560 w 289560"/>
                <a:gd name="connsiteY2" fmla="*/ 0 h 160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9560" h="160020">
                  <a:moveTo>
                    <a:pt x="0" y="160020"/>
                  </a:moveTo>
                  <a:lnTo>
                    <a:pt x="198120" y="160020"/>
                  </a:lnTo>
                  <a:lnTo>
                    <a:pt x="289560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tailEnd type="triangle" w="sm" len="sm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43" name="Rectangle: Rounded Corners 242">
              <a:extLst>
                <a:ext uri="{FF2B5EF4-FFF2-40B4-BE49-F238E27FC236}">
                  <a16:creationId xmlns:a16="http://schemas.microsoft.com/office/drawing/2014/main" id="{E30F3D78-E2DA-05EA-B98A-403E697046A1}"/>
                </a:ext>
              </a:extLst>
            </p:cNvPr>
            <p:cNvSpPr/>
            <p:nvPr/>
          </p:nvSpPr>
          <p:spPr>
            <a:xfrm rot="1366829">
              <a:off x="1528526" y="1031217"/>
              <a:ext cx="449631" cy="1166749"/>
            </a:xfrm>
            <a:prstGeom prst="roundRect">
              <a:avLst/>
            </a:prstGeom>
            <a:solidFill>
              <a:schemeClr val="bg1">
                <a:alpha val="16000"/>
              </a:schemeClr>
            </a:solidFill>
            <a:ln w="22225">
              <a:solidFill>
                <a:srgbClr val="FF0000"/>
              </a:solidFill>
              <a:prstDash val="solid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244" name="Rectangle: Rounded Corners 243">
              <a:extLst>
                <a:ext uri="{FF2B5EF4-FFF2-40B4-BE49-F238E27FC236}">
                  <a16:creationId xmlns:a16="http://schemas.microsoft.com/office/drawing/2014/main" id="{557C7168-ABB4-7E54-0790-D32098910DE4}"/>
                </a:ext>
              </a:extLst>
            </p:cNvPr>
            <p:cNvSpPr/>
            <p:nvPr/>
          </p:nvSpPr>
          <p:spPr>
            <a:xfrm rot="18924399">
              <a:off x="2535664" y="4497099"/>
              <a:ext cx="449631" cy="1494180"/>
            </a:xfrm>
            <a:prstGeom prst="roundRect">
              <a:avLst/>
            </a:prstGeom>
            <a:solidFill>
              <a:schemeClr val="bg1">
                <a:alpha val="16000"/>
              </a:schemeClr>
            </a:solidFill>
            <a:ln w="22225">
              <a:solidFill>
                <a:srgbClr val="FF0000"/>
              </a:solidFill>
              <a:prstDash val="solid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grpSp>
          <p:nvGrpSpPr>
            <p:cNvPr id="245" name="Group 244">
              <a:extLst>
                <a:ext uri="{FF2B5EF4-FFF2-40B4-BE49-F238E27FC236}">
                  <a16:creationId xmlns:a16="http://schemas.microsoft.com/office/drawing/2014/main" id="{1A05052E-D225-A89B-002E-CCBA8E0134B9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4757478" y="4874512"/>
              <a:ext cx="2559393" cy="1440351"/>
              <a:chOff x="0" y="885824"/>
              <a:chExt cx="9156700" cy="5153121"/>
            </a:xfrm>
          </p:grpSpPr>
          <p:pic>
            <p:nvPicPr>
              <p:cNvPr id="246" name="Picture 245">
                <a:extLst>
                  <a:ext uri="{FF2B5EF4-FFF2-40B4-BE49-F238E27FC236}">
                    <a16:creationId xmlns:a16="http://schemas.microsoft.com/office/drawing/2014/main" id="{17060EF3-C7F9-EBB7-9659-2CF1D8E7172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0" y="885824"/>
                <a:ext cx="9156700" cy="5153121"/>
              </a:xfrm>
              <a:prstGeom prst="rect">
                <a:avLst/>
              </a:prstGeom>
            </p:spPr>
          </p:pic>
          <p:sp>
            <p:nvSpPr>
              <p:cNvPr id="247" name="TextBox 246">
                <a:extLst>
                  <a:ext uri="{FF2B5EF4-FFF2-40B4-BE49-F238E27FC236}">
                    <a16:creationId xmlns:a16="http://schemas.microsoft.com/office/drawing/2014/main" id="{B164273F-178D-BD0E-F5F4-D7909188E440}"/>
                  </a:ext>
                </a:extLst>
              </p:cNvPr>
              <p:cNvSpPr txBox="1"/>
              <p:nvPr/>
            </p:nvSpPr>
            <p:spPr>
              <a:xfrm>
                <a:off x="5446460" y="3789963"/>
                <a:ext cx="3669528" cy="107084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จุดเริ่มต้นช่วงที่ </a:t>
                </a:r>
                <a:r>
                  <a:rPr kumimoji="0" lang="en-US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1 </a:t>
                </a:r>
                <a:r>
                  <a:rPr kumimoji="0" lang="th-TH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กม</a:t>
                </a:r>
                <a:r>
                  <a:rPr kumimoji="0" lang="en-US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.11+950</a:t>
                </a:r>
                <a:r>
                  <a:rPr kumimoji="0" lang="th-TH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 </a:t>
                </a:r>
              </a:p>
            </p:txBody>
          </p:sp>
          <p:sp>
            <p:nvSpPr>
              <p:cNvPr id="248" name="Freeform: Shape 247">
                <a:extLst>
                  <a:ext uri="{FF2B5EF4-FFF2-40B4-BE49-F238E27FC236}">
                    <a16:creationId xmlns:a16="http://schemas.microsoft.com/office/drawing/2014/main" id="{A8DF47E0-ADDA-D836-DDE6-5D73FE9A0E92}"/>
                  </a:ext>
                </a:extLst>
              </p:cNvPr>
              <p:cNvSpPr/>
              <p:nvPr/>
            </p:nvSpPr>
            <p:spPr>
              <a:xfrm>
                <a:off x="4600575" y="4200525"/>
                <a:ext cx="1314450" cy="0"/>
              </a:xfrm>
              <a:custGeom>
                <a:avLst/>
                <a:gdLst>
                  <a:gd name="connsiteX0" fmla="*/ 0 w 1314450"/>
                  <a:gd name="connsiteY0" fmla="*/ 0 h 0"/>
                  <a:gd name="connsiteX1" fmla="*/ 1314450 w 1314450"/>
                  <a:gd name="connsiteY1" fmla="*/ 0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314450">
                    <a:moveTo>
                      <a:pt x="0" y="0"/>
                    </a:moveTo>
                    <a:lnTo>
                      <a:pt x="1314450" y="0"/>
                    </a:lnTo>
                  </a:path>
                </a:pathLst>
              </a:custGeom>
              <a:noFill/>
              <a:ln w="25400">
                <a:solidFill>
                  <a:srgbClr val="FFFF00"/>
                </a:solidFill>
                <a:headEnd type="oval" w="lg" len="lg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th-TH" sz="9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Cordia New" panose="020B0304020202020204" pitchFamily="34" charset="-34"/>
                </a:endParaRPr>
              </a:p>
            </p:txBody>
          </p:sp>
          <p:pic>
            <p:nvPicPr>
              <p:cNvPr id="249" name="Picture 248">
                <a:extLst>
                  <a:ext uri="{FF2B5EF4-FFF2-40B4-BE49-F238E27FC236}">
                    <a16:creationId xmlns:a16="http://schemas.microsoft.com/office/drawing/2014/main" id="{251CC991-C051-D6ED-681F-10F02FCC5AC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4359258" y="2657475"/>
                <a:ext cx="301658" cy="396164"/>
              </a:xfrm>
              <a:prstGeom prst="rect">
                <a:avLst/>
              </a:prstGeom>
            </p:spPr>
          </p:pic>
          <p:sp>
            <p:nvSpPr>
              <p:cNvPr id="250" name="TextBox 249">
                <a:extLst>
                  <a:ext uri="{FF2B5EF4-FFF2-40B4-BE49-F238E27FC236}">
                    <a16:creationId xmlns:a16="http://schemas.microsoft.com/office/drawing/2014/main" id="{A6516694-E65A-3289-25DC-49C7405E1D4E}"/>
                  </a:ext>
                </a:extLst>
              </p:cNvPr>
              <p:cNvSpPr txBox="1"/>
              <p:nvPr/>
            </p:nvSpPr>
            <p:spPr>
              <a:xfrm>
                <a:off x="3229109" y="2945649"/>
                <a:ext cx="2812097" cy="71389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กม</a:t>
                </a:r>
                <a:r>
                  <a:rPr kumimoji="0" lang="en-US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.12+000</a:t>
                </a:r>
                <a:r>
                  <a:rPr kumimoji="0" lang="th-TH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 </a:t>
                </a:r>
              </a:p>
            </p:txBody>
          </p:sp>
          <p:sp>
            <p:nvSpPr>
              <p:cNvPr id="251" name="TextBox 250">
                <a:extLst>
                  <a:ext uri="{FF2B5EF4-FFF2-40B4-BE49-F238E27FC236}">
                    <a16:creationId xmlns:a16="http://schemas.microsoft.com/office/drawing/2014/main" id="{BECD8996-1D76-74A8-0949-CB5CE42356CB}"/>
                  </a:ext>
                </a:extLst>
              </p:cNvPr>
              <p:cNvSpPr txBox="1"/>
              <p:nvPr/>
            </p:nvSpPr>
            <p:spPr>
              <a:xfrm>
                <a:off x="212766" y="2789011"/>
                <a:ext cx="2937150" cy="71389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รร.บ้านช่องพลี</a:t>
                </a:r>
              </a:p>
            </p:txBody>
          </p:sp>
          <p:sp>
            <p:nvSpPr>
              <p:cNvPr id="252" name="TextBox 251">
                <a:extLst>
                  <a:ext uri="{FF2B5EF4-FFF2-40B4-BE49-F238E27FC236}">
                    <a16:creationId xmlns:a16="http://schemas.microsoft.com/office/drawing/2014/main" id="{42539BE4-D90F-18CB-B943-DC89719665B3}"/>
                  </a:ext>
                </a:extLst>
              </p:cNvPr>
              <p:cNvSpPr txBox="1"/>
              <p:nvPr/>
            </p:nvSpPr>
            <p:spPr>
              <a:xfrm>
                <a:off x="1678589" y="1622601"/>
                <a:ext cx="2831500" cy="654403"/>
              </a:xfrm>
              <a:prstGeom prst="rect">
                <a:avLst/>
              </a:prstGeom>
              <a:noFill/>
              <a:effectLst>
                <a:glow rad="127000">
                  <a:schemeClr val="accent2">
                    <a:lumMod val="40000"/>
                    <a:lumOff val="60000"/>
                  </a:schemeClr>
                </a:glo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5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E97132">
                          <a:lumMod val="60000"/>
                          <a:lumOff val="40000"/>
                        </a:srgbClr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ซอยช่องพลี 1/1</a:t>
                </a:r>
              </a:p>
            </p:txBody>
          </p:sp>
          <p:sp>
            <p:nvSpPr>
              <p:cNvPr id="253" name="TextBox 252">
                <a:extLst>
                  <a:ext uri="{FF2B5EF4-FFF2-40B4-BE49-F238E27FC236}">
                    <a16:creationId xmlns:a16="http://schemas.microsoft.com/office/drawing/2014/main" id="{F94CA60D-B157-0B4F-C4C7-165A3B2D375D}"/>
                  </a:ext>
                </a:extLst>
              </p:cNvPr>
              <p:cNvSpPr txBox="1"/>
              <p:nvPr/>
            </p:nvSpPr>
            <p:spPr>
              <a:xfrm>
                <a:off x="498601" y="1982958"/>
                <a:ext cx="2882730" cy="65440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5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ร้านวัสดุก่อสร้าง</a:t>
                </a:r>
              </a:p>
            </p:txBody>
          </p:sp>
          <p:sp>
            <p:nvSpPr>
              <p:cNvPr id="254" name="TextBox 253">
                <a:extLst>
                  <a:ext uri="{FF2B5EF4-FFF2-40B4-BE49-F238E27FC236}">
                    <a16:creationId xmlns:a16="http://schemas.microsoft.com/office/drawing/2014/main" id="{842C2DDF-59A7-78B5-6979-AAC099040235}"/>
                  </a:ext>
                </a:extLst>
              </p:cNvPr>
              <p:cNvSpPr txBox="1"/>
              <p:nvPr/>
            </p:nvSpPr>
            <p:spPr>
              <a:xfrm>
                <a:off x="5068092" y="2976661"/>
                <a:ext cx="3247069" cy="65440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5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ร้านกาแฟรถบ้าน</a:t>
                </a:r>
              </a:p>
            </p:txBody>
          </p:sp>
          <p:pic>
            <p:nvPicPr>
              <p:cNvPr id="255" name="Picture 254">
                <a:extLst>
                  <a:ext uri="{FF2B5EF4-FFF2-40B4-BE49-F238E27FC236}">
                    <a16:creationId xmlns:a16="http://schemas.microsoft.com/office/drawing/2014/main" id="{B68671EA-2EDE-F592-8256-15A566DFE49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4457032" y="908954"/>
                <a:ext cx="143543" cy="188513"/>
              </a:xfrm>
              <a:prstGeom prst="rect">
                <a:avLst/>
              </a:prstGeom>
            </p:spPr>
          </p:pic>
          <p:sp>
            <p:nvSpPr>
              <p:cNvPr id="256" name="TextBox 255">
                <a:extLst>
                  <a:ext uri="{FF2B5EF4-FFF2-40B4-BE49-F238E27FC236}">
                    <a16:creationId xmlns:a16="http://schemas.microsoft.com/office/drawing/2014/main" id="{48927F7B-7742-214C-30C6-AA2A7494E9FF}"/>
                  </a:ext>
                </a:extLst>
              </p:cNvPr>
              <p:cNvSpPr txBox="1"/>
              <p:nvPr/>
            </p:nvSpPr>
            <p:spPr>
              <a:xfrm>
                <a:off x="4613114" y="901152"/>
                <a:ext cx="2381555" cy="535419"/>
              </a:xfrm>
              <a:prstGeom prst="rect">
                <a:avLst/>
              </a:prstGeom>
              <a:noFill/>
              <a:effectLst>
                <a:glow rad="127000">
                  <a:schemeClr val="accent2">
                    <a:lumMod val="40000"/>
                    <a:lumOff val="60000"/>
                  </a:schemeClr>
                </a:glo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3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E97132">
                          <a:lumMod val="60000"/>
                          <a:lumOff val="40000"/>
                        </a:srgbClr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ซอยช่องพลี 6</a:t>
                </a:r>
              </a:p>
            </p:txBody>
          </p:sp>
          <p:sp>
            <p:nvSpPr>
              <p:cNvPr id="257" name="TextBox 256">
                <a:extLst>
                  <a:ext uri="{FF2B5EF4-FFF2-40B4-BE49-F238E27FC236}">
                    <a16:creationId xmlns:a16="http://schemas.microsoft.com/office/drawing/2014/main" id="{F921C8D7-63FD-66D7-6D59-46B97E273D08}"/>
                  </a:ext>
                </a:extLst>
              </p:cNvPr>
              <p:cNvSpPr txBox="1"/>
              <p:nvPr/>
            </p:nvSpPr>
            <p:spPr>
              <a:xfrm>
                <a:off x="3403850" y="5225306"/>
                <a:ext cx="2437857" cy="773387"/>
              </a:xfrm>
              <a:prstGeom prst="rect">
                <a:avLst/>
              </a:prstGeom>
              <a:noFill/>
              <a:effectLst>
                <a:glow rad="127000">
                  <a:schemeClr val="accent2">
                    <a:lumMod val="40000"/>
                    <a:lumOff val="60000"/>
                  </a:schemeClr>
                </a:glo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7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ทล.4034</a:t>
                </a:r>
              </a:p>
            </p:txBody>
          </p:sp>
          <p:sp>
            <p:nvSpPr>
              <p:cNvPr id="258" name="TextBox 257">
                <a:extLst>
                  <a:ext uri="{FF2B5EF4-FFF2-40B4-BE49-F238E27FC236}">
                    <a16:creationId xmlns:a16="http://schemas.microsoft.com/office/drawing/2014/main" id="{70761208-F011-3C3C-C148-2016670B3DC5}"/>
                  </a:ext>
                </a:extLst>
              </p:cNvPr>
              <p:cNvSpPr txBox="1"/>
              <p:nvPr/>
            </p:nvSpPr>
            <p:spPr>
              <a:xfrm>
                <a:off x="2433968" y="885824"/>
                <a:ext cx="2812097" cy="65440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5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กม</a:t>
                </a:r>
                <a:r>
                  <a:rPr kumimoji="0" lang="en-US" sz="5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.12+500</a:t>
                </a:r>
                <a:r>
                  <a:rPr kumimoji="0" lang="th-TH" sz="5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 </a:t>
                </a:r>
              </a:p>
            </p:txBody>
          </p:sp>
        </p:grpSp>
        <p:grpSp>
          <p:nvGrpSpPr>
            <p:cNvPr id="259" name="Group 258">
              <a:extLst>
                <a:ext uri="{FF2B5EF4-FFF2-40B4-BE49-F238E27FC236}">
                  <a16:creationId xmlns:a16="http://schemas.microsoft.com/office/drawing/2014/main" id="{2F54AD3B-5A75-7AE3-EF60-A7A3C81922C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7373913" y="4879826"/>
              <a:ext cx="2564822" cy="1454956"/>
              <a:chOff x="0" y="887559"/>
              <a:chExt cx="9144000" cy="5187149"/>
            </a:xfrm>
          </p:grpSpPr>
          <p:pic>
            <p:nvPicPr>
              <p:cNvPr id="260" name="Picture 259">
                <a:extLst>
                  <a:ext uri="{FF2B5EF4-FFF2-40B4-BE49-F238E27FC236}">
                    <a16:creationId xmlns:a16="http://schemas.microsoft.com/office/drawing/2014/main" id="{448AB07C-249C-F940-3C4F-F3054196242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0" y="887559"/>
                <a:ext cx="9144000" cy="5143868"/>
              </a:xfrm>
              <a:prstGeom prst="rect">
                <a:avLst/>
              </a:prstGeom>
            </p:spPr>
          </p:pic>
          <p:pic>
            <p:nvPicPr>
              <p:cNvPr id="261" name="Picture 260">
                <a:extLst>
                  <a:ext uri="{FF2B5EF4-FFF2-40B4-BE49-F238E27FC236}">
                    <a16:creationId xmlns:a16="http://schemas.microsoft.com/office/drawing/2014/main" id="{3723B2D0-8979-A0FA-DFA1-253475F8E22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4329333" y="4971889"/>
                <a:ext cx="301658" cy="396164"/>
              </a:xfrm>
              <a:prstGeom prst="rect">
                <a:avLst/>
              </a:prstGeom>
            </p:spPr>
          </p:pic>
          <p:sp>
            <p:nvSpPr>
              <p:cNvPr id="262" name="TextBox 261">
                <a:extLst>
                  <a:ext uri="{FF2B5EF4-FFF2-40B4-BE49-F238E27FC236}">
                    <a16:creationId xmlns:a16="http://schemas.microsoft.com/office/drawing/2014/main" id="{C657D21B-8EBB-9F50-E9B3-AE88CACDFFFF}"/>
                  </a:ext>
                </a:extLst>
              </p:cNvPr>
              <p:cNvSpPr txBox="1"/>
              <p:nvPr/>
            </p:nvSpPr>
            <p:spPr>
              <a:xfrm>
                <a:off x="2532146" y="5304029"/>
                <a:ext cx="3832118" cy="77067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7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กม</a:t>
                </a:r>
                <a:r>
                  <a:rPr kumimoji="0" lang="en-US" sz="7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.12+500</a:t>
                </a:r>
                <a:r>
                  <a:rPr kumimoji="0" lang="th-TH" sz="7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 </a:t>
                </a:r>
              </a:p>
            </p:txBody>
          </p:sp>
          <p:sp>
            <p:nvSpPr>
              <p:cNvPr id="263" name="TextBox 262">
                <a:extLst>
                  <a:ext uri="{FF2B5EF4-FFF2-40B4-BE49-F238E27FC236}">
                    <a16:creationId xmlns:a16="http://schemas.microsoft.com/office/drawing/2014/main" id="{71B82E90-619E-9997-FBBD-AD423ECB2976}"/>
                  </a:ext>
                </a:extLst>
              </p:cNvPr>
              <p:cNvSpPr txBox="1"/>
              <p:nvPr/>
            </p:nvSpPr>
            <p:spPr>
              <a:xfrm>
                <a:off x="316373" y="2159142"/>
                <a:ext cx="3726687" cy="652112"/>
              </a:xfrm>
              <a:prstGeom prst="rect">
                <a:avLst/>
              </a:prstGeom>
              <a:noFill/>
              <a:effectLst>
                <a:glow rad="127000">
                  <a:schemeClr val="accent2">
                    <a:lumMod val="40000"/>
                    <a:lumOff val="60000"/>
                  </a:schemeClr>
                </a:glo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5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E97132">
                          <a:lumMod val="60000"/>
                          <a:lumOff val="40000"/>
                        </a:srgbClr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ซอยช่องพลี 3</a:t>
                </a:r>
              </a:p>
            </p:txBody>
          </p:sp>
          <p:sp>
            <p:nvSpPr>
              <p:cNvPr id="264" name="TextBox 263">
                <a:extLst>
                  <a:ext uri="{FF2B5EF4-FFF2-40B4-BE49-F238E27FC236}">
                    <a16:creationId xmlns:a16="http://schemas.microsoft.com/office/drawing/2014/main" id="{C8658D76-78CD-12C2-2F34-80FD0C3BFE1C}"/>
                  </a:ext>
                </a:extLst>
              </p:cNvPr>
              <p:cNvSpPr txBox="1"/>
              <p:nvPr/>
            </p:nvSpPr>
            <p:spPr>
              <a:xfrm>
                <a:off x="5256813" y="5180920"/>
                <a:ext cx="3251963" cy="652112"/>
              </a:xfrm>
              <a:prstGeom prst="rect">
                <a:avLst/>
              </a:prstGeom>
              <a:noFill/>
              <a:effectLst>
                <a:glow rad="127000">
                  <a:schemeClr val="accent2">
                    <a:lumMod val="40000"/>
                    <a:lumOff val="60000"/>
                  </a:schemeClr>
                </a:glo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5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E97132">
                          <a:lumMod val="60000"/>
                          <a:lumOff val="40000"/>
                        </a:srgbClr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ซอยช่องพลี 6</a:t>
                </a:r>
              </a:p>
            </p:txBody>
          </p:sp>
          <p:sp>
            <p:nvSpPr>
              <p:cNvPr id="265" name="TextBox 264">
                <a:extLst>
                  <a:ext uri="{FF2B5EF4-FFF2-40B4-BE49-F238E27FC236}">
                    <a16:creationId xmlns:a16="http://schemas.microsoft.com/office/drawing/2014/main" id="{1FCA02A9-FBC4-45F5-6CA5-4D00E55E452E}"/>
                  </a:ext>
                </a:extLst>
              </p:cNvPr>
              <p:cNvSpPr txBox="1"/>
              <p:nvPr/>
            </p:nvSpPr>
            <p:spPr>
              <a:xfrm>
                <a:off x="299400" y="1735085"/>
                <a:ext cx="3810691" cy="652112"/>
              </a:xfrm>
              <a:prstGeom prst="rect">
                <a:avLst/>
              </a:prstGeom>
              <a:noFill/>
              <a:effectLst>
                <a:glow rad="127000">
                  <a:schemeClr val="accent2">
                    <a:lumMod val="40000"/>
                    <a:lumOff val="60000"/>
                  </a:schemeClr>
                </a:glo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5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E97132">
                          <a:lumMod val="60000"/>
                          <a:lumOff val="40000"/>
                        </a:srgbClr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ซอยช่องพลี 5</a:t>
                </a:r>
              </a:p>
            </p:txBody>
          </p:sp>
          <p:pic>
            <p:nvPicPr>
              <p:cNvPr id="266" name="Picture 265">
                <a:extLst>
                  <a:ext uri="{FF2B5EF4-FFF2-40B4-BE49-F238E27FC236}">
                    <a16:creationId xmlns:a16="http://schemas.microsoft.com/office/drawing/2014/main" id="{413732CB-B8DD-E4A7-7F7B-E311449ADD4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4376670" y="1147840"/>
                <a:ext cx="143543" cy="188513"/>
              </a:xfrm>
              <a:prstGeom prst="rect">
                <a:avLst/>
              </a:prstGeom>
            </p:spPr>
          </p:pic>
          <p:sp>
            <p:nvSpPr>
              <p:cNvPr id="267" name="TextBox 266">
                <a:extLst>
                  <a:ext uri="{FF2B5EF4-FFF2-40B4-BE49-F238E27FC236}">
                    <a16:creationId xmlns:a16="http://schemas.microsoft.com/office/drawing/2014/main" id="{2CFC0AC4-68B1-F7F2-9465-19E0F90007CA}"/>
                  </a:ext>
                </a:extLst>
              </p:cNvPr>
              <p:cNvSpPr txBox="1"/>
              <p:nvPr/>
            </p:nvSpPr>
            <p:spPr>
              <a:xfrm>
                <a:off x="3276480" y="1150146"/>
                <a:ext cx="2235489" cy="65211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5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กม</a:t>
                </a:r>
                <a:r>
                  <a:rPr kumimoji="0" lang="en-US" sz="5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.13+000</a:t>
                </a:r>
                <a:r>
                  <a:rPr kumimoji="0" lang="th-TH" sz="5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 </a:t>
                </a:r>
              </a:p>
            </p:txBody>
          </p:sp>
          <p:sp>
            <p:nvSpPr>
              <p:cNvPr id="268" name="TextBox 267">
                <a:extLst>
                  <a:ext uri="{FF2B5EF4-FFF2-40B4-BE49-F238E27FC236}">
                    <a16:creationId xmlns:a16="http://schemas.microsoft.com/office/drawing/2014/main" id="{3830243E-BBAF-3803-33BD-3E3D97152A70}"/>
                  </a:ext>
                </a:extLst>
              </p:cNvPr>
              <p:cNvSpPr txBox="1"/>
              <p:nvPr/>
            </p:nvSpPr>
            <p:spPr>
              <a:xfrm>
                <a:off x="2790496" y="3034270"/>
                <a:ext cx="3786379" cy="711396"/>
              </a:xfrm>
              <a:prstGeom prst="rect">
                <a:avLst/>
              </a:prstGeom>
              <a:noFill/>
              <a:effectLst>
                <a:glow rad="127000">
                  <a:schemeClr val="accent2">
                    <a:lumMod val="40000"/>
                    <a:lumOff val="60000"/>
                  </a:schemeClr>
                </a:glo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ทล.4034</a:t>
                </a:r>
              </a:p>
            </p:txBody>
          </p:sp>
        </p:grpSp>
        <p:grpSp>
          <p:nvGrpSpPr>
            <p:cNvPr id="269" name="Group 268">
              <a:extLst>
                <a:ext uri="{FF2B5EF4-FFF2-40B4-BE49-F238E27FC236}">
                  <a16:creationId xmlns:a16="http://schemas.microsoft.com/office/drawing/2014/main" id="{25A87565-631D-E37C-5129-057DF88C428B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4753911" y="3408570"/>
              <a:ext cx="2560454" cy="1438470"/>
              <a:chOff x="0" y="872228"/>
              <a:chExt cx="9144000" cy="5137123"/>
            </a:xfrm>
          </p:grpSpPr>
          <p:pic>
            <p:nvPicPr>
              <p:cNvPr id="270" name="Picture 269">
                <a:extLst>
                  <a:ext uri="{FF2B5EF4-FFF2-40B4-BE49-F238E27FC236}">
                    <a16:creationId xmlns:a16="http://schemas.microsoft.com/office/drawing/2014/main" id="{D5C7991E-9B0A-4885-750B-84C3E3E3E7D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0" y="872228"/>
                <a:ext cx="9144000" cy="5137123"/>
              </a:xfrm>
              <a:prstGeom prst="rect">
                <a:avLst/>
              </a:prstGeom>
            </p:spPr>
          </p:pic>
          <p:pic>
            <p:nvPicPr>
              <p:cNvPr id="271" name="Picture 270">
                <a:extLst>
                  <a:ext uri="{FF2B5EF4-FFF2-40B4-BE49-F238E27FC236}">
                    <a16:creationId xmlns:a16="http://schemas.microsoft.com/office/drawing/2014/main" id="{3F892FEE-33A5-4392-50ED-8FB06C44447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4550249" y="1514889"/>
                <a:ext cx="301658" cy="396164"/>
              </a:xfrm>
              <a:prstGeom prst="rect">
                <a:avLst/>
              </a:prstGeom>
            </p:spPr>
          </p:pic>
          <p:sp>
            <p:nvSpPr>
              <p:cNvPr id="272" name="TextBox 271">
                <a:extLst>
                  <a:ext uri="{FF2B5EF4-FFF2-40B4-BE49-F238E27FC236}">
                    <a16:creationId xmlns:a16="http://schemas.microsoft.com/office/drawing/2014/main" id="{91A70A3F-1448-A04B-FD16-88596E078B98}"/>
                  </a:ext>
                </a:extLst>
              </p:cNvPr>
              <p:cNvSpPr txBox="1"/>
              <p:nvPr/>
            </p:nvSpPr>
            <p:spPr>
              <a:xfrm>
                <a:off x="2576671" y="1835269"/>
                <a:ext cx="3725264" cy="65322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5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กม</a:t>
                </a:r>
                <a:r>
                  <a:rPr kumimoji="0" lang="en-US" sz="5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.13+500</a:t>
                </a:r>
                <a:r>
                  <a:rPr kumimoji="0" lang="th-TH" sz="5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 </a:t>
                </a:r>
              </a:p>
            </p:txBody>
          </p:sp>
          <p:sp>
            <p:nvSpPr>
              <p:cNvPr id="273" name="TextBox 272">
                <a:extLst>
                  <a:ext uri="{FF2B5EF4-FFF2-40B4-BE49-F238E27FC236}">
                    <a16:creationId xmlns:a16="http://schemas.microsoft.com/office/drawing/2014/main" id="{7C7DCBFB-807F-B413-7F4C-F8F632BC1E29}"/>
                  </a:ext>
                </a:extLst>
              </p:cNvPr>
              <p:cNvSpPr txBox="1"/>
              <p:nvPr/>
            </p:nvSpPr>
            <p:spPr>
              <a:xfrm>
                <a:off x="4812536" y="1578254"/>
                <a:ext cx="3874037" cy="712609"/>
              </a:xfrm>
              <a:prstGeom prst="rect">
                <a:avLst/>
              </a:prstGeom>
              <a:noFill/>
              <a:effectLst>
                <a:glow rad="127000">
                  <a:schemeClr val="accent2">
                    <a:lumMod val="40000"/>
                    <a:lumOff val="60000"/>
                  </a:schemeClr>
                </a:glo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รร.บ้านหนองทะเล</a:t>
                </a:r>
              </a:p>
            </p:txBody>
          </p:sp>
          <p:pic>
            <p:nvPicPr>
              <p:cNvPr id="274" name="Picture 273">
                <a:extLst>
                  <a:ext uri="{FF2B5EF4-FFF2-40B4-BE49-F238E27FC236}">
                    <a16:creationId xmlns:a16="http://schemas.microsoft.com/office/drawing/2014/main" id="{A907AE5E-B311-02E1-DE0C-C6945C16424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4406706" y="885818"/>
                <a:ext cx="143543" cy="188513"/>
              </a:xfrm>
              <a:prstGeom prst="rect">
                <a:avLst/>
              </a:prstGeom>
            </p:spPr>
          </p:pic>
          <p:sp>
            <p:nvSpPr>
              <p:cNvPr id="275" name="TextBox 274">
                <a:extLst>
                  <a:ext uri="{FF2B5EF4-FFF2-40B4-BE49-F238E27FC236}">
                    <a16:creationId xmlns:a16="http://schemas.microsoft.com/office/drawing/2014/main" id="{0DFEAC00-BE5B-5CD9-6DF3-6C84472C219C}"/>
                  </a:ext>
                </a:extLst>
              </p:cNvPr>
              <p:cNvSpPr txBox="1"/>
              <p:nvPr/>
            </p:nvSpPr>
            <p:spPr>
              <a:xfrm>
                <a:off x="3618712" y="894374"/>
                <a:ext cx="1571665" cy="47507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กม</a:t>
                </a:r>
                <a:r>
                  <a:rPr kumimoji="0" lang="en-US" sz="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.13+930</a:t>
                </a:r>
                <a:endParaRPr kumimoji="0" lang="th-TH" sz="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>
                    <a:glow rad="50800">
                      <a:prstClr val="white"/>
                    </a:glow>
                  </a:effectLst>
                  <a:uLnTx/>
                  <a:uFillTx/>
                  <a:latin typeface="Kanit Light" panose="00000400000000000000" pitchFamily="2" charset="-34"/>
                  <a:ea typeface="Times New Roman" panose="02020603050405020304" pitchFamily="18" charset="0"/>
                  <a:cs typeface="Kanit Light" panose="00000400000000000000" pitchFamily="2" charset="-34"/>
                </a:endParaRPr>
              </a:p>
            </p:txBody>
          </p:sp>
          <p:sp>
            <p:nvSpPr>
              <p:cNvPr id="276" name="TextBox 275">
                <a:extLst>
                  <a:ext uri="{FF2B5EF4-FFF2-40B4-BE49-F238E27FC236}">
                    <a16:creationId xmlns:a16="http://schemas.microsoft.com/office/drawing/2014/main" id="{91665831-F963-D538-78A9-4F7A3E7E60C0}"/>
                  </a:ext>
                </a:extLst>
              </p:cNvPr>
              <p:cNvSpPr txBox="1"/>
              <p:nvPr/>
            </p:nvSpPr>
            <p:spPr>
              <a:xfrm>
                <a:off x="3613588" y="4590191"/>
                <a:ext cx="2309712" cy="771994"/>
              </a:xfrm>
              <a:prstGeom prst="rect">
                <a:avLst/>
              </a:prstGeom>
              <a:noFill/>
              <a:effectLst>
                <a:glow rad="127000">
                  <a:schemeClr val="accent2">
                    <a:lumMod val="40000"/>
                    <a:lumOff val="60000"/>
                  </a:schemeClr>
                </a:glo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7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ทล.4034</a:t>
                </a:r>
              </a:p>
            </p:txBody>
          </p:sp>
          <p:sp>
            <p:nvSpPr>
              <p:cNvPr id="277" name="TextBox 276">
                <a:extLst>
                  <a:ext uri="{FF2B5EF4-FFF2-40B4-BE49-F238E27FC236}">
                    <a16:creationId xmlns:a16="http://schemas.microsoft.com/office/drawing/2014/main" id="{4A2E3A69-8AF6-4605-37E3-8F0D193DDF8D}"/>
                  </a:ext>
                </a:extLst>
              </p:cNvPr>
              <p:cNvSpPr txBox="1"/>
              <p:nvPr/>
            </p:nvSpPr>
            <p:spPr>
              <a:xfrm>
                <a:off x="4691771" y="1136644"/>
                <a:ext cx="3874037" cy="712609"/>
              </a:xfrm>
              <a:prstGeom prst="rect">
                <a:avLst/>
              </a:prstGeom>
              <a:noFill/>
              <a:effectLst>
                <a:glow rad="127000">
                  <a:schemeClr val="accent2">
                    <a:lumMod val="40000"/>
                    <a:lumOff val="60000"/>
                  </a:schemeClr>
                </a:glo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รร</a:t>
                </a:r>
                <a:r>
                  <a:rPr kumimoji="0" lang="th-TH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.ประทีปศึกษา</a:t>
                </a:r>
              </a:p>
            </p:txBody>
          </p:sp>
        </p:grpSp>
        <p:grpSp>
          <p:nvGrpSpPr>
            <p:cNvPr id="278" name="Group 277">
              <a:extLst>
                <a:ext uri="{FF2B5EF4-FFF2-40B4-BE49-F238E27FC236}">
                  <a16:creationId xmlns:a16="http://schemas.microsoft.com/office/drawing/2014/main" id="{45745A2E-5C3C-A046-F8DC-916437092104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7387488" y="3422657"/>
              <a:ext cx="2530234" cy="1416993"/>
              <a:chOff x="0" y="872228"/>
              <a:chExt cx="9144000" cy="5120861"/>
            </a:xfrm>
          </p:grpSpPr>
          <p:pic>
            <p:nvPicPr>
              <p:cNvPr id="279" name="Picture 278">
                <a:extLst>
                  <a:ext uri="{FF2B5EF4-FFF2-40B4-BE49-F238E27FC236}">
                    <a16:creationId xmlns:a16="http://schemas.microsoft.com/office/drawing/2014/main" id="{61BA8A32-9D2D-E383-13B5-499486A7C2F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0" y="872228"/>
                <a:ext cx="9144000" cy="5120861"/>
              </a:xfrm>
              <a:prstGeom prst="rect">
                <a:avLst/>
              </a:prstGeom>
            </p:spPr>
          </p:pic>
          <p:sp>
            <p:nvSpPr>
              <p:cNvPr id="280" name="TextBox 279">
                <a:extLst>
                  <a:ext uri="{FF2B5EF4-FFF2-40B4-BE49-F238E27FC236}">
                    <a16:creationId xmlns:a16="http://schemas.microsoft.com/office/drawing/2014/main" id="{60796A19-12EF-1A39-5328-38BAABD19EF7}"/>
                  </a:ext>
                </a:extLst>
              </p:cNvPr>
              <p:cNvSpPr txBox="1"/>
              <p:nvPr/>
            </p:nvSpPr>
            <p:spPr>
              <a:xfrm>
                <a:off x="6196257" y="5116120"/>
                <a:ext cx="2801442" cy="661026"/>
              </a:xfrm>
              <a:prstGeom prst="rect">
                <a:avLst/>
              </a:prstGeom>
              <a:noFill/>
              <a:effectLst>
                <a:glow rad="127000">
                  <a:schemeClr val="accent2">
                    <a:lumMod val="40000"/>
                    <a:lumOff val="60000"/>
                  </a:schemeClr>
                </a:glo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5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รร.ประทีปศึกษา</a:t>
                </a:r>
              </a:p>
            </p:txBody>
          </p:sp>
          <p:sp>
            <p:nvSpPr>
              <p:cNvPr id="281" name="TextBox 280">
                <a:extLst>
                  <a:ext uri="{FF2B5EF4-FFF2-40B4-BE49-F238E27FC236}">
                    <a16:creationId xmlns:a16="http://schemas.microsoft.com/office/drawing/2014/main" id="{8B41078A-F288-A7C3-42D0-AB24F5104A20}"/>
                  </a:ext>
                </a:extLst>
              </p:cNvPr>
              <p:cNvSpPr txBox="1"/>
              <p:nvPr/>
            </p:nvSpPr>
            <p:spPr>
              <a:xfrm>
                <a:off x="400723" y="1942697"/>
                <a:ext cx="3068111" cy="108168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จุดสิ้นสุดช่วงที่ </a:t>
                </a:r>
                <a:r>
                  <a:rPr kumimoji="0" lang="en-US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1 </a:t>
                </a:r>
                <a:r>
                  <a:rPr kumimoji="0" lang="th-TH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กม</a:t>
                </a:r>
                <a:r>
                  <a:rPr kumimoji="0" lang="en-US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.13+930</a:t>
                </a:r>
                <a:r>
                  <a:rPr kumimoji="0" lang="th-TH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 </a:t>
                </a:r>
              </a:p>
            </p:txBody>
          </p:sp>
          <p:sp>
            <p:nvSpPr>
              <p:cNvPr id="282" name="Freeform: Shape 281">
                <a:extLst>
                  <a:ext uri="{FF2B5EF4-FFF2-40B4-BE49-F238E27FC236}">
                    <a16:creationId xmlns:a16="http://schemas.microsoft.com/office/drawing/2014/main" id="{174B32E1-7A3A-B9EA-0344-BA2DAD88D24D}"/>
                  </a:ext>
                </a:extLst>
              </p:cNvPr>
              <p:cNvSpPr/>
              <p:nvPr/>
            </p:nvSpPr>
            <p:spPr>
              <a:xfrm flipH="1" flipV="1">
                <a:off x="3311366" y="1987054"/>
                <a:ext cx="1004887" cy="366014"/>
              </a:xfrm>
              <a:custGeom>
                <a:avLst/>
                <a:gdLst>
                  <a:gd name="connsiteX0" fmla="*/ 0 w 1314450"/>
                  <a:gd name="connsiteY0" fmla="*/ 0 h 0"/>
                  <a:gd name="connsiteX1" fmla="*/ 1314450 w 1314450"/>
                  <a:gd name="connsiteY1" fmla="*/ 0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314450">
                    <a:moveTo>
                      <a:pt x="0" y="0"/>
                    </a:moveTo>
                    <a:lnTo>
                      <a:pt x="1314450" y="0"/>
                    </a:lnTo>
                  </a:path>
                </a:pathLst>
              </a:custGeom>
              <a:noFill/>
              <a:ln w="25400">
                <a:solidFill>
                  <a:srgbClr val="FFFF00"/>
                </a:solidFill>
                <a:headEnd type="oval" w="lg" len="lg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th-TH" sz="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Cordia New" panose="020B0304020202020204" pitchFamily="34" charset="-34"/>
                </a:endParaRPr>
              </a:p>
            </p:txBody>
          </p:sp>
          <p:sp>
            <p:nvSpPr>
              <p:cNvPr id="283" name="TextBox 282">
                <a:extLst>
                  <a:ext uri="{FF2B5EF4-FFF2-40B4-BE49-F238E27FC236}">
                    <a16:creationId xmlns:a16="http://schemas.microsoft.com/office/drawing/2014/main" id="{2F6B7689-3756-FFD6-1D08-23B6F5512574}"/>
                  </a:ext>
                </a:extLst>
              </p:cNvPr>
              <p:cNvSpPr txBox="1"/>
              <p:nvPr/>
            </p:nvSpPr>
            <p:spPr>
              <a:xfrm>
                <a:off x="3584793" y="4503993"/>
                <a:ext cx="2301790" cy="781214"/>
              </a:xfrm>
              <a:prstGeom prst="rect">
                <a:avLst/>
              </a:prstGeom>
              <a:noFill/>
              <a:effectLst>
                <a:glow rad="127000">
                  <a:schemeClr val="accent2">
                    <a:lumMod val="40000"/>
                    <a:lumOff val="60000"/>
                  </a:schemeClr>
                </a:glo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7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ทล.4034</a:t>
                </a:r>
              </a:p>
            </p:txBody>
          </p:sp>
        </p:grpSp>
        <p:grpSp>
          <p:nvGrpSpPr>
            <p:cNvPr id="284" name="Group 283">
              <a:extLst>
                <a:ext uri="{FF2B5EF4-FFF2-40B4-BE49-F238E27FC236}">
                  <a16:creationId xmlns:a16="http://schemas.microsoft.com/office/drawing/2014/main" id="{6438B083-7DBA-B40A-0B1C-7B8C4565722A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4785719" y="1601202"/>
              <a:ext cx="2653399" cy="1437244"/>
              <a:chOff x="0" y="857250"/>
              <a:chExt cx="9527341" cy="5160592"/>
            </a:xfrm>
          </p:grpSpPr>
          <p:pic>
            <p:nvPicPr>
              <p:cNvPr id="285" name="Picture 284">
                <a:extLst>
                  <a:ext uri="{FF2B5EF4-FFF2-40B4-BE49-F238E27FC236}">
                    <a16:creationId xmlns:a16="http://schemas.microsoft.com/office/drawing/2014/main" id="{FAAEECCD-4C96-0487-A70F-F53215FBEA5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0" y="857250"/>
                <a:ext cx="9144000" cy="5160592"/>
              </a:xfrm>
              <a:prstGeom prst="rect">
                <a:avLst/>
              </a:prstGeom>
            </p:spPr>
          </p:pic>
          <p:sp>
            <p:nvSpPr>
              <p:cNvPr id="286" name="TextBox 285">
                <a:extLst>
                  <a:ext uri="{FF2B5EF4-FFF2-40B4-BE49-F238E27FC236}">
                    <a16:creationId xmlns:a16="http://schemas.microsoft.com/office/drawing/2014/main" id="{B6BDF8DB-2E88-837E-60E9-39935C7B3C80}"/>
                  </a:ext>
                </a:extLst>
              </p:cNvPr>
              <p:cNvSpPr txBox="1"/>
              <p:nvPr/>
            </p:nvSpPr>
            <p:spPr>
              <a:xfrm>
                <a:off x="5326941" y="2312479"/>
                <a:ext cx="3634773" cy="65676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5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จุดเริ่มต้นช่วงที่ </a:t>
                </a:r>
                <a:r>
                  <a:rPr kumimoji="0" lang="en-US" sz="5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2 </a:t>
                </a:r>
                <a:r>
                  <a:rPr kumimoji="0" lang="th-TH" sz="5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กม</a:t>
                </a:r>
                <a:r>
                  <a:rPr kumimoji="0" lang="en-US" sz="5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.19+500</a:t>
                </a:r>
                <a:r>
                  <a:rPr kumimoji="0" lang="th-TH" sz="5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 </a:t>
                </a:r>
              </a:p>
            </p:txBody>
          </p:sp>
          <p:sp>
            <p:nvSpPr>
              <p:cNvPr id="287" name="Freeform: Shape 286">
                <a:extLst>
                  <a:ext uri="{FF2B5EF4-FFF2-40B4-BE49-F238E27FC236}">
                    <a16:creationId xmlns:a16="http://schemas.microsoft.com/office/drawing/2014/main" id="{50157A00-3711-4D7E-9367-D2A123F6F47E}"/>
                  </a:ext>
                </a:extLst>
              </p:cNvPr>
              <p:cNvSpPr/>
              <p:nvPr/>
            </p:nvSpPr>
            <p:spPr>
              <a:xfrm>
                <a:off x="4402325" y="2563191"/>
                <a:ext cx="1314449" cy="0"/>
              </a:xfrm>
              <a:custGeom>
                <a:avLst/>
                <a:gdLst>
                  <a:gd name="connsiteX0" fmla="*/ 0 w 1314450"/>
                  <a:gd name="connsiteY0" fmla="*/ 0 h 0"/>
                  <a:gd name="connsiteX1" fmla="*/ 1314450 w 1314450"/>
                  <a:gd name="connsiteY1" fmla="*/ 0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314450">
                    <a:moveTo>
                      <a:pt x="0" y="0"/>
                    </a:moveTo>
                    <a:lnTo>
                      <a:pt x="1314450" y="0"/>
                    </a:lnTo>
                  </a:path>
                </a:pathLst>
              </a:custGeom>
              <a:noFill/>
              <a:ln w="25400">
                <a:solidFill>
                  <a:srgbClr val="FFFF00"/>
                </a:solidFill>
                <a:headEnd type="oval" w="lg" len="lg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th-TH" sz="105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Cordia New" panose="020B0304020202020204" pitchFamily="34" charset="-34"/>
                </a:endParaRPr>
              </a:p>
            </p:txBody>
          </p:sp>
          <p:pic>
            <p:nvPicPr>
              <p:cNvPr id="288" name="Picture 287">
                <a:extLst>
                  <a:ext uri="{FF2B5EF4-FFF2-40B4-BE49-F238E27FC236}">
                    <a16:creationId xmlns:a16="http://schemas.microsoft.com/office/drawing/2014/main" id="{FEC3558D-873D-BD1B-096D-6E5B8D24AD4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4155374" y="2282460"/>
                <a:ext cx="301658" cy="396164"/>
              </a:xfrm>
              <a:prstGeom prst="rect">
                <a:avLst/>
              </a:prstGeom>
            </p:spPr>
          </p:pic>
          <p:sp>
            <p:nvSpPr>
              <p:cNvPr id="289" name="TextBox 288">
                <a:extLst>
                  <a:ext uri="{FF2B5EF4-FFF2-40B4-BE49-F238E27FC236}">
                    <a16:creationId xmlns:a16="http://schemas.microsoft.com/office/drawing/2014/main" id="{AF519726-3E3B-A4E1-BEC0-4B1B643198E9}"/>
                  </a:ext>
                </a:extLst>
              </p:cNvPr>
              <p:cNvSpPr txBox="1"/>
              <p:nvPr/>
            </p:nvSpPr>
            <p:spPr>
              <a:xfrm>
                <a:off x="2563112" y="2501373"/>
                <a:ext cx="3157676" cy="89559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9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กม</a:t>
                </a:r>
                <a:r>
                  <a:rPr kumimoji="0" lang="en-US" sz="9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.19+500</a:t>
                </a:r>
                <a:r>
                  <a:rPr kumimoji="0" lang="th-TH" sz="9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 </a:t>
                </a:r>
              </a:p>
            </p:txBody>
          </p:sp>
          <p:sp>
            <p:nvSpPr>
              <p:cNvPr id="290" name="TextBox 289">
                <a:extLst>
                  <a:ext uri="{FF2B5EF4-FFF2-40B4-BE49-F238E27FC236}">
                    <a16:creationId xmlns:a16="http://schemas.microsoft.com/office/drawing/2014/main" id="{0AB2D1C4-0CC4-1DE9-F8F3-C3D509A06381}"/>
                  </a:ext>
                </a:extLst>
              </p:cNvPr>
              <p:cNvSpPr txBox="1"/>
              <p:nvPr/>
            </p:nvSpPr>
            <p:spPr>
              <a:xfrm rot="21345269">
                <a:off x="3669331" y="1429721"/>
                <a:ext cx="5858010" cy="656769"/>
              </a:xfrm>
              <a:prstGeom prst="rect">
                <a:avLst/>
              </a:prstGeom>
              <a:noFill/>
              <a:effectLst>
                <a:glow rad="127000">
                  <a:schemeClr val="accent2">
                    <a:lumMod val="40000"/>
                    <a:lumOff val="60000"/>
                  </a:schemeClr>
                </a:glo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5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E97132">
                          <a:lumMod val="60000"/>
                          <a:lumOff val="40000"/>
                        </a:srgbClr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ถนน อบจ.กบ. (สายบ้านในไร่-เขาหัวช้าง)</a:t>
                </a:r>
              </a:p>
            </p:txBody>
          </p:sp>
          <p:sp>
            <p:nvSpPr>
              <p:cNvPr id="291" name="Arrow: Right 290">
                <a:extLst>
                  <a:ext uri="{FF2B5EF4-FFF2-40B4-BE49-F238E27FC236}">
                    <a16:creationId xmlns:a16="http://schemas.microsoft.com/office/drawing/2014/main" id="{EB7FD0C3-DC67-984C-960B-195528E62D61}"/>
                  </a:ext>
                </a:extLst>
              </p:cNvPr>
              <p:cNvSpPr/>
              <p:nvPr/>
            </p:nvSpPr>
            <p:spPr>
              <a:xfrm>
                <a:off x="8512404" y="1819373"/>
                <a:ext cx="301658" cy="131975"/>
              </a:xfrm>
              <a:prstGeom prst="rightArrow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th-TH" sz="105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Cordia New" panose="020B0304020202020204" pitchFamily="34" charset="-34"/>
                </a:endParaRPr>
              </a:p>
            </p:txBody>
          </p:sp>
          <p:sp>
            <p:nvSpPr>
              <p:cNvPr id="292" name="TextBox 291">
                <a:extLst>
                  <a:ext uri="{FF2B5EF4-FFF2-40B4-BE49-F238E27FC236}">
                    <a16:creationId xmlns:a16="http://schemas.microsoft.com/office/drawing/2014/main" id="{90AB6769-150A-13B5-A064-89531CDC381D}"/>
                  </a:ext>
                </a:extLst>
              </p:cNvPr>
              <p:cNvSpPr txBox="1"/>
              <p:nvPr/>
            </p:nvSpPr>
            <p:spPr>
              <a:xfrm rot="21326376">
                <a:off x="6125309" y="1751081"/>
                <a:ext cx="2994051" cy="65676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5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ไป ทล.4303</a:t>
                </a:r>
              </a:p>
            </p:txBody>
          </p:sp>
          <p:sp>
            <p:nvSpPr>
              <p:cNvPr id="293" name="TextBox 292">
                <a:extLst>
                  <a:ext uri="{FF2B5EF4-FFF2-40B4-BE49-F238E27FC236}">
                    <a16:creationId xmlns:a16="http://schemas.microsoft.com/office/drawing/2014/main" id="{A8146B1F-7B5B-1F46-49D3-F34C325F922B}"/>
                  </a:ext>
                </a:extLst>
              </p:cNvPr>
              <p:cNvSpPr txBox="1"/>
              <p:nvPr/>
            </p:nvSpPr>
            <p:spPr>
              <a:xfrm>
                <a:off x="3376002" y="5201815"/>
                <a:ext cx="2536299" cy="776182"/>
              </a:xfrm>
              <a:prstGeom prst="rect">
                <a:avLst/>
              </a:prstGeom>
              <a:noFill/>
              <a:effectLst>
                <a:glow rad="127000">
                  <a:schemeClr val="accent2">
                    <a:lumMod val="40000"/>
                    <a:lumOff val="60000"/>
                  </a:schemeClr>
                </a:glo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7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ทล.4034</a:t>
                </a:r>
              </a:p>
            </p:txBody>
          </p:sp>
        </p:grpSp>
        <p:grpSp>
          <p:nvGrpSpPr>
            <p:cNvPr id="294" name="Group 293">
              <a:extLst>
                <a:ext uri="{FF2B5EF4-FFF2-40B4-BE49-F238E27FC236}">
                  <a16:creationId xmlns:a16="http://schemas.microsoft.com/office/drawing/2014/main" id="{19AD9FDC-10E1-AEB8-6A49-4F99D276AC6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7321517" y="156032"/>
              <a:ext cx="2594101" cy="1454936"/>
              <a:chOff x="-198284" y="857249"/>
              <a:chExt cx="9314098" cy="5223937"/>
            </a:xfrm>
          </p:grpSpPr>
          <p:pic>
            <p:nvPicPr>
              <p:cNvPr id="295" name="Picture 294">
                <a:extLst>
                  <a:ext uri="{FF2B5EF4-FFF2-40B4-BE49-F238E27FC236}">
                    <a16:creationId xmlns:a16="http://schemas.microsoft.com/office/drawing/2014/main" id="{9340B5D1-A604-F995-02B4-AABA057280A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8185" y="857249"/>
                <a:ext cx="9087629" cy="5118943"/>
              </a:xfrm>
              <a:prstGeom prst="rect">
                <a:avLst/>
              </a:prstGeom>
            </p:spPr>
          </p:pic>
          <p:pic>
            <p:nvPicPr>
              <p:cNvPr id="296" name="Picture 295">
                <a:extLst>
                  <a:ext uri="{FF2B5EF4-FFF2-40B4-BE49-F238E27FC236}">
                    <a16:creationId xmlns:a16="http://schemas.microsoft.com/office/drawing/2014/main" id="{1CE76D90-5D91-A4A6-67A7-EAE75998984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4788817" y="5159299"/>
                <a:ext cx="301658" cy="396164"/>
              </a:xfrm>
              <a:prstGeom prst="rect">
                <a:avLst/>
              </a:prstGeom>
            </p:spPr>
          </p:pic>
          <p:sp>
            <p:nvSpPr>
              <p:cNvPr id="297" name="TextBox 296">
                <a:extLst>
                  <a:ext uri="{FF2B5EF4-FFF2-40B4-BE49-F238E27FC236}">
                    <a16:creationId xmlns:a16="http://schemas.microsoft.com/office/drawing/2014/main" id="{F3F227F6-D9B2-8E2A-A8C0-9B1E85EDB034}"/>
                  </a:ext>
                </a:extLst>
              </p:cNvPr>
              <p:cNvSpPr txBox="1"/>
              <p:nvPr/>
            </p:nvSpPr>
            <p:spPr>
              <a:xfrm>
                <a:off x="3771761" y="5484145"/>
                <a:ext cx="2488943" cy="59704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กม</a:t>
                </a:r>
                <a:r>
                  <a:rPr kumimoji="0" lang="en-US" sz="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.21+000</a:t>
                </a:r>
                <a:r>
                  <a:rPr kumimoji="0" lang="th-TH" sz="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 </a:t>
                </a:r>
              </a:p>
            </p:txBody>
          </p:sp>
          <p:sp>
            <p:nvSpPr>
              <p:cNvPr id="298" name="TextBox 297">
                <a:extLst>
                  <a:ext uri="{FF2B5EF4-FFF2-40B4-BE49-F238E27FC236}">
                    <a16:creationId xmlns:a16="http://schemas.microsoft.com/office/drawing/2014/main" id="{898F22DC-F6E8-0D43-9315-B5035AE92DFE}"/>
                  </a:ext>
                </a:extLst>
              </p:cNvPr>
              <p:cNvSpPr txBox="1"/>
              <p:nvPr/>
            </p:nvSpPr>
            <p:spPr>
              <a:xfrm>
                <a:off x="4850449" y="2726637"/>
                <a:ext cx="3862290" cy="107467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จุดสิ้นสุดช่วงที่ </a:t>
                </a:r>
                <a:r>
                  <a:rPr kumimoji="0" lang="en-US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2 </a:t>
                </a:r>
                <a:r>
                  <a:rPr kumimoji="0" lang="th-TH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กม</a:t>
                </a:r>
                <a:r>
                  <a:rPr kumimoji="0" lang="en-US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.21+000</a:t>
                </a:r>
                <a:r>
                  <a:rPr kumimoji="0" lang="th-TH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FFFF00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 </a:t>
                </a:r>
              </a:p>
            </p:txBody>
          </p:sp>
          <p:sp>
            <p:nvSpPr>
              <p:cNvPr id="299" name="Freeform: Shape 298">
                <a:extLst>
                  <a:ext uri="{FF2B5EF4-FFF2-40B4-BE49-F238E27FC236}">
                    <a16:creationId xmlns:a16="http://schemas.microsoft.com/office/drawing/2014/main" id="{8B2BBF9F-C3F7-D31E-CA58-A5BBF5D4BFA7}"/>
                  </a:ext>
                </a:extLst>
              </p:cNvPr>
              <p:cNvSpPr/>
              <p:nvPr/>
            </p:nvSpPr>
            <p:spPr>
              <a:xfrm>
                <a:off x="3995058" y="3059669"/>
                <a:ext cx="1314450" cy="0"/>
              </a:xfrm>
              <a:custGeom>
                <a:avLst/>
                <a:gdLst>
                  <a:gd name="connsiteX0" fmla="*/ 0 w 1314450"/>
                  <a:gd name="connsiteY0" fmla="*/ 0 h 0"/>
                  <a:gd name="connsiteX1" fmla="*/ 1314450 w 1314450"/>
                  <a:gd name="connsiteY1" fmla="*/ 0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314450">
                    <a:moveTo>
                      <a:pt x="0" y="0"/>
                    </a:moveTo>
                    <a:lnTo>
                      <a:pt x="1314450" y="0"/>
                    </a:lnTo>
                  </a:path>
                </a:pathLst>
              </a:custGeom>
              <a:noFill/>
              <a:ln w="25400">
                <a:solidFill>
                  <a:srgbClr val="FFFF00"/>
                </a:solidFill>
                <a:headEnd type="oval" w="lg" len="lg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th-TH" sz="10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Cordia New" panose="020B0304020202020204" pitchFamily="34" charset="-34"/>
                </a:endParaRPr>
              </a:p>
            </p:txBody>
          </p:sp>
          <p:pic>
            <p:nvPicPr>
              <p:cNvPr id="300" name="Picture 299">
                <a:extLst>
                  <a:ext uri="{FF2B5EF4-FFF2-40B4-BE49-F238E27FC236}">
                    <a16:creationId xmlns:a16="http://schemas.microsoft.com/office/drawing/2014/main" id="{E4356E17-D07C-366D-11DD-854E7507034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509048" y="1123670"/>
                <a:ext cx="143543" cy="188513"/>
              </a:xfrm>
              <a:prstGeom prst="rect">
                <a:avLst/>
              </a:prstGeom>
            </p:spPr>
          </p:pic>
          <p:sp>
            <p:nvSpPr>
              <p:cNvPr id="301" name="TextBox 300">
                <a:extLst>
                  <a:ext uri="{FF2B5EF4-FFF2-40B4-BE49-F238E27FC236}">
                    <a16:creationId xmlns:a16="http://schemas.microsoft.com/office/drawing/2014/main" id="{F245125D-8FB1-233D-13A7-3B1FB4F61CED}"/>
                  </a:ext>
                </a:extLst>
              </p:cNvPr>
              <p:cNvSpPr txBox="1"/>
              <p:nvPr/>
            </p:nvSpPr>
            <p:spPr>
              <a:xfrm>
                <a:off x="-198284" y="948414"/>
                <a:ext cx="3010457" cy="71645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3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กม</a:t>
                </a:r>
                <a:r>
                  <a:rPr kumimoji="0" lang="en-US" sz="3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.21+946</a:t>
                </a:r>
              </a:p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3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วงเวียน จุดตัด ทล.4033</a:t>
                </a:r>
                <a:endParaRPr kumimoji="0" lang="en-US" sz="3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>
                    <a:glow rad="50800">
                      <a:prstClr val="white"/>
                    </a:glow>
                  </a:effectLst>
                  <a:uLnTx/>
                  <a:uFillTx/>
                  <a:latin typeface="Kanit Light" panose="00000400000000000000" pitchFamily="2" charset="-34"/>
                  <a:ea typeface="Times New Roman" panose="02020603050405020304" pitchFamily="18" charset="0"/>
                  <a:cs typeface="Kanit Light" panose="00000400000000000000" pitchFamily="2" charset="-34"/>
                </a:endParaRPr>
              </a:p>
            </p:txBody>
          </p:sp>
          <p:sp>
            <p:nvSpPr>
              <p:cNvPr id="302" name="TextBox 301">
                <a:extLst>
                  <a:ext uri="{FF2B5EF4-FFF2-40B4-BE49-F238E27FC236}">
                    <a16:creationId xmlns:a16="http://schemas.microsoft.com/office/drawing/2014/main" id="{6A3F107F-FAD5-9754-24C1-72F9ACCFA9C1}"/>
                  </a:ext>
                </a:extLst>
              </p:cNvPr>
              <p:cNvSpPr txBox="1"/>
              <p:nvPr/>
            </p:nvSpPr>
            <p:spPr>
              <a:xfrm>
                <a:off x="3181588" y="3780110"/>
                <a:ext cx="2810396" cy="776155"/>
              </a:xfrm>
              <a:prstGeom prst="rect">
                <a:avLst/>
              </a:prstGeom>
              <a:noFill/>
              <a:effectLst>
                <a:glow rad="127000">
                  <a:schemeClr val="accent2">
                    <a:lumMod val="40000"/>
                    <a:lumOff val="60000"/>
                  </a:schemeClr>
                </a:glo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7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ทล.4034</a:t>
                </a:r>
              </a:p>
            </p:txBody>
          </p:sp>
        </p:grpSp>
        <p:grpSp>
          <p:nvGrpSpPr>
            <p:cNvPr id="303" name="Group 302">
              <a:extLst>
                <a:ext uri="{FF2B5EF4-FFF2-40B4-BE49-F238E27FC236}">
                  <a16:creationId xmlns:a16="http://schemas.microsoft.com/office/drawing/2014/main" id="{F5E6AE4B-650A-FCA2-4384-0A701EF4C512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7381203" y="1601604"/>
              <a:ext cx="2553467" cy="1477067"/>
              <a:chOff x="0" y="870420"/>
              <a:chExt cx="9205693" cy="5325089"/>
            </a:xfrm>
          </p:grpSpPr>
          <p:pic>
            <p:nvPicPr>
              <p:cNvPr id="304" name="Picture 303">
                <a:extLst>
                  <a:ext uri="{FF2B5EF4-FFF2-40B4-BE49-F238E27FC236}">
                    <a16:creationId xmlns:a16="http://schemas.microsoft.com/office/drawing/2014/main" id="{B6EF72E5-DE94-F9FA-4B0D-07F92DBFAA2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0" y="870420"/>
                <a:ext cx="9144000" cy="5181868"/>
              </a:xfrm>
              <a:prstGeom prst="rect">
                <a:avLst/>
              </a:prstGeom>
            </p:spPr>
          </p:pic>
          <p:pic>
            <p:nvPicPr>
              <p:cNvPr id="305" name="Picture 304">
                <a:extLst>
                  <a:ext uri="{FF2B5EF4-FFF2-40B4-BE49-F238E27FC236}">
                    <a16:creationId xmlns:a16="http://schemas.microsoft.com/office/drawing/2014/main" id="{A4DD1BCF-94D1-4FBE-13CF-1362D8ACAD6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4572000" y="5285667"/>
                <a:ext cx="301658" cy="396164"/>
              </a:xfrm>
              <a:prstGeom prst="rect">
                <a:avLst/>
              </a:prstGeom>
            </p:spPr>
          </p:pic>
          <p:sp>
            <p:nvSpPr>
              <p:cNvPr id="306" name="TextBox 305">
                <a:extLst>
                  <a:ext uri="{FF2B5EF4-FFF2-40B4-BE49-F238E27FC236}">
                    <a16:creationId xmlns:a16="http://schemas.microsoft.com/office/drawing/2014/main" id="{ADDACECB-92E7-D2D2-C7EA-91152B5B1C44}"/>
                  </a:ext>
                </a:extLst>
              </p:cNvPr>
              <p:cNvSpPr txBox="1"/>
              <p:nvPr/>
            </p:nvSpPr>
            <p:spPr>
              <a:xfrm>
                <a:off x="3450190" y="5476128"/>
                <a:ext cx="2755652" cy="71938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กม</a:t>
                </a:r>
                <a:r>
                  <a:rPr kumimoji="0" lang="en-US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.20+000</a:t>
                </a:r>
                <a:r>
                  <a:rPr kumimoji="0" lang="th-TH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 </a:t>
                </a:r>
              </a:p>
            </p:txBody>
          </p:sp>
          <p:sp>
            <p:nvSpPr>
              <p:cNvPr id="307" name="TextBox 306">
                <a:extLst>
                  <a:ext uri="{FF2B5EF4-FFF2-40B4-BE49-F238E27FC236}">
                    <a16:creationId xmlns:a16="http://schemas.microsoft.com/office/drawing/2014/main" id="{7E1F7F42-9030-5327-310B-CE5AF4CC2527}"/>
                  </a:ext>
                </a:extLst>
              </p:cNvPr>
              <p:cNvSpPr txBox="1"/>
              <p:nvPr/>
            </p:nvSpPr>
            <p:spPr>
              <a:xfrm rot="21435170">
                <a:off x="4498883" y="2272361"/>
                <a:ext cx="3922708" cy="659432"/>
              </a:xfrm>
              <a:prstGeom prst="rect">
                <a:avLst/>
              </a:prstGeom>
              <a:noFill/>
              <a:effectLst>
                <a:glow rad="127000">
                  <a:schemeClr val="accent2">
                    <a:lumMod val="40000"/>
                    <a:lumOff val="60000"/>
                  </a:schemeClr>
                </a:glo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5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E97132">
                          <a:lumMod val="60000"/>
                          <a:lumOff val="40000"/>
                        </a:srgbClr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ถนนเข้าบ้านหน้าหมี ที่ 1</a:t>
                </a:r>
              </a:p>
            </p:txBody>
          </p:sp>
          <p:sp>
            <p:nvSpPr>
              <p:cNvPr id="308" name="Arrow: Right 307">
                <a:extLst>
                  <a:ext uri="{FF2B5EF4-FFF2-40B4-BE49-F238E27FC236}">
                    <a16:creationId xmlns:a16="http://schemas.microsoft.com/office/drawing/2014/main" id="{E1B0B902-E21A-58F0-A768-72821C2C4C6C}"/>
                  </a:ext>
                </a:extLst>
              </p:cNvPr>
              <p:cNvSpPr/>
              <p:nvPr/>
            </p:nvSpPr>
            <p:spPr>
              <a:xfrm rot="21037643">
                <a:off x="8535306" y="2489541"/>
                <a:ext cx="301658" cy="131975"/>
              </a:xfrm>
              <a:prstGeom prst="rightArrow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th-TH" sz="10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Cordia New" panose="020B0304020202020204" pitchFamily="34" charset="-34"/>
                </a:endParaRPr>
              </a:p>
            </p:txBody>
          </p:sp>
          <p:sp>
            <p:nvSpPr>
              <p:cNvPr id="309" name="TextBox 308">
                <a:extLst>
                  <a:ext uri="{FF2B5EF4-FFF2-40B4-BE49-F238E27FC236}">
                    <a16:creationId xmlns:a16="http://schemas.microsoft.com/office/drawing/2014/main" id="{6F63FDA0-4D2F-A456-68DF-86D778956032}"/>
                  </a:ext>
                </a:extLst>
              </p:cNvPr>
              <p:cNvSpPr txBox="1"/>
              <p:nvPr/>
            </p:nvSpPr>
            <p:spPr>
              <a:xfrm rot="21284048">
                <a:off x="6153350" y="2675608"/>
                <a:ext cx="3052343" cy="5994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ไป มัสยิดบ้านหน้าหมี</a:t>
                </a:r>
              </a:p>
            </p:txBody>
          </p:sp>
          <p:pic>
            <p:nvPicPr>
              <p:cNvPr id="310" name="Picture 309">
                <a:extLst>
                  <a:ext uri="{FF2B5EF4-FFF2-40B4-BE49-F238E27FC236}">
                    <a16:creationId xmlns:a16="http://schemas.microsoft.com/office/drawing/2014/main" id="{66FF1594-9D64-E37D-8E70-B3FCB5E2925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4873658" y="1161845"/>
                <a:ext cx="143543" cy="188513"/>
              </a:xfrm>
              <a:prstGeom prst="rect">
                <a:avLst/>
              </a:prstGeom>
            </p:spPr>
          </p:pic>
          <p:sp>
            <p:nvSpPr>
              <p:cNvPr id="311" name="TextBox 310">
                <a:extLst>
                  <a:ext uri="{FF2B5EF4-FFF2-40B4-BE49-F238E27FC236}">
                    <a16:creationId xmlns:a16="http://schemas.microsoft.com/office/drawing/2014/main" id="{A25900E4-D884-455E-6173-11504437ACBD}"/>
                  </a:ext>
                </a:extLst>
              </p:cNvPr>
              <p:cNvSpPr txBox="1"/>
              <p:nvPr/>
            </p:nvSpPr>
            <p:spPr>
              <a:xfrm>
                <a:off x="4254662" y="1171369"/>
                <a:ext cx="1894605" cy="53953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3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กม</a:t>
                </a:r>
                <a:r>
                  <a:rPr kumimoji="0" lang="en-US" sz="3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.21+500</a:t>
                </a:r>
                <a:r>
                  <a:rPr kumimoji="0" lang="th-TH" sz="3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 </a:t>
                </a:r>
              </a:p>
            </p:txBody>
          </p:sp>
          <p:sp>
            <p:nvSpPr>
              <p:cNvPr id="312" name="TextBox 311">
                <a:extLst>
                  <a:ext uri="{FF2B5EF4-FFF2-40B4-BE49-F238E27FC236}">
                    <a16:creationId xmlns:a16="http://schemas.microsoft.com/office/drawing/2014/main" id="{D8EEC861-6FE5-6CA8-6CC0-7146DCCA50B6}"/>
                  </a:ext>
                </a:extLst>
              </p:cNvPr>
              <p:cNvSpPr txBox="1"/>
              <p:nvPr/>
            </p:nvSpPr>
            <p:spPr>
              <a:xfrm>
                <a:off x="3320082" y="3819907"/>
                <a:ext cx="2525209" cy="779330"/>
              </a:xfrm>
              <a:prstGeom prst="rect">
                <a:avLst/>
              </a:prstGeom>
              <a:noFill/>
              <a:effectLst>
                <a:glow rad="127000">
                  <a:schemeClr val="accent2">
                    <a:lumMod val="40000"/>
                    <a:lumOff val="60000"/>
                  </a:schemeClr>
                </a:glo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7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ทล.4034</a:t>
                </a:r>
              </a:p>
            </p:txBody>
          </p:sp>
          <p:sp>
            <p:nvSpPr>
              <p:cNvPr id="313" name="TextBox 312">
                <a:extLst>
                  <a:ext uri="{FF2B5EF4-FFF2-40B4-BE49-F238E27FC236}">
                    <a16:creationId xmlns:a16="http://schemas.microsoft.com/office/drawing/2014/main" id="{71D13644-FEB0-6A3D-812F-8EB0EAC55E4D}"/>
                  </a:ext>
                </a:extLst>
              </p:cNvPr>
              <p:cNvSpPr txBox="1"/>
              <p:nvPr/>
            </p:nvSpPr>
            <p:spPr>
              <a:xfrm>
                <a:off x="1004186" y="1894661"/>
                <a:ext cx="3381371" cy="719381"/>
              </a:xfrm>
              <a:prstGeom prst="rect">
                <a:avLst/>
              </a:prstGeom>
              <a:noFill/>
              <a:effectLst>
                <a:glow rad="127000">
                  <a:schemeClr val="accent2">
                    <a:lumMod val="40000"/>
                    <a:lumOff val="60000"/>
                  </a:schemeClr>
                </a:glo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E97132">
                          <a:lumMod val="60000"/>
                          <a:lumOff val="40000"/>
                        </a:srgbClr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ทางเข้าถ้ำหน้าหมี</a:t>
                </a:r>
              </a:p>
            </p:txBody>
          </p:sp>
        </p:grpSp>
        <p:grpSp>
          <p:nvGrpSpPr>
            <p:cNvPr id="314" name="Group 313">
              <a:extLst>
                <a:ext uri="{FF2B5EF4-FFF2-40B4-BE49-F238E27FC236}">
                  <a16:creationId xmlns:a16="http://schemas.microsoft.com/office/drawing/2014/main" id="{713A1DCC-57B1-9202-196A-CE10434762C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4786518" y="151736"/>
              <a:ext cx="2552117" cy="1423781"/>
              <a:chOff x="-110098" y="819394"/>
              <a:chExt cx="9482167" cy="5289935"/>
            </a:xfrm>
          </p:grpSpPr>
          <p:pic>
            <p:nvPicPr>
              <p:cNvPr id="315" name="Picture 314">
                <a:extLst>
                  <a:ext uri="{FF2B5EF4-FFF2-40B4-BE49-F238E27FC236}">
                    <a16:creationId xmlns:a16="http://schemas.microsoft.com/office/drawing/2014/main" id="{C4146D95-A29B-982F-6B71-631BACF7F7E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3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-110098" y="819394"/>
                <a:ext cx="9482167" cy="5289935"/>
              </a:xfrm>
              <a:prstGeom prst="rect">
                <a:avLst/>
              </a:prstGeom>
            </p:spPr>
          </p:pic>
          <p:pic>
            <p:nvPicPr>
              <p:cNvPr id="316" name="Picture 315">
                <a:extLst>
                  <a:ext uri="{FF2B5EF4-FFF2-40B4-BE49-F238E27FC236}">
                    <a16:creationId xmlns:a16="http://schemas.microsoft.com/office/drawing/2014/main" id="{2CA2B8D0-E45F-D63F-2090-6E4EA1A8DB7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4194928" y="2789083"/>
                <a:ext cx="301658" cy="396164"/>
              </a:xfrm>
              <a:prstGeom prst="rect">
                <a:avLst/>
              </a:prstGeom>
            </p:spPr>
          </p:pic>
          <p:sp>
            <p:nvSpPr>
              <p:cNvPr id="317" name="TextBox 316">
                <a:extLst>
                  <a:ext uri="{FF2B5EF4-FFF2-40B4-BE49-F238E27FC236}">
                    <a16:creationId xmlns:a16="http://schemas.microsoft.com/office/drawing/2014/main" id="{F7DED9DA-813B-A842-271B-29A81FFFC982}"/>
                  </a:ext>
                </a:extLst>
              </p:cNvPr>
              <p:cNvSpPr txBox="1"/>
              <p:nvPr/>
            </p:nvSpPr>
            <p:spPr>
              <a:xfrm>
                <a:off x="3075954" y="3065789"/>
                <a:ext cx="2863456" cy="74137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กม</a:t>
                </a:r>
                <a:r>
                  <a:rPr kumimoji="0" lang="en-US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.21+000</a:t>
                </a:r>
                <a:r>
                  <a:rPr kumimoji="0" lang="th-TH" sz="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 </a:t>
                </a:r>
              </a:p>
            </p:txBody>
          </p:sp>
          <p:sp>
            <p:nvSpPr>
              <p:cNvPr id="318" name="TextBox 317">
                <a:extLst>
                  <a:ext uri="{FF2B5EF4-FFF2-40B4-BE49-F238E27FC236}">
                    <a16:creationId xmlns:a16="http://schemas.microsoft.com/office/drawing/2014/main" id="{3791ACE0-E644-770B-C5C9-C2818C2DA6FF}"/>
                  </a:ext>
                </a:extLst>
              </p:cNvPr>
              <p:cNvSpPr txBox="1"/>
              <p:nvPr/>
            </p:nvSpPr>
            <p:spPr>
              <a:xfrm rot="1271936">
                <a:off x="5342365" y="4901054"/>
                <a:ext cx="3860950" cy="679596"/>
              </a:xfrm>
              <a:prstGeom prst="rect">
                <a:avLst/>
              </a:prstGeom>
              <a:noFill/>
              <a:effectLst>
                <a:glow rad="127000">
                  <a:schemeClr val="accent2">
                    <a:lumMod val="40000"/>
                    <a:lumOff val="60000"/>
                  </a:schemeClr>
                </a:glo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5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srgbClr val="E97132">
                          <a:lumMod val="60000"/>
                          <a:lumOff val="40000"/>
                        </a:srgbClr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ถนนเข้าบ้านหน้าหมี ที่ 2</a:t>
                </a:r>
              </a:p>
            </p:txBody>
          </p:sp>
          <p:sp>
            <p:nvSpPr>
              <p:cNvPr id="319" name="Arrow: Right 318">
                <a:extLst>
                  <a:ext uri="{FF2B5EF4-FFF2-40B4-BE49-F238E27FC236}">
                    <a16:creationId xmlns:a16="http://schemas.microsoft.com/office/drawing/2014/main" id="{3108C8B7-6F77-B24E-D259-204FD34CEE66}"/>
                  </a:ext>
                </a:extLst>
              </p:cNvPr>
              <p:cNvSpPr/>
              <p:nvPr/>
            </p:nvSpPr>
            <p:spPr>
              <a:xfrm rot="1617041">
                <a:off x="8650366" y="5092498"/>
                <a:ext cx="301658" cy="131975"/>
              </a:xfrm>
              <a:prstGeom prst="rightArrow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th-TH" sz="10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Cordia New" panose="020B0304020202020204" pitchFamily="34" charset="-34"/>
                </a:endParaRPr>
              </a:p>
            </p:txBody>
          </p:sp>
          <p:sp>
            <p:nvSpPr>
              <p:cNvPr id="320" name="TextBox 319">
                <a:extLst>
                  <a:ext uri="{FF2B5EF4-FFF2-40B4-BE49-F238E27FC236}">
                    <a16:creationId xmlns:a16="http://schemas.microsoft.com/office/drawing/2014/main" id="{C98DA65F-0741-C51B-099A-AD8C90A25132}"/>
                  </a:ext>
                </a:extLst>
              </p:cNvPr>
              <p:cNvSpPr txBox="1"/>
              <p:nvPr/>
            </p:nvSpPr>
            <p:spPr>
              <a:xfrm rot="1406276">
                <a:off x="5949579" y="4268270"/>
                <a:ext cx="3047397" cy="61781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ไป มัสยิดบ้านหน้าหมี</a:t>
                </a:r>
              </a:p>
            </p:txBody>
          </p:sp>
          <p:sp>
            <p:nvSpPr>
              <p:cNvPr id="321" name="TextBox 320">
                <a:extLst>
                  <a:ext uri="{FF2B5EF4-FFF2-40B4-BE49-F238E27FC236}">
                    <a16:creationId xmlns:a16="http://schemas.microsoft.com/office/drawing/2014/main" id="{38AB6980-EA5A-35E3-9373-0DF6D63129AC}"/>
                  </a:ext>
                </a:extLst>
              </p:cNvPr>
              <p:cNvSpPr txBox="1"/>
              <p:nvPr/>
            </p:nvSpPr>
            <p:spPr>
              <a:xfrm>
                <a:off x="4114491" y="5240854"/>
                <a:ext cx="2449360" cy="803160"/>
              </a:xfrm>
              <a:prstGeom prst="rect">
                <a:avLst/>
              </a:prstGeom>
              <a:noFill/>
              <a:effectLst>
                <a:glow rad="127000">
                  <a:schemeClr val="accent2">
                    <a:lumMod val="40000"/>
                    <a:lumOff val="60000"/>
                  </a:schemeClr>
                </a:glo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7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>
                      <a:glow rad="50800">
                        <a:prstClr val="white"/>
                      </a:glow>
                    </a:effectLst>
                    <a:uLnTx/>
                    <a:uFillTx/>
                    <a:latin typeface="Kanit Light" panose="00000400000000000000" pitchFamily="2" charset="-34"/>
                    <a:ea typeface="Times New Roman" panose="02020603050405020304" pitchFamily="18" charset="0"/>
                    <a:cs typeface="Kanit Light" panose="00000400000000000000" pitchFamily="2" charset="-34"/>
                  </a:rPr>
                  <a:t>ทล.4034</a:t>
                </a:r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5888D6D2-BCDC-5F0C-B8C4-B3D4379A707D}"/>
                </a:ext>
              </a:extLst>
            </p:cNvPr>
            <p:cNvGrpSpPr/>
            <p:nvPr/>
          </p:nvGrpSpPr>
          <p:grpSpPr>
            <a:xfrm rot="1745507">
              <a:off x="3272444" y="5623024"/>
              <a:ext cx="265264" cy="379727"/>
              <a:chOff x="556802" y="833925"/>
              <a:chExt cx="173056" cy="294730"/>
            </a:xfrm>
          </p:grpSpPr>
          <p:sp>
            <p:nvSpPr>
              <p:cNvPr id="323" name="Isosceles Triangle 322">
                <a:extLst>
                  <a:ext uri="{FF2B5EF4-FFF2-40B4-BE49-F238E27FC236}">
                    <a16:creationId xmlns:a16="http://schemas.microsoft.com/office/drawing/2014/main" id="{377DA758-06E1-ABEC-9EA6-B7B9323C0D5A}"/>
                  </a:ext>
                </a:extLst>
              </p:cNvPr>
              <p:cNvSpPr/>
              <p:nvPr/>
            </p:nvSpPr>
            <p:spPr>
              <a:xfrm rot="17443443">
                <a:off x="483432" y="907295"/>
                <a:ext cx="294730" cy="147989"/>
              </a:xfrm>
              <a:prstGeom prst="triangl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324" name="Oval 323">
                <a:extLst>
                  <a:ext uri="{FF2B5EF4-FFF2-40B4-BE49-F238E27FC236}">
                    <a16:creationId xmlns:a16="http://schemas.microsoft.com/office/drawing/2014/main" id="{F1587CBB-014D-1D7F-74B7-F3E87728EE06}"/>
                  </a:ext>
                </a:extLst>
              </p:cNvPr>
              <p:cNvSpPr/>
              <p:nvPr/>
            </p:nvSpPr>
            <p:spPr>
              <a:xfrm>
                <a:off x="603249" y="923925"/>
                <a:ext cx="126609" cy="157854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325" name="TextBox 324">
                <a:extLst>
                  <a:ext uri="{FF2B5EF4-FFF2-40B4-BE49-F238E27FC236}">
                    <a16:creationId xmlns:a16="http://schemas.microsoft.com/office/drawing/2014/main" id="{A9A1B2C3-94C1-E123-9DE3-5F6EDA47AAF8}"/>
                  </a:ext>
                </a:extLst>
              </p:cNvPr>
              <p:cNvSpPr txBox="1"/>
              <p:nvPr/>
            </p:nvSpPr>
            <p:spPr>
              <a:xfrm rot="19854493">
                <a:off x="642146" y="937547"/>
                <a:ext cx="68945" cy="12959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Kanit Light" pitchFamily="2" charset="-34"/>
                    <a:ea typeface="+mn-ea"/>
                    <a:cs typeface="Kanit Light" pitchFamily="2" charset="-34"/>
                  </a:rPr>
                  <a:t>1</a:t>
                </a:r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0AEB163E-E2BF-D68F-4888-EECB9E491753}"/>
                </a:ext>
              </a:extLst>
            </p:cNvPr>
            <p:cNvGrpSpPr/>
            <p:nvPr/>
          </p:nvGrpSpPr>
          <p:grpSpPr>
            <a:xfrm rot="1745507">
              <a:off x="4799529" y="4928157"/>
              <a:ext cx="194069" cy="203377"/>
              <a:chOff x="603249" y="923925"/>
              <a:chExt cx="126609" cy="157854"/>
            </a:xfrm>
          </p:grpSpPr>
          <p:sp>
            <p:nvSpPr>
              <p:cNvPr id="327" name="Oval 326">
                <a:extLst>
                  <a:ext uri="{FF2B5EF4-FFF2-40B4-BE49-F238E27FC236}">
                    <a16:creationId xmlns:a16="http://schemas.microsoft.com/office/drawing/2014/main" id="{A0365B34-8207-28E5-FBBF-CD82A72F217B}"/>
                  </a:ext>
                </a:extLst>
              </p:cNvPr>
              <p:cNvSpPr/>
              <p:nvPr/>
            </p:nvSpPr>
            <p:spPr>
              <a:xfrm>
                <a:off x="603249" y="923925"/>
                <a:ext cx="126609" cy="157854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328" name="TextBox 327">
                <a:extLst>
                  <a:ext uri="{FF2B5EF4-FFF2-40B4-BE49-F238E27FC236}">
                    <a16:creationId xmlns:a16="http://schemas.microsoft.com/office/drawing/2014/main" id="{E5B0A995-8378-30AE-1A11-7324F4607188}"/>
                  </a:ext>
                </a:extLst>
              </p:cNvPr>
              <p:cNvSpPr txBox="1"/>
              <p:nvPr/>
            </p:nvSpPr>
            <p:spPr>
              <a:xfrm rot="19854493">
                <a:off x="649140" y="932295"/>
                <a:ext cx="68945" cy="12959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Kanit Light" pitchFamily="2" charset="-34"/>
                    <a:ea typeface="+mn-ea"/>
                    <a:cs typeface="Kanit Light" pitchFamily="2" charset="-34"/>
                  </a:rPr>
                  <a:t>1</a:t>
                </a:r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C20BD322-1A49-BA26-DB89-9DA44C98FD8B}"/>
                </a:ext>
              </a:extLst>
            </p:cNvPr>
            <p:cNvGrpSpPr/>
            <p:nvPr/>
          </p:nvGrpSpPr>
          <p:grpSpPr>
            <a:xfrm rot="1745507">
              <a:off x="2827895" y="5233335"/>
              <a:ext cx="265264" cy="379727"/>
              <a:chOff x="556802" y="833925"/>
              <a:chExt cx="173056" cy="294730"/>
            </a:xfrm>
          </p:grpSpPr>
          <p:sp>
            <p:nvSpPr>
              <p:cNvPr id="330" name="Isosceles Triangle 329">
                <a:extLst>
                  <a:ext uri="{FF2B5EF4-FFF2-40B4-BE49-F238E27FC236}">
                    <a16:creationId xmlns:a16="http://schemas.microsoft.com/office/drawing/2014/main" id="{8DF91556-475B-03DF-0183-EA7CDA5B2456}"/>
                  </a:ext>
                </a:extLst>
              </p:cNvPr>
              <p:cNvSpPr/>
              <p:nvPr/>
            </p:nvSpPr>
            <p:spPr>
              <a:xfrm rot="17443443">
                <a:off x="483432" y="907295"/>
                <a:ext cx="294730" cy="147989"/>
              </a:xfrm>
              <a:prstGeom prst="triangl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331" name="Oval 330">
                <a:extLst>
                  <a:ext uri="{FF2B5EF4-FFF2-40B4-BE49-F238E27FC236}">
                    <a16:creationId xmlns:a16="http://schemas.microsoft.com/office/drawing/2014/main" id="{CD002929-AA76-3BC1-11C1-4FFA0390F70C}"/>
                  </a:ext>
                </a:extLst>
              </p:cNvPr>
              <p:cNvSpPr/>
              <p:nvPr/>
            </p:nvSpPr>
            <p:spPr>
              <a:xfrm>
                <a:off x="603249" y="923925"/>
                <a:ext cx="126609" cy="157854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332" name="TextBox 331">
                <a:extLst>
                  <a:ext uri="{FF2B5EF4-FFF2-40B4-BE49-F238E27FC236}">
                    <a16:creationId xmlns:a16="http://schemas.microsoft.com/office/drawing/2014/main" id="{34C8A733-FF96-3F16-3145-43C801800F55}"/>
                  </a:ext>
                </a:extLst>
              </p:cNvPr>
              <p:cNvSpPr txBox="1"/>
              <p:nvPr/>
            </p:nvSpPr>
            <p:spPr>
              <a:xfrm rot="19854493">
                <a:off x="642146" y="937547"/>
                <a:ext cx="68945" cy="12959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Kanit Light" pitchFamily="2" charset="-34"/>
                    <a:ea typeface="+mn-ea"/>
                    <a:cs typeface="Kanit Light" pitchFamily="2" charset="-34"/>
                  </a:rPr>
                  <a:t>2</a:t>
                </a:r>
              </a:p>
            </p:txBody>
          </p:sp>
        </p:grpSp>
        <p:grpSp>
          <p:nvGrpSpPr>
            <p:cNvPr id="333" name="Group 332">
              <a:extLst>
                <a:ext uri="{FF2B5EF4-FFF2-40B4-BE49-F238E27FC236}">
                  <a16:creationId xmlns:a16="http://schemas.microsoft.com/office/drawing/2014/main" id="{32AF023B-0C5E-4934-1192-B59033C80224}"/>
                </a:ext>
              </a:extLst>
            </p:cNvPr>
            <p:cNvGrpSpPr/>
            <p:nvPr/>
          </p:nvGrpSpPr>
          <p:grpSpPr>
            <a:xfrm rot="1745507">
              <a:off x="7403029" y="4928157"/>
              <a:ext cx="194069" cy="203377"/>
              <a:chOff x="603249" y="923925"/>
              <a:chExt cx="126609" cy="157854"/>
            </a:xfrm>
          </p:grpSpPr>
          <p:sp>
            <p:nvSpPr>
              <p:cNvPr id="334" name="Oval 333">
                <a:extLst>
                  <a:ext uri="{FF2B5EF4-FFF2-40B4-BE49-F238E27FC236}">
                    <a16:creationId xmlns:a16="http://schemas.microsoft.com/office/drawing/2014/main" id="{45D179E2-BAA9-8DAE-0089-D2CA4D3FAD0E}"/>
                  </a:ext>
                </a:extLst>
              </p:cNvPr>
              <p:cNvSpPr/>
              <p:nvPr/>
            </p:nvSpPr>
            <p:spPr>
              <a:xfrm>
                <a:off x="603249" y="923925"/>
                <a:ext cx="126609" cy="157854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335" name="TextBox 334">
                <a:extLst>
                  <a:ext uri="{FF2B5EF4-FFF2-40B4-BE49-F238E27FC236}">
                    <a16:creationId xmlns:a16="http://schemas.microsoft.com/office/drawing/2014/main" id="{F4C04369-EC81-2429-8AE9-08AD62DF426A}"/>
                  </a:ext>
                </a:extLst>
              </p:cNvPr>
              <p:cNvSpPr txBox="1"/>
              <p:nvPr/>
            </p:nvSpPr>
            <p:spPr>
              <a:xfrm rot="19854493">
                <a:off x="643914" y="941395"/>
                <a:ext cx="68945" cy="12959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Kanit Light" pitchFamily="2" charset="-34"/>
                    <a:ea typeface="+mn-ea"/>
                    <a:cs typeface="Kanit Light" pitchFamily="2" charset="-34"/>
                  </a:rPr>
                  <a:t>2</a:t>
                </a:r>
              </a:p>
            </p:txBody>
          </p:sp>
        </p:grpSp>
        <p:grpSp>
          <p:nvGrpSpPr>
            <p:cNvPr id="336" name="Group 335">
              <a:extLst>
                <a:ext uri="{FF2B5EF4-FFF2-40B4-BE49-F238E27FC236}">
                  <a16:creationId xmlns:a16="http://schemas.microsoft.com/office/drawing/2014/main" id="{09436CED-7443-13E0-9ECD-77450D158FA2}"/>
                </a:ext>
              </a:extLst>
            </p:cNvPr>
            <p:cNvGrpSpPr/>
            <p:nvPr/>
          </p:nvGrpSpPr>
          <p:grpSpPr>
            <a:xfrm rot="1745507">
              <a:off x="2457855" y="4883514"/>
              <a:ext cx="265264" cy="379727"/>
              <a:chOff x="556802" y="833925"/>
              <a:chExt cx="173056" cy="294730"/>
            </a:xfrm>
          </p:grpSpPr>
          <p:sp>
            <p:nvSpPr>
              <p:cNvPr id="337" name="Isosceles Triangle 336">
                <a:extLst>
                  <a:ext uri="{FF2B5EF4-FFF2-40B4-BE49-F238E27FC236}">
                    <a16:creationId xmlns:a16="http://schemas.microsoft.com/office/drawing/2014/main" id="{8D7FEAE5-A57D-FAB6-3516-37EFEA7B9CE2}"/>
                  </a:ext>
                </a:extLst>
              </p:cNvPr>
              <p:cNvSpPr/>
              <p:nvPr/>
            </p:nvSpPr>
            <p:spPr>
              <a:xfrm rot="17443443">
                <a:off x="483432" y="907295"/>
                <a:ext cx="294730" cy="147989"/>
              </a:xfrm>
              <a:prstGeom prst="triangl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338" name="Oval 337">
                <a:extLst>
                  <a:ext uri="{FF2B5EF4-FFF2-40B4-BE49-F238E27FC236}">
                    <a16:creationId xmlns:a16="http://schemas.microsoft.com/office/drawing/2014/main" id="{7DA0E7B5-8278-FFA0-82C2-4129FE93A278}"/>
                  </a:ext>
                </a:extLst>
              </p:cNvPr>
              <p:cNvSpPr/>
              <p:nvPr/>
            </p:nvSpPr>
            <p:spPr>
              <a:xfrm>
                <a:off x="603249" y="923925"/>
                <a:ext cx="126609" cy="157854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339" name="TextBox 338">
                <a:extLst>
                  <a:ext uri="{FF2B5EF4-FFF2-40B4-BE49-F238E27FC236}">
                    <a16:creationId xmlns:a16="http://schemas.microsoft.com/office/drawing/2014/main" id="{8DF577B8-2F34-2C7D-04B6-8280D757ECD1}"/>
                  </a:ext>
                </a:extLst>
              </p:cNvPr>
              <p:cNvSpPr txBox="1"/>
              <p:nvPr/>
            </p:nvSpPr>
            <p:spPr>
              <a:xfrm rot="19854493">
                <a:off x="642146" y="937547"/>
                <a:ext cx="68945" cy="12959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Kanit Light" pitchFamily="2" charset="-34"/>
                    <a:ea typeface="+mn-ea"/>
                    <a:cs typeface="Kanit Light" pitchFamily="2" charset="-34"/>
                  </a:rPr>
                  <a:t>3</a:t>
                </a:r>
              </a:p>
            </p:txBody>
          </p:sp>
        </p:grpSp>
        <p:grpSp>
          <p:nvGrpSpPr>
            <p:cNvPr id="340" name="Group 339">
              <a:extLst>
                <a:ext uri="{FF2B5EF4-FFF2-40B4-BE49-F238E27FC236}">
                  <a16:creationId xmlns:a16="http://schemas.microsoft.com/office/drawing/2014/main" id="{CFF6B2D5-6194-1B0F-69CA-DF8A5B93AEA5}"/>
                </a:ext>
              </a:extLst>
            </p:cNvPr>
            <p:cNvGrpSpPr/>
            <p:nvPr/>
          </p:nvGrpSpPr>
          <p:grpSpPr>
            <a:xfrm rot="1745507">
              <a:off x="4793343" y="3440004"/>
              <a:ext cx="194069" cy="203377"/>
              <a:chOff x="603249" y="923925"/>
              <a:chExt cx="126609" cy="157854"/>
            </a:xfrm>
          </p:grpSpPr>
          <p:sp>
            <p:nvSpPr>
              <p:cNvPr id="341" name="Oval 340">
                <a:extLst>
                  <a:ext uri="{FF2B5EF4-FFF2-40B4-BE49-F238E27FC236}">
                    <a16:creationId xmlns:a16="http://schemas.microsoft.com/office/drawing/2014/main" id="{914D8622-9E61-11C8-4880-AFD2935D4340}"/>
                  </a:ext>
                </a:extLst>
              </p:cNvPr>
              <p:cNvSpPr/>
              <p:nvPr/>
            </p:nvSpPr>
            <p:spPr>
              <a:xfrm>
                <a:off x="603249" y="923925"/>
                <a:ext cx="126609" cy="157854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342" name="TextBox 341">
                <a:extLst>
                  <a:ext uri="{FF2B5EF4-FFF2-40B4-BE49-F238E27FC236}">
                    <a16:creationId xmlns:a16="http://schemas.microsoft.com/office/drawing/2014/main" id="{4EC00C6C-7D9B-1180-5625-173C9108AAD9}"/>
                  </a:ext>
                </a:extLst>
              </p:cNvPr>
              <p:cNvSpPr txBox="1"/>
              <p:nvPr/>
            </p:nvSpPr>
            <p:spPr>
              <a:xfrm rot="19854493">
                <a:off x="643914" y="941395"/>
                <a:ext cx="68945" cy="12959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Kanit Light" pitchFamily="2" charset="-34"/>
                    <a:ea typeface="+mn-ea"/>
                    <a:cs typeface="Kanit Light" pitchFamily="2" charset="-34"/>
                  </a:rPr>
                  <a:t>3</a:t>
                </a:r>
              </a:p>
            </p:txBody>
          </p:sp>
        </p:grpSp>
        <p:grpSp>
          <p:nvGrpSpPr>
            <p:cNvPr id="343" name="Group 342">
              <a:extLst>
                <a:ext uri="{FF2B5EF4-FFF2-40B4-BE49-F238E27FC236}">
                  <a16:creationId xmlns:a16="http://schemas.microsoft.com/office/drawing/2014/main" id="{429D7DEA-6BAF-A1AD-BF4A-45EA236ED405}"/>
                </a:ext>
              </a:extLst>
            </p:cNvPr>
            <p:cNvGrpSpPr/>
            <p:nvPr/>
          </p:nvGrpSpPr>
          <p:grpSpPr>
            <a:xfrm rot="1745507">
              <a:off x="2301885" y="4693516"/>
              <a:ext cx="265264" cy="379727"/>
              <a:chOff x="556802" y="833925"/>
              <a:chExt cx="173056" cy="294730"/>
            </a:xfrm>
          </p:grpSpPr>
          <p:sp>
            <p:nvSpPr>
              <p:cNvPr id="344" name="Isosceles Triangle 343">
                <a:extLst>
                  <a:ext uri="{FF2B5EF4-FFF2-40B4-BE49-F238E27FC236}">
                    <a16:creationId xmlns:a16="http://schemas.microsoft.com/office/drawing/2014/main" id="{EECB2420-5A09-7D7C-3EC2-C96E45E363A4}"/>
                  </a:ext>
                </a:extLst>
              </p:cNvPr>
              <p:cNvSpPr/>
              <p:nvPr/>
            </p:nvSpPr>
            <p:spPr>
              <a:xfrm rot="17443443">
                <a:off x="483432" y="907295"/>
                <a:ext cx="294730" cy="147989"/>
              </a:xfrm>
              <a:prstGeom prst="triangl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345" name="Oval 344">
                <a:extLst>
                  <a:ext uri="{FF2B5EF4-FFF2-40B4-BE49-F238E27FC236}">
                    <a16:creationId xmlns:a16="http://schemas.microsoft.com/office/drawing/2014/main" id="{FE196A7A-BA96-C9D0-5C79-58A0C77A24F2}"/>
                  </a:ext>
                </a:extLst>
              </p:cNvPr>
              <p:cNvSpPr/>
              <p:nvPr/>
            </p:nvSpPr>
            <p:spPr>
              <a:xfrm>
                <a:off x="603249" y="923925"/>
                <a:ext cx="126609" cy="157854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346" name="TextBox 345">
                <a:extLst>
                  <a:ext uri="{FF2B5EF4-FFF2-40B4-BE49-F238E27FC236}">
                    <a16:creationId xmlns:a16="http://schemas.microsoft.com/office/drawing/2014/main" id="{05F708DB-480F-D8CD-9ECE-682007AA5D83}"/>
                  </a:ext>
                </a:extLst>
              </p:cNvPr>
              <p:cNvSpPr txBox="1"/>
              <p:nvPr/>
            </p:nvSpPr>
            <p:spPr>
              <a:xfrm rot="19854493">
                <a:off x="642146" y="937547"/>
                <a:ext cx="68945" cy="12959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Kanit Light" pitchFamily="2" charset="-34"/>
                    <a:ea typeface="+mn-ea"/>
                    <a:cs typeface="Kanit Light" pitchFamily="2" charset="-34"/>
                  </a:rPr>
                  <a:t>4</a:t>
                </a:r>
              </a:p>
            </p:txBody>
          </p:sp>
        </p:grpSp>
        <p:grpSp>
          <p:nvGrpSpPr>
            <p:cNvPr id="347" name="Group 346">
              <a:extLst>
                <a:ext uri="{FF2B5EF4-FFF2-40B4-BE49-F238E27FC236}">
                  <a16:creationId xmlns:a16="http://schemas.microsoft.com/office/drawing/2014/main" id="{3CE6D6ED-717B-218A-ECB5-7A03853A1103}"/>
                </a:ext>
              </a:extLst>
            </p:cNvPr>
            <p:cNvGrpSpPr/>
            <p:nvPr/>
          </p:nvGrpSpPr>
          <p:grpSpPr>
            <a:xfrm rot="1745507">
              <a:off x="7428593" y="3440442"/>
              <a:ext cx="194069" cy="203377"/>
              <a:chOff x="603249" y="923925"/>
              <a:chExt cx="126609" cy="157854"/>
            </a:xfrm>
          </p:grpSpPr>
          <p:sp>
            <p:nvSpPr>
              <p:cNvPr id="348" name="Oval 347">
                <a:extLst>
                  <a:ext uri="{FF2B5EF4-FFF2-40B4-BE49-F238E27FC236}">
                    <a16:creationId xmlns:a16="http://schemas.microsoft.com/office/drawing/2014/main" id="{927254F8-8846-227C-212A-35C6097F1FDE}"/>
                  </a:ext>
                </a:extLst>
              </p:cNvPr>
              <p:cNvSpPr/>
              <p:nvPr/>
            </p:nvSpPr>
            <p:spPr>
              <a:xfrm>
                <a:off x="603249" y="923925"/>
                <a:ext cx="126609" cy="157854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349" name="TextBox 348">
                <a:extLst>
                  <a:ext uri="{FF2B5EF4-FFF2-40B4-BE49-F238E27FC236}">
                    <a16:creationId xmlns:a16="http://schemas.microsoft.com/office/drawing/2014/main" id="{3FFA27DF-D8E3-7D65-C96A-245271151D6A}"/>
                  </a:ext>
                </a:extLst>
              </p:cNvPr>
              <p:cNvSpPr txBox="1"/>
              <p:nvPr/>
            </p:nvSpPr>
            <p:spPr>
              <a:xfrm rot="19854493">
                <a:off x="636674" y="946188"/>
                <a:ext cx="68945" cy="12959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Kanit Light" pitchFamily="2" charset="-34"/>
                    <a:ea typeface="+mn-ea"/>
                    <a:cs typeface="Kanit Light" pitchFamily="2" charset="-34"/>
                  </a:rPr>
                  <a:t>4</a:t>
                </a:r>
              </a:p>
            </p:txBody>
          </p:sp>
        </p:grpSp>
        <p:grpSp>
          <p:nvGrpSpPr>
            <p:cNvPr id="350" name="Group 349">
              <a:extLst>
                <a:ext uri="{FF2B5EF4-FFF2-40B4-BE49-F238E27FC236}">
                  <a16:creationId xmlns:a16="http://schemas.microsoft.com/office/drawing/2014/main" id="{B5C0DA9D-4253-9B92-CF88-E5B5A9A3C16B}"/>
                </a:ext>
              </a:extLst>
            </p:cNvPr>
            <p:cNvGrpSpPr/>
            <p:nvPr/>
          </p:nvGrpSpPr>
          <p:grpSpPr>
            <a:xfrm rot="4965208">
              <a:off x="1360323" y="2034782"/>
              <a:ext cx="267140" cy="379727"/>
              <a:chOff x="556802" y="833925"/>
              <a:chExt cx="174280" cy="294730"/>
            </a:xfrm>
          </p:grpSpPr>
          <p:sp>
            <p:nvSpPr>
              <p:cNvPr id="351" name="Isosceles Triangle 350">
                <a:extLst>
                  <a:ext uri="{FF2B5EF4-FFF2-40B4-BE49-F238E27FC236}">
                    <a16:creationId xmlns:a16="http://schemas.microsoft.com/office/drawing/2014/main" id="{23A1B11B-ED89-C335-B895-FFD32479544A}"/>
                  </a:ext>
                </a:extLst>
              </p:cNvPr>
              <p:cNvSpPr/>
              <p:nvPr/>
            </p:nvSpPr>
            <p:spPr>
              <a:xfrm rot="17443443">
                <a:off x="483432" y="907295"/>
                <a:ext cx="294730" cy="147989"/>
              </a:xfrm>
              <a:prstGeom prst="triangl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352" name="Oval 351">
                <a:extLst>
                  <a:ext uri="{FF2B5EF4-FFF2-40B4-BE49-F238E27FC236}">
                    <a16:creationId xmlns:a16="http://schemas.microsoft.com/office/drawing/2014/main" id="{3F8D910F-B422-11C7-D2EF-C7DCEAD3B153}"/>
                  </a:ext>
                </a:extLst>
              </p:cNvPr>
              <p:cNvSpPr/>
              <p:nvPr/>
            </p:nvSpPr>
            <p:spPr>
              <a:xfrm>
                <a:off x="603249" y="923925"/>
                <a:ext cx="126609" cy="157854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353" name="TextBox 352">
                <a:extLst>
                  <a:ext uri="{FF2B5EF4-FFF2-40B4-BE49-F238E27FC236}">
                    <a16:creationId xmlns:a16="http://schemas.microsoft.com/office/drawing/2014/main" id="{391CA4A6-1679-0742-B157-4A8448380280}"/>
                  </a:ext>
                </a:extLst>
              </p:cNvPr>
              <p:cNvSpPr txBox="1"/>
              <p:nvPr/>
            </p:nvSpPr>
            <p:spPr>
              <a:xfrm rot="16634792">
                <a:off x="635606" y="947880"/>
                <a:ext cx="82025" cy="108927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Kanit Light" pitchFamily="2" charset="-34"/>
                    <a:ea typeface="+mn-ea"/>
                    <a:cs typeface="Kanit Light" pitchFamily="2" charset="-34"/>
                  </a:rPr>
                  <a:t>5</a:t>
                </a:r>
              </a:p>
            </p:txBody>
          </p:sp>
        </p:grpSp>
        <p:grpSp>
          <p:nvGrpSpPr>
            <p:cNvPr id="354" name="Group 353">
              <a:extLst>
                <a:ext uri="{FF2B5EF4-FFF2-40B4-BE49-F238E27FC236}">
                  <a16:creationId xmlns:a16="http://schemas.microsoft.com/office/drawing/2014/main" id="{0E616096-461D-6E6F-238C-19DDAB1F1AFE}"/>
                </a:ext>
              </a:extLst>
            </p:cNvPr>
            <p:cNvGrpSpPr/>
            <p:nvPr/>
          </p:nvGrpSpPr>
          <p:grpSpPr>
            <a:xfrm rot="1745507">
              <a:off x="4825467" y="1641649"/>
              <a:ext cx="194069" cy="203377"/>
              <a:chOff x="603249" y="923925"/>
              <a:chExt cx="126609" cy="157854"/>
            </a:xfrm>
          </p:grpSpPr>
          <p:sp>
            <p:nvSpPr>
              <p:cNvPr id="355" name="Oval 354">
                <a:extLst>
                  <a:ext uri="{FF2B5EF4-FFF2-40B4-BE49-F238E27FC236}">
                    <a16:creationId xmlns:a16="http://schemas.microsoft.com/office/drawing/2014/main" id="{DE3DC434-0C74-D633-ACCF-0AF1E6B30D95}"/>
                  </a:ext>
                </a:extLst>
              </p:cNvPr>
              <p:cNvSpPr/>
              <p:nvPr/>
            </p:nvSpPr>
            <p:spPr>
              <a:xfrm>
                <a:off x="603249" y="923925"/>
                <a:ext cx="126609" cy="157854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356" name="TextBox 355">
                <a:extLst>
                  <a:ext uri="{FF2B5EF4-FFF2-40B4-BE49-F238E27FC236}">
                    <a16:creationId xmlns:a16="http://schemas.microsoft.com/office/drawing/2014/main" id="{41307CEA-5F35-487E-F4A1-03BE85E3A082}"/>
                  </a:ext>
                </a:extLst>
              </p:cNvPr>
              <p:cNvSpPr txBox="1"/>
              <p:nvPr/>
            </p:nvSpPr>
            <p:spPr>
              <a:xfrm rot="19854493">
                <a:off x="636674" y="946188"/>
                <a:ext cx="68945" cy="12959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Kanit Light" pitchFamily="2" charset="-34"/>
                    <a:ea typeface="+mn-ea"/>
                    <a:cs typeface="Kanit Light" pitchFamily="2" charset="-34"/>
                  </a:rPr>
                  <a:t>5</a:t>
                </a:r>
              </a:p>
            </p:txBody>
          </p:sp>
        </p:grpSp>
        <p:grpSp>
          <p:nvGrpSpPr>
            <p:cNvPr id="357" name="Group 356">
              <a:extLst>
                <a:ext uri="{FF2B5EF4-FFF2-40B4-BE49-F238E27FC236}">
                  <a16:creationId xmlns:a16="http://schemas.microsoft.com/office/drawing/2014/main" id="{E7A66DEF-5D73-AE48-7A41-8D3F3B7994E2}"/>
                </a:ext>
              </a:extLst>
            </p:cNvPr>
            <p:cNvGrpSpPr/>
            <p:nvPr/>
          </p:nvGrpSpPr>
          <p:grpSpPr>
            <a:xfrm rot="1745507">
              <a:off x="7428966" y="1625088"/>
              <a:ext cx="194069" cy="203377"/>
              <a:chOff x="603249" y="923925"/>
              <a:chExt cx="126609" cy="157854"/>
            </a:xfrm>
          </p:grpSpPr>
          <p:sp>
            <p:nvSpPr>
              <p:cNvPr id="358" name="Oval 357">
                <a:extLst>
                  <a:ext uri="{FF2B5EF4-FFF2-40B4-BE49-F238E27FC236}">
                    <a16:creationId xmlns:a16="http://schemas.microsoft.com/office/drawing/2014/main" id="{01585EAF-7E73-83A4-3ACD-9B2FC950501F}"/>
                  </a:ext>
                </a:extLst>
              </p:cNvPr>
              <p:cNvSpPr/>
              <p:nvPr/>
            </p:nvSpPr>
            <p:spPr>
              <a:xfrm>
                <a:off x="603249" y="923925"/>
                <a:ext cx="126609" cy="157854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359" name="TextBox 358">
                <a:extLst>
                  <a:ext uri="{FF2B5EF4-FFF2-40B4-BE49-F238E27FC236}">
                    <a16:creationId xmlns:a16="http://schemas.microsoft.com/office/drawing/2014/main" id="{A475B195-3737-C08C-717D-EC2DD0CBB1B6}"/>
                  </a:ext>
                </a:extLst>
              </p:cNvPr>
              <p:cNvSpPr txBox="1"/>
              <p:nvPr/>
            </p:nvSpPr>
            <p:spPr>
              <a:xfrm rot="19854493">
                <a:off x="636674" y="946188"/>
                <a:ext cx="68945" cy="12959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Kanit Light" pitchFamily="2" charset="-34"/>
                    <a:ea typeface="+mn-ea"/>
                    <a:cs typeface="Kanit Light" pitchFamily="2" charset="-34"/>
                  </a:rPr>
                  <a:t>6</a:t>
                </a:r>
              </a:p>
            </p:txBody>
          </p:sp>
        </p:grpSp>
        <p:grpSp>
          <p:nvGrpSpPr>
            <p:cNvPr id="360" name="Group 359">
              <a:extLst>
                <a:ext uri="{FF2B5EF4-FFF2-40B4-BE49-F238E27FC236}">
                  <a16:creationId xmlns:a16="http://schemas.microsoft.com/office/drawing/2014/main" id="{52A7609B-BD8C-2527-F82E-F9143A0E4BF2}"/>
                </a:ext>
              </a:extLst>
            </p:cNvPr>
            <p:cNvGrpSpPr/>
            <p:nvPr/>
          </p:nvGrpSpPr>
          <p:grpSpPr>
            <a:xfrm rot="1745507">
              <a:off x="4826412" y="227227"/>
              <a:ext cx="194069" cy="203377"/>
              <a:chOff x="603249" y="923925"/>
              <a:chExt cx="126609" cy="157854"/>
            </a:xfrm>
          </p:grpSpPr>
          <p:sp>
            <p:nvSpPr>
              <p:cNvPr id="361" name="Oval 360">
                <a:extLst>
                  <a:ext uri="{FF2B5EF4-FFF2-40B4-BE49-F238E27FC236}">
                    <a16:creationId xmlns:a16="http://schemas.microsoft.com/office/drawing/2014/main" id="{FB12B3D1-9ADC-7D91-7494-E139AE39CBF0}"/>
                  </a:ext>
                </a:extLst>
              </p:cNvPr>
              <p:cNvSpPr/>
              <p:nvPr/>
            </p:nvSpPr>
            <p:spPr>
              <a:xfrm>
                <a:off x="603249" y="923925"/>
                <a:ext cx="126609" cy="157854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362" name="TextBox 361">
                <a:extLst>
                  <a:ext uri="{FF2B5EF4-FFF2-40B4-BE49-F238E27FC236}">
                    <a16:creationId xmlns:a16="http://schemas.microsoft.com/office/drawing/2014/main" id="{3C158B2B-F1B3-95D5-2A06-AB5780B5B98C}"/>
                  </a:ext>
                </a:extLst>
              </p:cNvPr>
              <p:cNvSpPr txBox="1"/>
              <p:nvPr/>
            </p:nvSpPr>
            <p:spPr>
              <a:xfrm rot="19854493">
                <a:off x="636674" y="946188"/>
                <a:ext cx="68945" cy="12959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Kanit Light" pitchFamily="2" charset="-34"/>
                    <a:ea typeface="+mn-ea"/>
                    <a:cs typeface="Kanit Light" pitchFamily="2" charset="-34"/>
                  </a:rPr>
                  <a:t>7</a:t>
                </a:r>
              </a:p>
            </p:txBody>
          </p:sp>
        </p:grpSp>
        <p:grpSp>
          <p:nvGrpSpPr>
            <p:cNvPr id="363" name="Group 362">
              <a:extLst>
                <a:ext uri="{FF2B5EF4-FFF2-40B4-BE49-F238E27FC236}">
                  <a16:creationId xmlns:a16="http://schemas.microsoft.com/office/drawing/2014/main" id="{2D346293-FE2F-D397-F84E-9E8407A3E6B4}"/>
                </a:ext>
              </a:extLst>
            </p:cNvPr>
            <p:cNvGrpSpPr/>
            <p:nvPr/>
          </p:nvGrpSpPr>
          <p:grpSpPr>
            <a:xfrm rot="1745507">
              <a:off x="7460076" y="421112"/>
              <a:ext cx="194069" cy="203377"/>
              <a:chOff x="603249" y="923925"/>
              <a:chExt cx="126609" cy="157854"/>
            </a:xfrm>
          </p:grpSpPr>
          <p:sp>
            <p:nvSpPr>
              <p:cNvPr id="364" name="Oval 363">
                <a:extLst>
                  <a:ext uri="{FF2B5EF4-FFF2-40B4-BE49-F238E27FC236}">
                    <a16:creationId xmlns:a16="http://schemas.microsoft.com/office/drawing/2014/main" id="{2AC62134-1C40-94AC-D65D-452C610FBF68}"/>
                  </a:ext>
                </a:extLst>
              </p:cNvPr>
              <p:cNvSpPr/>
              <p:nvPr/>
            </p:nvSpPr>
            <p:spPr>
              <a:xfrm>
                <a:off x="603249" y="923925"/>
                <a:ext cx="126609" cy="157854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365" name="TextBox 364">
                <a:extLst>
                  <a:ext uri="{FF2B5EF4-FFF2-40B4-BE49-F238E27FC236}">
                    <a16:creationId xmlns:a16="http://schemas.microsoft.com/office/drawing/2014/main" id="{A1D913E9-E1DD-C62A-AF72-EF18852C139C}"/>
                  </a:ext>
                </a:extLst>
              </p:cNvPr>
              <p:cNvSpPr txBox="1"/>
              <p:nvPr/>
            </p:nvSpPr>
            <p:spPr>
              <a:xfrm rot="19854493">
                <a:off x="636674" y="946188"/>
                <a:ext cx="68945" cy="12959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Kanit Light" pitchFamily="2" charset="-34"/>
                    <a:ea typeface="+mn-ea"/>
                    <a:cs typeface="Kanit Light" pitchFamily="2" charset="-34"/>
                  </a:rPr>
                  <a:t>8</a:t>
                </a:r>
              </a:p>
            </p:txBody>
          </p:sp>
        </p:grpSp>
        <p:grpSp>
          <p:nvGrpSpPr>
            <p:cNvPr id="366" name="Group 365">
              <a:extLst>
                <a:ext uri="{FF2B5EF4-FFF2-40B4-BE49-F238E27FC236}">
                  <a16:creationId xmlns:a16="http://schemas.microsoft.com/office/drawing/2014/main" id="{D0051881-45A1-8EC5-CF80-D4A5E65C453F}"/>
                </a:ext>
              </a:extLst>
            </p:cNvPr>
            <p:cNvGrpSpPr/>
            <p:nvPr/>
          </p:nvGrpSpPr>
          <p:grpSpPr>
            <a:xfrm rot="4965208">
              <a:off x="1466355" y="1528143"/>
              <a:ext cx="267140" cy="379727"/>
              <a:chOff x="556802" y="833925"/>
              <a:chExt cx="174280" cy="294730"/>
            </a:xfrm>
          </p:grpSpPr>
          <p:sp>
            <p:nvSpPr>
              <p:cNvPr id="367" name="Isosceles Triangle 366">
                <a:extLst>
                  <a:ext uri="{FF2B5EF4-FFF2-40B4-BE49-F238E27FC236}">
                    <a16:creationId xmlns:a16="http://schemas.microsoft.com/office/drawing/2014/main" id="{91EDA098-9F5B-5101-D347-099A7A35FDDD}"/>
                  </a:ext>
                </a:extLst>
              </p:cNvPr>
              <p:cNvSpPr/>
              <p:nvPr/>
            </p:nvSpPr>
            <p:spPr>
              <a:xfrm rot="17443443">
                <a:off x="483432" y="907295"/>
                <a:ext cx="294730" cy="147989"/>
              </a:xfrm>
              <a:prstGeom prst="triangl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368" name="Oval 367">
                <a:extLst>
                  <a:ext uri="{FF2B5EF4-FFF2-40B4-BE49-F238E27FC236}">
                    <a16:creationId xmlns:a16="http://schemas.microsoft.com/office/drawing/2014/main" id="{3E01AAB9-5944-BCF5-B3E8-3F717CC9DA5C}"/>
                  </a:ext>
                </a:extLst>
              </p:cNvPr>
              <p:cNvSpPr/>
              <p:nvPr/>
            </p:nvSpPr>
            <p:spPr>
              <a:xfrm>
                <a:off x="603249" y="923925"/>
                <a:ext cx="126609" cy="157854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369" name="TextBox 368">
                <a:extLst>
                  <a:ext uri="{FF2B5EF4-FFF2-40B4-BE49-F238E27FC236}">
                    <a16:creationId xmlns:a16="http://schemas.microsoft.com/office/drawing/2014/main" id="{816085A8-88C3-F351-C058-5712B1367D3A}"/>
                  </a:ext>
                </a:extLst>
              </p:cNvPr>
              <p:cNvSpPr txBox="1"/>
              <p:nvPr/>
            </p:nvSpPr>
            <p:spPr>
              <a:xfrm rot="16634792">
                <a:off x="635606" y="947880"/>
                <a:ext cx="82025" cy="108927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Kanit Light" pitchFamily="2" charset="-34"/>
                    <a:ea typeface="+mn-ea"/>
                    <a:cs typeface="Kanit Light" pitchFamily="2" charset="-34"/>
                  </a:rPr>
                  <a:t>6</a:t>
                </a:r>
              </a:p>
            </p:txBody>
          </p:sp>
        </p:grpSp>
        <p:grpSp>
          <p:nvGrpSpPr>
            <p:cNvPr id="370" name="Group 369">
              <a:extLst>
                <a:ext uri="{FF2B5EF4-FFF2-40B4-BE49-F238E27FC236}">
                  <a16:creationId xmlns:a16="http://schemas.microsoft.com/office/drawing/2014/main" id="{EDFE70DA-42D7-94F8-E5E8-E42375EBA7B8}"/>
                </a:ext>
              </a:extLst>
            </p:cNvPr>
            <p:cNvGrpSpPr/>
            <p:nvPr/>
          </p:nvGrpSpPr>
          <p:grpSpPr>
            <a:xfrm rot="7606622">
              <a:off x="1615966" y="1162481"/>
              <a:ext cx="265264" cy="379727"/>
              <a:chOff x="556802" y="833925"/>
              <a:chExt cx="173056" cy="294730"/>
            </a:xfrm>
          </p:grpSpPr>
          <p:sp>
            <p:nvSpPr>
              <p:cNvPr id="371" name="Isosceles Triangle 370">
                <a:extLst>
                  <a:ext uri="{FF2B5EF4-FFF2-40B4-BE49-F238E27FC236}">
                    <a16:creationId xmlns:a16="http://schemas.microsoft.com/office/drawing/2014/main" id="{D8B8AFF1-3CDB-5703-A931-B1689CBF0F9C}"/>
                  </a:ext>
                </a:extLst>
              </p:cNvPr>
              <p:cNvSpPr/>
              <p:nvPr/>
            </p:nvSpPr>
            <p:spPr>
              <a:xfrm rot="17443443">
                <a:off x="483432" y="907295"/>
                <a:ext cx="294730" cy="147989"/>
              </a:xfrm>
              <a:prstGeom prst="triangl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372" name="Oval 371">
                <a:extLst>
                  <a:ext uri="{FF2B5EF4-FFF2-40B4-BE49-F238E27FC236}">
                    <a16:creationId xmlns:a16="http://schemas.microsoft.com/office/drawing/2014/main" id="{40B1FBA2-F9A3-7983-2739-E3069CE27188}"/>
                  </a:ext>
                </a:extLst>
              </p:cNvPr>
              <p:cNvSpPr/>
              <p:nvPr/>
            </p:nvSpPr>
            <p:spPr>
              <a:xfrm>
                <a:off x="603249" y="923925"/>
                <a:ext cx="126609" cy="157854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373" name="TextBox 372">
                <a:extLst>
                  <a:ext uri="{FF2B5EF4-FFF2-40B4-BE49-F238E27FC236}">
                    <a16:creationId xmlns:a16="http://schemas.microsoft.com/office/drawing/2014/main" id="{73337FC8-461E-C28A-630A-B695AE4B40B6}"/>
                  </a:ext>
                </a:extLst>
              </p:cNvPr>
              <p:cNvSpPr txBox="1"/>
              <p:nvPr/>
            </p:nvSpPr>
            <p:spPr>
              <a:xfrm rot="13993378">
                <a:off x="626211" y="932623"/>
                <a:ext cx="82025" cy="108927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Kanit Light" pitchFamily="2" charset="-34"/>
                    <a:ea typeface="+mn-ea"/>
                    <a:cs typeface="Kanit Light" pitchFamily="2" charset="-34"/>
                  </a:rPr>
                  <a:t>7</a:t>
                </a:r>
              </a:p>
            </p:txBody>
          </p:sp>
        </p:grpSp>
        <p:grpSp>
          <p:nvGrpSpPr>
            <p:cNvPr id="374" name="Group 373">
              <a:extLst>
                <a:ext uri="{FF2B5EF4-FFF2-40B4-BE49-F238E27FC236}">
                  <a16:creationId xmlns:a16="http://schemas.microsoft.com/office/drawing/2014/main" id="{A688B6C3-6CCB-7DA6-FB48-9B55464BE0A1}"/>
                </a:ext>
              </a:extLst>
            </p:cNvPr>
            <p:cNvGrpSpPr/>
            <p:nvPr/>
          </p:nvGrpSpPr>
          <p:grpSpPr>
            <a:xfrm rot="4965208">
              <a:off x="1849640" y="937470"/>
              <a:ext cx="267140" cy="379727"/>
              <a:chOff x="556802" y="833925"/>
              <a:chExt cx="174280" cy="294730"/>
            </a:xfrm>
          </p:grpSpPr>
          <p:sp>
            <p:nvSpPr>
              <p:cNvPr id="375" name="Isosceles Triangle 374">
                <a:extLst>
                  <a:ext uri="{FF2B5EF4-FFF2-40B4-BE49-F238E27FC236}">
                    <a16:creationId xmlns:a16="http://schemas.microsoft.com/office/drawing/2014/main" id="{2E2657F9-FE0A-A4BA-02E8-6C2491F865D9}"/>
                  </a:ext>
                </a:extLst>
              </p:cNvPr>
              <p:cNvSpPr/>
              <p:nvPr/>
            </p:nvSpPr>
            <p:spPr>
              <a:xfrm rot="17443443">
                <a:off x="483432" y="907295"/>
                <a:ext cx="294730" cy="147989"/>
              </a:xfrm>
              <a:prstGeom prst="triangl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376" name="Oval 375">
                <a:extLst>
                  <a:ext uri="{FF2B5EF4-FFF2-40B4-BE49-F238E27FC236}">
                    <a16:creationId xmlns:a16="http://schemas.microsoft.com/office/drawing/2014/main" id="{6CAEB367-5E7B-20C0-402F-53FB9818CF9E}"/>
                  </a:ext>
                </a:extLst>
              </p:cNvPr>
              <p:cNvSpPr/>
              <p:nvPr/>
            </p:nvSpPr>
            <p:spPr>
              <a:xfrm>
                <a:off x="603249" y="923925"/>
                <a:ext cx="126609" cy="157854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377" name="TextBox 376">
                <a:extLst>
                  <a:ext uri="{FF2B5EF4-FFF2-40B4-BE49-F238E27FC236}">
                    <a16:creationId xmlns:a16="http://schemas.microsoft.com/office/drawing/2014/main" id="{C876ED78-687D-43E8-F548-D630B4C2F52D}"/>
                  </a:ext>
                </a:extLst>
              </p:cNvPr>
              <p:cNvSpPr txBox="1"/>
              <p:nvPr/>
            </p:nvSpPr>
            <p:spPr>
              <a:xfrm rot="16634792">
                <a:off x="635606" y="947880"/>
                <a:ext cx="82025" cy="108927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Kanit Light" pitchFamily="2" charset="-34"/>
                    <a:ea typeface="+mn-ea"/>
                    <a:cs typeface="Kanit Light" pitchFamily="2" charset="-34"/>
                  </a:rPr>
                  <a:t>8</a:t>
                </a:r>
              </a:p>
            </p:txBody>
          </p:sp>
        </p:grpSp>
        <p:sp>
          <p:nvSpPr>
            <p:cNvPr id="378" name="TextBox 377">
              <a:extLst>
                <a:ext uri="{FF2B5EF4-FFF2-40B4-BE49-F238E27FC236}">
                  <a16:creationId xmlns:a16="http://schemas.microsoft.com/office/drawing/2014/main" id="{B5CB9DB2-D6FF-EF81-EF27-33E2C2CD0E49}"/>
                </a:ext>
              </a:extLst>
            </p:cNvPr>
            <p:cNvSpPr txBox="1"/>
            <p:nvPr/>
          </p:nvSpPr>
          <p:spPr>
            <a:xfrm>
              <a:off x="6326069" y="3095793"/>
              <a:ext cx="2176580" cy="274369"/>
            </a:xfrm>
            <a:prstGeom prst="rect">
              <a:avLst/>
            </a:prstGeom>
            <a:solidFill>
              <a:schemeClr val="bg1"/>
            </a:solidFill>
            <a:effectLst>
              <a:glow rad="127000">
                <a:schemeClr val="accent2">
                  <a:lumMod val="40000"/>
                  <a:lumOff val="60000"/>
                </a:schemeClr>
              </a:glow>
            </a:effectLst>
          </p:spPr>
          <p:txBody>
            <a:bodyPr wrap="square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>
                    <a:glow rad="50800">
                      <a:prstClr val="white"/>
                    </a:glow>
                  </a:effectLst>
                  <a:uLnTx/>
                  <a:uFillTx/>
                  <a:latin typeface="Kanit Light" panose="00000400000000000000" pitchFamily="2" charset="-34"/>
                  <a:ea typeface="Times New Roman" panose="02020603050405020304" pitchFamily="18" charset="0"/>
                  <a:cs typeface="Kanit Light" panose="00000400000000000000" pitchFamily="2" charset="-34"/>
                </a:rPr>
                <a:t>สภาพพื้นที่โครงการ ช่วงที่ 2</a:t>
              </a:r>
            </a:p>
          </p:txBody>
        </p:sp>
        <p:sp>
          <p:nvSpPr>
            <p:cNvPr id="379" name="TextBox 378">
              <a:extLst>
                <a:ext uri="{FF2B5EF4-FFF2-40B4-BE49-F238E27FC236}">
                  <a16:creationId xmlns:a16="http://schemas.microsoft.com/office/drawing/2014/main" id="{DA44C5AD-5670-091F-7CBF-87B2BD7BFD71}"/>
                </a:ext>
              </a:extLst>
            </p:cNvPr>
            <p:cNvSpPr txBox="1"/>
            <p:nvPr/>
          </p:nvSpPr>
          <p:spPr>
            <a:xfrm>
              <a:off x="6278444" y="6409864"/>
              <a:ext cx="2176580" cy="274369"/>
            </a:xfrm>
            <a:prstGeom prst="rect">
              <a:avLst/>
            </a:prstGeom>
            <a:solidFill>
              <a:schemeClr val="bg1"/>
            </a:solidFill>
            <a:effectLst>
              <a:glow rad="127000">
                <a:schemeClr val="accent2">
                  <a:lumMod val="40000"/>
                  <a:lumOff val="60000"/>
                </a:schemeClr>
              </a:glow>
            </a:effectLst>
          </p:spPr>
          <p:txBody>
            <a:bodyPr wrap="square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>
                    <a:glow rad="50800">
                      <a:prstClr val="white"/>
                    </a:glow>
                  </a:effectLst>
                  <a:uLnTx/>
                  <a:uFillTx/>
                  <a:latin typeface="Kanit Light" panose="00000400000000000000" pitchFamily="2" charset="-34"/>
                  <a:ea typeface="Times New Roman" panose="02020603050405020304" pitchFamily="18" charset="0"/>
                  <a:cs typeface="Kanit Light" panose="00000400000000000000" pitchFamily="2" charset="-34"/>
                </a:rPr>
                <a:t>สภาพพื้นที่โครงการ ช่วงที่ 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772069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23A684-84E3-BD47-A070-06D4476928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">
            <a:extLst>
              <a:ext uri="{FF2B5EF4-FFF2-40B4-BE49-F238E27FC236}">
                <a16:creationId xmlns:a16="http://schemas.microsoft.com/office/drawing/2014/main" id="{687BE96C-5B38-ABB2-5741-94F6DC598667}"/>
              </a:ext>
            </a:extLst>
          </p:cNvPr>
          <p:cNvSpPr/>
          <p:nvPr/>
        </p:nvSpPr>
        <p:spPr>
          <a:xfrm>
            <a:off x="781050" y="190500"/>
            <a:ext cx="8375650" cy="370984"/>
          </a:xfrm>
          <a:custGeom>
            <a:avLst/>
            <a:gdLst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4" fmla="*/ 0 w 8375650"/>
              <a:gd name="connsiteY4" fmla="*/ 0 h 323850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5650 w 8375650"/>
              <a:gd name="connsiteY2" fmla="*/ 323850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  <a:gd name="connsiteX0" fmla="*/ 0 w 8385076"/>
              <a:gd name="connsiteY0" fmla="*/ 0 h 370984"/>
              <a:gd name="connsiteX1" fmla="*/ 165100 w 8385076"/>
              <a:gd name="connsiteY1" fmla="*/ 370984 h 370984"/>
              <a:gd name="connsiteX2" fmla="*/ 8385076 w 8385076"/>
              <a:gd name="connsiteY2" fmla="*/ 370984 h 370984"/>
              <a:gd name="connsiteX3" fmla="*/ 8375650 w 8385076"/>
              <a:gd name="connsiteY3" fmla="*/ 19050 h 370984"/>
              <a:gd name="connsiteX4" fmla="*/ 0 w 8385076"/>
              <a:gd name="connsiteY4" fmla="*/ 0 h 370984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0788 w 8375650"/>
              <a:gd name="connsiteY2" fmla="*/ 361459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75650" h="370984">
                <a:moveTo>
                  <a:pt x="0" y="0"/>
                </a:moveTo>
                <a:lnTo>
                  <a:pt x="165100" y="370984"/>
                </a:lnTo>
                <a:lnTo>
                  <a:pt x="8370788" y="361459"/>
                </a:lnTo>
                <a:cubicBezTo>
                  <a:pt x="8372409" y="247323"/>
                  <a:pt x="8374029" y="133186"/>
                  <a:pt x="8375650" y="19050"/>
                </a:cubicBezTo>
                <a:lnTo>
                  <a:pt x="0" y="0"/>
                </a:lnTo>
                <a:close/>
              </a:path>
            </a:pathLst>
          </a:cu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9659294-F39A-9AB2-7BE4-6927811B0FDF}"/>
              </a:ext>
            </a:extLst>
          </p:cNvPr>
          <p:cNvSpPr/>
          <p:nvPr/>
        </p:nvSpPr>
        <p:spPr>
          <a:xfrm>
            <a:off x="257079" y="1504465"/>
            <a:ext cx="8712968" cy="1913464"/>
          </a:xfrm>
          <a:prstGeom prst="rect">
            <a:avLst/>
          </a:pr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" name="Flowchart: Alternate Process 3">
            <a:extLst>
              <a:ext uri="{FF2B5EF4-FFF2-40B4-BE49-F238E27FC236}">
                <a16:creationId xmlns:a16="http://schemas.microsoft.com/office/drawing/2014/main" id="{04C76856-6D71-4BBC-D687-527E39BC47D0}"/>
              </a:ext>
            </a:extLst>
          </p:cNvPr>
          <p:cNvSpPr/>
          <p:nvPr/>
        </p:nvSpPr>
        <p:spPr>
          <a:xfrm>
            <a:off x="410675" y="2008723"/>
            <a:ext cx="8476246" cy="778085"/>
          </a:xfrm>
          <a:prstGeom prst="flowChartAlternateProcess">
            <a:avLst/>
          </a:prstGeom>
          <a:noFill/>
          <a:ln>
            <a:noFill/>
          </a:ln>
          <a:effectLst>
            <a:innerShdw blurRad="63500" dist="50800" dir="16200000">
              <a:prstClr val="black">
                <a:alpha val="50000"/>
              </a:prstClr>
            </a:innerShdw>
            <a:reflection blurRad="6350" stA="52000" endA="300" endPos="35000" dir="5400000" sy="-100000" algn="bl" rotWithShape="0"/>
            <a:softEdge rad="12700"/>
          </a:effectLst>
          <a:scene3d>
            <a:camera prst="orthographicFront"/>
            <a:lightRig rig="harsh" dir="tl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101600">
                    <a:prstClr val="white">
                      <a:alpha val="92000"/>
                    </a:prstClr>
                  </a:glo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รูปแบบการพัฒนาโครงการ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BA1DE31-9D71-49F5-D111-6B384FB71FCE}"/>
              </a:ext>
            </a:extLst>
          </p:cNvPr>
          <p:cNvGraphicFramePr/>
          <p:nvPr/>
        </p:nvGraphicFramePr>
        <p:xfrm>
          <a:off x="826164" y="3906412"/>
          <a:ext cx="3672408" cy="18362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618C26FA-4B1D-DD7C-9D7B-62F605F37FE8}"/>
              </a:ext>
            </a:extLst>
          </p:cNvPr>
          <p:cNvGraphicFramePr/>
          <p:nvPr/>
        </p:nvGraphicFramePr>
        <p:xfrm>
          <a:off x="4642588" y="3906412"/>
          <a:ext cx="3672408" cy="18362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AFBE1F4C-B4E9-E548-4A2F-B64EB703EBD3}"/>
              </a:ext>
            </a:extLst>
          </p:cNvPr>
          <p:cNvSpPr txBox="1"/>
          <p:nvPr/>
        </p:nvSpPr>
        <p:spPr>
          <a:xfrm>
            <a:off x="2816258" y="5742694"/>
            <a:ext cx="457671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101600">
                    <a:prstClr val="white">
                      <a:alpha val="92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*** ไม่มีโครงสร้างสะพาน***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glow rad="101600">
                  <a:prstClr val="white">
                    <a:alpha val="92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itchFamily="34" charset="-34"/>
              <a:ea typeface="+mn-ea"/>
              <a:cs typeface="TH SarabunPSK" pitchFamily="34" charset="-34"/>
            </a:endParaRPr>
          </a:p>
        </p:txBody>
      </p:sp>
      <p:sp>
        <p:nvSpPr>
          <p:cNvPr id="7" name="Slide Number Placeholder 27">
            <a:extLst>
              <a:ext uri="{FF2B5EF4-FFF2-40B4-BE49-F238E27FC236}">
                <a16:creationId xmlns:a16="http://schemas.microsoft.com/office/drawing/2014/main" id="{EE87A058-4ECD-254E-BD57-E784C7E9DA87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10460275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50218E-299F-2DAA-0DB9-0D04947010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">
            <a:extLst>
              <a:ext uri="{FF2B5EF4-FFF2-40B4-BE49-F238E27FC236}">
                <a16:creationId xmlns:a16="http://schemas.microsoft.com/office/drawing/2014/main" id="{F314D074-D08B-E12D-9F81-EFB34933B426}"/>
              </a:ext>
            </a:extLst>
          </p:cNvPr>
          <p:cNvSpPr/>
          <p:nvPr/>
        </p:nvSpPr>
        <p:spPr>
          <a:xfrm>
            <a:off x="781050" y="190500"/>
            <a:ext cx="8375650" cy="370984"/>
          </a:xfrm>
          <a:custGeom>
            <a:avLst/>
            <a:gdLst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4" fmla="*/ 0 w 8375650"/>
              <a:gd name="connsiteY4" fmla="*/ 0 h 323850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5650 w 8375650"/>
              <a:gd name="connsiteY2" fmla="*/ 323850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  <a:gd name="connsiteX0" fmla="*/ 0 w 8385076"/>
              <a:gd name="connsiteY0" fmla="*/ 0 h 370984"/>
              <a:gd name="connsiteX1" fmla="*/ 165100 w 8385076"/>
              <a:gd name="connsiteY1" fmla="*/ 370984 h 370984"/>
              <a:gd name="connsiteX2" fmla="*/ 8385076 w 8385076"/>
              <a:gd name="connsiteY2" fmla="*/ 370984 h 370984"/>
              <a:gd name="connsiteX3" fmla="*/ 8375650 w 8385076"/>
              <a:gd name="connsiteY3" fmla="*/ 19050 h 370984"/>
              <a:gd name="connsiteX4" fmla="*/ 0 w 8385076"/>
              <a:gd name="connsiteY4" fmla="*/ 0 h 370984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0788 w 8375650"/>
              <a:gd name="connsiteY2" fmla="*/ 361459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75650" h="370984">
                <a:moveTo>
                  <a:pt x="0" y="0"/>
                </a:moveTo>
                <a:lnTo>
                  <a:pt x="165100" y="370984"/>
                </a:lnTo>
                <a:lnTo>
                  <a:pt x="8370788" y="361459"/>
                </a:lnTo>
                <a:cubicBezTo>
                  <a:pt x="8372409" y="247323"/>
                  <a:pt x="8374029" y="133186"/>
                  <a:pt x="8375650" y="19050"/>
                </a:cubicBezTo>
                <a:lnTo>
                  <a:pt x="0" y="0"/>
                </a:lnTo>
                <a:close/>
              </a:path>
            </a:pathLst>
          </a:cu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DB7F520-80FA-4E6E-3E1D-B34B42F88BCD}"/>
              </a:ext>
            </a:extLst>
          </p:cNvPr>
          <p:cNvSpPr txBox="1"/>
          <p:nvPr/>
        </p:nvSpPr>
        <p:spPr>
          <a:xfrm>
            <a:off x="1498862" y="128037"/>
            <a:ext cx="7188627" cy="44877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แนวเส้นทางและองค์ประกอบโครงการ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82DECD-CF67-3DB8-2BBC-17AE3AE839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16" t="2054" r="2201" b="1652"/>
          <a:stretch>
            <a:fillRect/>
          </a:stretch>
        </p:blipFill>
        <p:spPr bwMode="auto">
          <a:xfrm>
            <a:off x="709703" y="642417"/>
            <a:ext cx="3938497" cy="5573165"/>
          </a:xfrm>
          <a:prstGeom prst="round2DiagRect">
            <a:avLst>
              <a:gd name="adj1" fmla="val 8035"/>
              <a:gd name="adj2" fmla="val 0"/>
            </a:avLst>
          </a:prstGeom>
          <a:ln w="254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A2815E6-E7CA-4133-B60E-2D16ADCD7697}"/>
              </a:ext>
            </a:extLst>
          </p:cNvPr>
          <p:cNvSpPr txBox="1"/>
          <p:nvPr/>
        </p:nvSpPr>
        <p:spPr>
          <a:xfrm>
            <a:off x="4800600" y="576814"/>
            <a:ext cx="4343400" cy="1261884"/>
          </a:xfrm>
          <a:prstGeom prst="rect">
            <a:avLst/>
          </a:prstGeom>
          <a:solidFill>
            <a:srgbClr val="F8F6F0"/>
          </a:solidFill>
        </p:spPr>
        <p:txBody>
          <a:bodyPr wrap="square" lIns="36000" rIns="3600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" pitchFamily="2" charset="-34"/>
                <a:ea typeface="Times New Roman" panose="02020603050405020304" pitchFamily="18" charset="0"/>
                <a:cs typeface="Kanit" pitchFamily="2" charset="-34"/>
              </a:rPr>
              <a:t>ขยายทางหลวงหมายเลข 4034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จาก 2 ช่องจราจร เป็น 4 ช่องจราจร จำนวน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2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ช่วง</a:t>
            </a:r>
            <a:endParaRPr kumimoji="0" lang="th-T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anose="00000400000000000000" pitchFamily="2" charset="-34"/>
              <a:ea typeface="Times New Roman" panose="02020603050405020304" pitchFamily="18" charset="0"/>
              <a:cs typeface="Kanit Light" panose="00000400000000000000" pitchFamily="2" charset="-34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 </a:t>
            </a:r>
          </a:p>
          <a:p>
            <a:pPr marL="177800" marR="0" lvl="0" indent="-1778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ช่วงที่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1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- กม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.11+950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ถึงกม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.13+930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 ยาว 1.98 กม. </a:t>
            </a:r>
          </a:p>
          <a:p>
            <a:pPr marL="177800" marR="0" lvl="0" indent="-1778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ช่วงที่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2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- กม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.19+500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ถึง กม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.21+000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ยาว 1.50 กม.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anose="00000400000000000000" pitchFamily="2" charset="-34"/>
              <a:ea typeface="Times New Roman" panose="02020603050405020304" pitchFamily="18" charset="0"/>
              <a:cs typeface="Kanit Light" panose="00000400000000000000" pitchFamily="2" charset="-3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BA1B3A0-9541-756E-7C84-D20ED4FDCCBE}"/>
              </a:ext>
            </a:extLst>
          </p:cNvPr>
          <p:cNvSpPr txBox="1"/>
          <p:nvPr/>
        </p:nvSpPr>
        <p:spPr>
          <a:xfrm>
            <a:off x="4800600" y="1836396"/>
            <a:ext cx="4331269" cy="1015663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lIns="36000" rIns="3600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" pitchFamily="2" charset="-34"/>
                <a:ea typeface="Times New Roman" panose="02020603050405020304" pitchFamily="18" charset="0"/>
                <a:cs typeface="Kanit" pitchFamily="2" charset="-34"/>
              </a:rPr>
              <a:t>จุดกลับรถ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จำนวน 3 แห่ง</a:t>
            </a:r>
            <a:endParaRPr kumimoji="0" lang="th-T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anose="00000400000000000000" pitchFamily="2" charset="-34"/>
              <a:ea typeface="Times New Roman" panose="02020603050405020304" pitchFamily="18" charset="0"/>
              <a:cs typeface="Kanit Light" panose="00000400000000000000" pitchFamily="2" charset="-34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anose="00000400000000000000" pitchFamily="2" charset="-34"/>
              <a:ea typeface="Times New Roman" panose="02020603050405020304" pitchFamily="18" charset="0"/>
              <a:cs typeface="Kanit Light" panose="00000400000000000000" pitchFamily="2" charset="-34"/>
            </a:endParaRPr>
          </a:p>
          <a:p>
            <a:pPr marL="177800" marR="0" lvl="0" indent="-1778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ช่วงที่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1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 - จำนวน 2 แห่ง กม.12+750 และ กม.13+930</a:t>
            </a:r>
          </a:p>
          <a:p>
            <a:pPr marL="177800" marR="0" lvl="0" indent="-1778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ช่วงที่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2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- จำนวน 1 แห่ง กม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.19+700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250D20E-0AD3-3D3B-44F9-57E41F2FF369}"/>
              </a:ext>
            </a:extLst>
          </p:cNvPr>
          <p:cNvSpPr txBox="1"/>
          <p:nvPr/>
        </p:nvSpPr>
        <p:spPr>
          <a:xfrm>
            <a:off x="4800600" y="2852059"/>
            <a:ext cx="4331269" cy="1661993"/>
          </a:xfrm>
          <a:prstGeom prst="rect">
            <a:avLst/>
          </a:prstGeom>
          <a:solidFill>
            <a:srgbClr val="F8F6F0"/>
          </a:solidFill>
        </p:spPr>
        <p:txBody>
          <a:bodyPr wrap="square" lIns="36000" rIns="3600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" pitchFamily="2" charset="-34"/>
                <a:ea typeface="Times New Roman" panose="02020603050405020304" pitchFamily="18" charset="0"/>
                <a:cs typeface="Kanit" pitchFamily="2" charset="-34"/>
              </a:rPr>
              <a:t>ทางม้าลาย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" pitchFamily="2" charset="-34"/>
                <a:ea typeface="Times New Roman" panose="02020603050405020304" pitchFamily="18" charset="0"/>
                <a:cs typeface="Kanit" pitchFamily="2" charset="-34"/>
              </a:rPr>
              <a:t>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เกาะกลางถนนแบบยก จำนวน 3 แห่ง</a:t>
            </a:r>
            <a:endParaRPr kumimoji="0" lang="th-T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anose="00000400000000000000" pitchFamily="2" charset="-34"/>
              <a:ea typeface="Times New Roman" panose="02020603050405020304" pitchFamily="18" charset="0"/>
              <a:cs typeface="Kanit Light" panose="00000400000000000000" pitchFamily="2" charset="-34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anose="00000400000000000000" pitchFamily="2" charset="-34"/>
              <a:ea typeface="Times New Roman" panose="02020603050405020304" pitchFamily="18" charset="0"/>
              <a:cs typeface="Kanit Light" panose="00000400000000000000" pitchFamily="2" charset="-34"/>
            </a:endParaRPr>
          </a:p>
          <a:p>
            <a:pPr marL="180975" marR="0" lvl="0" indent="-180975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180975" algn="l"/>
              </a:tabLst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ช่วงที่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1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 - จำนวน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3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 แห่ง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180975" algn="l"/>
              </a:tabLst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	- กม.1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1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+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95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0 โรงเรียนบ้านช่องพลี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180975" algn="l"/>
              </a:tabLst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	- กม.13+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70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0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โรงเรียนบ้านหนองทะเล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180975" algn="l"/>
              </a:tabLst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	- กม.13+850 โรงเรียนประทีปศึกษา</a:t>
            </a:r>
          </a:p>
          <a:p>
            <a:pPr marL="177800" marR="0" lvl="0" indent="-177800" algn="l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ช่วงที่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2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 - ไม่มี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anose="00000400000000000000" pitchFamily="2" charset="-34"/>
              <a:ea typeface="Times New Roman" panose="02020603050405020304" pitchFamily="18" charset="0"/>
              <a:cs typeface="Kanit Light" panose="00000400000000000000" pitchFamily="2" charset="-34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1B6B7AC-46F0-F2B6-BD56-8003A90D6BF0}"/>
              </a:ext>
            </a:extLst>
          </p:cNvPr>
          <p:cNvSpPr txBox="1"/>
          <p:nvPr/>
        </p:nvSpPr>
        <p:spPr>
          <a:xfrm>
            <a:off x="4800600" y="4508064"/>
            <a:ext cx="4331269" cy="177312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lIns="36000" rIns="3600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" pitchFamily="2" charset="-34"/>
                <a:ea typeface="Times New Roman" panose="02020603050405020304" pitchFamily="18" charset="0"/>
                <a:cs typeface="Kanit" pitchFamily="2" charset="-34"/>
              </a:rPr>
              <a:t>ศาลาทางหลวง </a:t>
            </a:r>
            <a:r>
              <a:rPr kumimoji="0" lang="en-US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Type E</a:t>
            </a:r>
            <a:r>
              <a:rPr kumimoji="0" lang="th-TH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 จำนวน 3 แห่ง 6 หลัง</a:t>
            </a:r>
            <a:endParaRPr kumimoji="0" lang="th-TH" sz="1600" b="0" i="0" u="none" strike="noStrike" kern="120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anose="00000400000000000000" pitchFamily="2" charset="-34"/>
              <a:ea typeface="Times New Roman" panose="02020603050405020304" pitchFamily="18" charset="0"/>
              <a:cs typeface="Kanit Light" panose="00000400000000000000" pitchFamily="2" charset="-34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050" b="0" i="0" u="none" strike="noStrike" kern="120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anose="00000400000000000000" pitchFamily="2" charset="-34"/>
              <a:ea typeface="Times New Roman" panose="02020603050405020304" pitchFamily="18" charset="0"/>
              <a:cs typeface="Kanit Light" panose="00000400000000000000" pitchFamily="2" charset="-34"/>
            </a:endParaRPr>
          </a:p>
          <a:p>
            <a:pPr marL="184150" marR="0" lvl="0" indent="-184150" algn="l" defTabSz="4572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ช่วงที่ </a:t>
            </a:r>
            <a:r>
              <a:rPr kumimoji="0" lang="en-US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1</a:t>
            </a:r>
            <a:r>
              <a:rPr kumimoji="0" lang="th-TH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 - จำนวน 3 แห่ง (ซ้ายทาง/ขวาทาง) รวม 6 หลัง </a:t>
            </a:r>
          </a:p>
          <a:p>
            <a:pPr marL="361950" marR="0" lvl="0" indent="-184150" algn="l" defTabSz="4572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th-TH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กม.1</a:t>
            </a:r>
            <a:r>
              <a:rPr kumimoji="0" lang="en-US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1</a:t>
            </a:r>
            <a:r>
              <a:rPr kumimoji="0" lang="th-TH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+</a:t>
            </a:r>
            <a:r>
              <a:rPr kumimoji="0" lang="en-US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9</a:t>
            </a:r>
            <a:r>
              <a:rPr kumimoji="0" lang="th-TH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80 ก่อสร้างใหม่ 2 หลัง</a:t>
            </a:r>
          </a:p>
          <a:p>
            <a:pPr marL="361950" marR="0" lvl="0" indent="-184150" algn="l" defTabSz="4572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th-TH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กม.13+</a:t>
            </a:r>
            <a:r>
              <a:rPr kumimoji="0" lang="en-US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7</a:t>
            </a:r>
            <a:r>
              <a:rPr kumimoji="0" lang="th-TH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35</a:t>
            </a:r>
            <a:r>
              <a:rPr kumimoji="0" lang="en-US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 </a:t>
            </a:r>
            <a:r>
              <a:rPr kumimoji="0" lang="th-TH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ก่อสร้างใหม่ 1 หลัง ทดแทนของเดิม 1 หลัง</a:t>
            </a:r>
          </a:p>
          <a:p>
            <a:pPr marL="361950" marR="0" lvl="0" indent="-184150" algn="l" defTabSz="4572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th-TH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กม.13+850 ก่อสร้างใหม่ 2 หลัง</a:t>
            </a:r>
          </a:p>
          <a:p>
            <a:pPr marL="177800" marR="0" lvl="0" indent="-177800" algn="l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ช่วงที่ </a:t>
            </a:r>
            <a:r>
              <a:rPr kumimoji="0" lang="en-US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2</a:t>
            </a:r>
            <a:r>
              <a:rPr kumimoji="0" lang="th-TH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Times New Roman" panose="02020603050405020304" pitchFamily="18" charset="0"/>
                <a:cs typeface="Kanit Light" panose="00000400000000000000" pitchFamily="2" charset="-34"/>
              </a:rPr>
              <a:t> - ไม่มี</a:t>
            </a:r>
            <a:endParaRPr kumimoji="0" lang="en-US" sz="1400" b="0" i="0" u="none" strike="noStrike" kern="120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anose="00000400000000000000" pitchFamily="2" charset="-34"/>
              <a:ea typeface="Times New Roman" panose="02020603050405020304" pitchFamily="18" charset="0"/>
              <a:cs typeface="Kanit Light" panose="00000400000000000000" pitchFamily="2" charset="-34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8BFCB33-26D3-9686-C217-72949A362D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050569" y="5720828"/>
            <a:ext cx="1004502" cy="529155"/>
          </a:xfrm>
          <a:prstGeom prst="rect">
            <a:avLst/>
          </a:prstGeom>
          <a:noFill/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88810CD-3D6B-CF1F-38C6-256CCB923E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0569" y="1837477"/>
            <a:ext cx="1016218" cy="534911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3F54B7E-2FB3-49D2-9778-A905F64252D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5494" y="872594"/>
            <a:ext cx="764643" cy="430112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8CAC5EDB-7C08-F888-BAA8-08F1F54F213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2143" y="872594"/>
            <a:ext cx="764644" cy="430112"/>
          </a:xfrm>
          <a:prstGeom prst="rect">
            <a:avLst/>
          </a:prstGeom>
        </p:spPr>
      </p:pic>
      <p:pic>
        <p:nvPicPr>
          <p:cNvPr id="2" name="รูปภาพ 15">
            <a:extLst>
              <a:ext uri="{FF2B5EF4-FFF2-40B4-BE49-F238E27FC236}">
                <a16:creationId xmlns:a16="http://schemas.microsoft.com/office/drawing/2014/main" id="{0AA89889-D606-3686-8FC9-89783647E80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4776" y="3329552"/>
            <a:ext cx="999682" cy="56162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142963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BC15A1-34F3-9819-BEB0-E522F75658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Rectangle 113">
            <a:extLst>
              <a:ext uri="{FF2B5EF4-FFF2-40B4-BE49-F238E27FC236}">
                <a16:creationId xmlns:a16="http://schemas.microsoft.com/office/drawing/2014/main" id="{DEC0E691-9516-9DFB-55E8-CC470525AA85}"/>
              </a:ext>
            </a:extLst>
          </p:cNvPr>
          <p:cNvSpPr/>
          <p:nvPr/>
        </p:nvSpPr>
        <p:spPr>
          <a:xfrm>
            <a:off x="4469459" y="607426"/>
            <a:ext cx="4674541" cy="4152638"/>
          </a:xfrm>
          <a:prstGeom prst="rect">
            <a:avLst/>
          </a:prstGeom>
          <a:solidFill>
            <a:srgbClr val="FFF9E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297C99-C944-7182-9A8F-C3CF1033545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23" t="18305" r="18735" b="11192"/>
          <a:stretch>
            <a:fillRect/>
          </a:stretch>
        </p:blipFill>
        <p:spPr bwMode="auto">
          <a:xfrm>
            <a:off x="4585975" y="2582938"/>
            <a:ext cx="2633613" cy="173886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B0D2C3B-19E9-4073-0B47-B770D57DA48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609" r="12586"/>
          <a:stretch>
            <a:fillRect/>
          </a:stretch>
        </p:blipFill>
        <p:spPr>
          <a:xfrm>
            <a:off x="6626311" y="622756"/>
            <a:ext cx="2509109" cy="18345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CA3FC6DD-7418-9E07-1245-870F6C3868EA}"/>
              </a:ext>
            </a:extLst>
          </p:cNvPr>
          <p:cNvSpPr/>
          <p:nvPr/>
        </p:nvSpPr>
        <p:spPr>
          <a:xfrm>
            <a:off x="781050" y="190500"/>
            <a:ext cx="8375650" cy="370984"/>
          </a:xfrm>
          <a:custGeom>
            <a:avLst/>
            <a:gdLst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4" fmla="*/ 0 w 8375650"/>
              <a:gd name="connsiteY4" fmla="*/ 0 h 323850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5650 w 8375650"/>
              <a:gd name="connsiteY2" fmla="*/ 323850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  <a:gd name="connsiteX0" fmla="*/ 0 w 8385076"/>
              <a:gd name="connsiteY0" fmla="*/ 0 h 370984"/>
              <a:gd name="connsiteX1" fmla="*/ 165100 w 8385076"/>
              <a:gd name="connsiteY1" fmla="*/ 370984 h 370984"/>
              <a:gd name="connsiteX2" fmla="*/ 8385076 w 8385076"/>
              <a:gd name="connsiteY2" fmla="*/ 370984 h 370984"/>
              <a:gd name="connsiteX3" fmla="*/ 8375650 w 8385076"/>
              <a:gd name="connsiteY3" fmla="*/ 19050 h 370984"/>
              <a:gd name="connsiteX4" fmla="*/ 0 w 8385076"/>
              <a:gd name="connsiteY4" fmla="*/ 0 h 370984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0788 w 8375650"/>
              <a:gd name="connsiteY2" fmla="*/ 361459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75650" h="370984">
                <a:moveTo>
                  <a:pt x="0" y="0"/>
                </a:moveTo>
                <a:lnTo>
                  <a:pt x="165100" y="370984"/>
                </a:lnTo>
                <a:lnTo>
                  <a:pt x="8370788" y="361459"/>
                </a:lnTo>
                <a:cubicBezTo>
                  <a:pt x="8372409" y="247323"/>
                  <a:pt x="8374029" y="133186"/>
                  <a:pt x="8375650" y="19050"/>
                </a:cubicBezTo>
                <a:lnTo>
                  <a:pt x="0" y="0"/>
                </a:lnTo>
                <a:close/>
              </a:path>
            </a:pathLst>
          </a:cu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6AC1FC1-5F2D-846F-9D59-F247BF530A58}"/>
              </a:ext>
            </a:extLst>
          </p:cNvPr>
          <p:cNvSpPr txBox="1"/>
          <p:nvPr/>
        </p:nvSpPr>
        <p:spPr>
          <a:xfrm>
            <a:off x="1498862" y="128037"/>
            <a:ext cx="7188627" cy="44877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รูปแบบการขยายทางหลวงของโครงการ</a:t>
            </a:r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3E24322D-7AF7-E52F-81BF-8693DA3531FF}"/>
              </a:ext>
            </a:extLst>
          </p:cNvPr>
          <p:cNvSpPr/>
          <p:nvPr/>
        </p:nvSpPr>
        <p:spPr>
          <a:xfrm>
            <a:off x="4431994" y="4775978"/>
            <a:ext cx="4703426" cy="2082021"/>
          </a:xfrm>
          <a:prstGeom prst="rect">
            <a:avLst/>
          </a:prstGeom>
          <a:solidFill>
            <a:srgbClr val="DBC7A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pic>
        <p:nvPicPr>
          <p:cNvPr id="115" name="Picture 114">
            <a:extLst>
              <a:ext uri="{FF2B5EF4-FFF2-40B4-BE49-F238E27FC236}">
                <a16:creationId xmlns:a16="http://schemas.microsoft.com/office/drawing/2014/main" id="{9E459E92-6CD6-3E2A-C9BB-8FBFBE69181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386"/>
          <a:stretch>
            <a:fillRect/>
          </a:stretch>
        </p:blipFill>
        <p:spPr>
          <a:xfrm>
            <a:off x="6238" y="639276"/>
            <a:ext cx="4503815" cy="6218722"/>
          </a:xfrm>
          <a:prstGeom prst="rect">
            <a:avLst/>
          </a:prstGeom>
        </p:spPr>
      </p:pic>
      <p:sp>
        <p:nvSpPr>
          <p:cNvPr id="116" name="TextBox 115">
            <a:extLst>
              <a:ext uri="{FF2B5EF4-FFF2-40B4-BE49-F238E27FC236}">
                <a16:creationId xmlns:a16="http://schemas.microsoft.com/office/drawing/2014/main" id="{8B0ABEB9-FC45-AB2E-86F3-FB7DB415E892}"/>
              </a:ext>
            </a:extLst>
          </p:cNvPr>
          <p:cNvSpPr txBox="1"/>
          <p:nvPr/>
        </p:nvSpPr>
        <p:spPr>
          <a:xfrm rot="19294238">
            <a:off x="2799390" y="5801100"/>
            <a:ext cx="204180" cy="92837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กม.12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17" name="Oval 116">
            <a:extLst>
              <a:ext uri="{FF2B5EF4-FFF2-40B4-BE49-F238E27FC236}">
                <a16:creationId xmlns:a16="http://schemas.microsoft.com/office/drawing/2014/main" id="{1A269BF2-0595-8143-9525-EFFF38F14285}"/>
              </a:ext>
            </a:extLst>
          </p:cNvPr>
          <p:cNvSpPr/>
          <p:nvPr/>
        </p:nvSpPr>
        <p:spPr>
          <a:xfrm>
            <a:off x="2970360" y="5717943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18" name="Oval 117">
            <a:extLst>
              <a:ext uri="{FF2B5EF4-FFF2-40B4-BE49-F238E27FC236}">
                <a16:creationId xmlns:a16="http://schemas.microsoft.com/office/drawing/2014/main" id="{0A09B289-29B4-B14C-43CD-81F05E3D4109}"/>
              </a:ext>
            </a:extLst>
          </p:cNvPr>
          <p:cNvSpPr/>
          <p:nvPr/>
        </p:nvSpPr>
        <p:spPr>
          <a:xfrm>
            <a:off x="2509851" y="5316391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19" name="TextBox 118">
            <a:extLst>
              <a:ext uri="{FF2B5EF4-FFF2-40B4-BE49-F238E27FC236}">
                <a16:creationId xmlns:a16="http://schemas.microsoft.com/office/drawing/2014/main" id="{0C1FB994-5495-57D7-2960-C407F6EBFD70}"/>
              </a:ext>
            </a:extLst>
          </p:cNvPr>
          <p:cNvSpPr txBox="1"/>
          <p:nvPr/>
        </p:nvSpPr>
        <p:spPr>
          <a:xfrm rot="19480494">
            <a:off x="2269066" y="5436413"/>
            <a:ext cx="270093" cy="9307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กม.13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20" name="Oval 119">
            <a:extLst>
              <a:ext uri="{FF2B5EF4-FFF2-40B4-BE49-F238E27FC236}">
                <a16:creationId xmlns:a16="http://schemas.microsoft.com/office/drawing/2014/main" id="{0625E0E2-1D6F-6240-A6DE-5CE828439B21}"/>
              </a:ext>
            </a:extLst>
          </p:cNvPr>
          <p:cNvSpPr/>
          <p:nvPr/>
        </p:nvSpPr>
        <p:spPr>
          <a:xfrm>
            <a:off x="2120925" y="4882687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21" name="TextBox 120">
            <a:extLst>
              <a:ext uri="{FF2B5EF4-FFF2-40B4-BE49-F238E27FC236}">
                <a16:creationId xmlns:a16="http://schemas.microsoft.com/office/drawing/2014/main" id="{7F0AE47F-3BBD-E98D-0B01-5132C8153E84}"/>
              </a:ext>
            </a:extLst>
          </p:cNvPr>
          <p:cNvSpPr txBox="1"/>
          <p:nvPr/>
        </p:nvSpPr>
        <p:spPr>
          <a:xfrm rot="18900322">
            <a:off x="1893432" y="5017384"/>
            <a:ext cx="275878" cy="8658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กม.14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22" name="Oval 121">
            <a:extLst>
              <a:ext uri="{FF2B5EF4-FFF2-40B4-BE49-F238E27FC236}">
                <a16:creationId xmlns:a16="http://schemas.microsoft.com/office/drawing/2014/main" id="{05ECC9B1-C8A0-07AF-5A02-7CCD2E2BBE68}"/>
              </a:ext>
            </a:extLst>
          </p:cNvPr>
          <p:cNvSpPr/>
          <p:nvPr/>
        </p:nvSpPr>
        <p:spPr>
          <a:xfrm>
            <a:off x="1685884" y="4611920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23" name="Oval 122">
            <a:extLst>
              <a:ext uri="{FF2B5EF4-FFF2-40B4-BE49-F238E27FC236}">
                <a16:creationId xmlns:a16="http://schemas.microsoft.com/office/drawing/2014/main" id="{7D787870-150D-E9FF-ED83-4595285A6F7B}"/>
              </a:ext>
            </a:extLst>
          </p:cNvPr>
          <p:cNvSpPr/>
          <p:nvPr/>
        </p:nvSpPr>
        <p:spPr>
          <a:xfrm>
            <a:off x="1221415" y="4337518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24" name="TextBox 123">
            <a:extLst>
              <a:ext uri="{FF2B5EF4-FFF2-40B4-BE49-F238E27FC236}">
                <a16:creationId xmlns:a16="http://schemas.microsoft.com/office/drawing/2014/main" id="{71954535-8F0F-F56C-F891-226E9E3F5798}"/>
              </a:ext>
            </a:extLst>
          </p:cNvPr>
          <p:cNvSpPr txBox="1"/>
          <p:nvPr/>
        </p:nvSpPr>
        <p:spPr>
          <a:xfrm rot="20369318">
            <a:off x="943813" y="4487281"/>
            <a:ext cx="275878" cy="8658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กม.16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25" name="Oval 124">
            <a:extLst>
              <a:ext uri="{FF2B5EF4-FFF2-40B4-BE49-F238E27FC236}">
                <a16:creationId xmlns:a16="http://schemas.microsoft.com/office/drawing/2014/main" id="{96B9B5E9-86FA-10FE-87AE-12A5E7DF3979}"/>
              </a:ext>
            </a:extLst>
          </p:cNvPr>
          <p:cNvSpPr/>
          <p:nvPr/>
        </p:nvSpPr>
        <p:spPr>
          <a:xfrm>
            <a:off x="1164298" y="3809268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8930C2B6-0D1C-CF97-1662-8EA38EE994C2}"/>
              </a:ext>
            </a:extLst>
          </p:cNvPr>
          <p:cNvSpPr txBox="1"/>
          <p:nvPr/>
        </p:nvSpPr>
        <p:spPr>
          <a:xfrm rot="991798">
            <a:off x="1209983" y="3848086"/>
            <a:ext cx="275878" cy="8658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กม.17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27" name="Oval 126">
            <a:extLst>
              <a:ext uri="{FF2B5EF4-FFF2-40B4-BE49-F238E27FC236}">
                <a16:creationId xmlns:a16="http://schemas.microsoft.com/office/drawing/2014/main" id="{0CB6C5B8-BEC3-FE1D-3536-ECBFFF2D6255}"/>
              </a:ext>
            </a:extLst>
          </p:cNvPr>
          <p:cNvSpPr/>
          <p:nvPr/>
        </p:nvSpPr>
        <p:spPr>
          <a:xfrm>
            <a:off x="1172442" y="3281154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28" name="TextBox 127">
            <a:extLst>
              <a:ext uri="{FF2B5EF4-FFF2-40B4-BE49-F238E27FC236}">
                <a16:creationId xmlns:a16="http://schemas.microsoft.com/office/drawing/2014/main" id="{6B6B9FC7-E26E-F9E2-90C7-265C9A7E4B2E}"/>
              </a:ext>
            </a:extLst>
          </p:cNvPr>
          <p:cNvSpPr txBox="1"/>
          <p:nvPr/>
        </p:nvSpPr>
        <p:spPr>
          <a:xfrm>
            <a:off x="905267" y="3290773"/>
            <a:ext cx="275878" cy="8658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กม.18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29" name="Oval 128">
            <a:extLst>
              <a:ext uri="{FF2B5EF4-FFF2-40B4-BE49-F238E27FC236}">
                <a16:creationId xmlns:a16="http://schemas.microsoft.com/office/drawing/2014/main" id="{498ABEBA-AD70-2964-EE87-0FE9709C9BD5}"/>
              </a:ext>
            </a:extLst>
          </p:cNvPr>
          <p:cNvSpPr/>
          <p:nvPr/>
        </p:nvSpPr>
        <p:spPr>
          <a:xfrm>
            <a:off x="1318805" y="2628281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30" name="TextBox 129">
            <a:extLst>
              <a:ext uri="{FF2B5EF4-FFF2-40B4-BE49-F238E27FC236}">
                <a16:creationId xmlns:a16="http://schemas.microsoft.com/office/drawing/2014/main" id="{32AF9B86-CA1F-E94B-41B5-9BB8CA5C9AB8}"/>
              </a:ext>
            </a:extLst>
          </p:cNvPr>
          <p:cNvSpPr txBox="1"/>
          <p:nvPr/>
        </p:nvSpPr>
        <p:spPr>
          <a:xfrm rot="2270353">
            <a:off x="1125900" y="2540355"/>
            <a:ext cx="196331" cy="8444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กม.19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CCC2D795-18F6-F9E5-EF01-65BA53C668A5}"/>
              </a:ext>
            </a:extLst>
          </p:cNvPr>
          <p:cNvSpPr/>
          <p:nvPr/>
        </p:nvSpPr>
        <p:spPr>
          <a:xfrm>
            <a:off x="1475315" y="2001605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32" name="TextBox 131">
            <a:extLst>
              <a:ext uri="{FF2B5EF4-FFF2-40B4-BE49-F238E27FC236}">
                <a16:creationId xmlns:a16="http://schemas.microsoft.com/office/drawing/2014/main" id="{041FA1CB-D968-0313-700F-2F560996358D}"/>
              </a:ext>
            </a:extLst>
          </p:cNvPr>
          <p:cNvSpPr txBox="1"/>
          <p:nvPr/>
        </p:nvSpPr>
        <p:spPr>
          <a:xfrm rot="480279">
            <a:off x="1249425" y="1973568"/>
            <a:ext cx="220749" cy="8444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กม.20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33" name="Oval 132">
            <a:extLst>
              <a:ext uri="{FF2B5EF4-FFF2-40B4-BE49-F238E27FC236}">
                <a16:creationId xmlns:a16="http://schemas.microsoft.com/office/drawing/2014/main" id="{9BB83802-8C9A-9740-60DB-814F0B024132}"/>
              </a:ext>
            </a:extLst>
          </p:cNvPr>
          <p:cNvSpPr/>
          <p:nvPr/>
        </p:nvSpPr>
        <p:spPr>
          <a:xfrm>
            <a:off x="1806696" y="1570316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34" name="TextBox 133">
            <a:extLst>
              <a:ext uri="{FF2B5EF4-FFF2-40B4-BE49-F238E27FC236}">
                <a16:creationId xmlns:a16="http://schemas.microsoft.com/office/drawing/2014/main" id="{7158B851-3C4E-1ED1-755E-9243375E0022}"/>
              </a:ext>
            </a:extLst>
          </p:cNvPr>
          <p:cNvSpPr txBox="1"/>
          <p:nvPr/>
        </p:nvSpPr>
        <p:spPr>
          <a:xfrm rot="2084150">
            <a:off x="1835892" y="1637650"/>
            <a:ext cx="220749" cy="8444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กม.21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35" name="Freeform: Shape 134">
            <a:extLst>
              <a:ext uri="{FF2B5EF4-FFF2-40B4-BE49-F238E27FC236}">
                <a16:creationId xmlns:a16="http://schemas.microsoft.com/office/drawing/2014/main" id="{328E5D4C-B912-98D7-EB12-294A5A422544}"/>
              </a:ext>
            </a:extLst>
          </p:cNvPr>
          <p:cNvSpPr/>
          <p:nvPr/>
        </p:nvSpPr>
        <p:spPr>
          <a:xfrm>
            <a:off x="3762293" y="5698888"/>
            <a:ext cx="499922" cy="371624"/>
          </a:xfrm>
          <a:custGeom>
            <a:avLst/>
            <a:gdLst>
              <a:gd name="connsiteX0" fmla="*/ 0 w 538162"/>
              <a:gd name="connsiteY0" fmla="*/ 400050 h 400050"/>
              <a:gd name="connsiteX1" fmla="*/ 61912 w 538162"/>
              <a:gd name="connsiteY1" fmla="*/ 347663 h 400050"/>
              <a:gd name="connsiteX2" fmla="*/ 123825 w 538162"/>
              <a:gd name="connsiteY2" fmla="*/ 242888 h 400050"/>
              <a:gd name="connsiteX3" fmla="*/ 157162 w 538162"/>
              <a:gd name="connsiteY3" fmla="*/ 209550 h 400050"/>
              <a:gd name="connsiteX4" fmla="*/ 252412 w 538162"/>
              <a:gd name="connsiteY4" fmla="*/ 176213 h 400050"/>
              <a:gd name="connsiteX5" fmla="*/ 319087 w 538162"/>
              <a:gd name="connsiteY5" fmla="*/ 152400 h 400050"/>
              <a:gd name="connsiteX6" fmla="*/ 538162 w 538162"/>
              <a:gd name="connsiteY6" fmla="*/ 0 h 4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38162" h="400050">
                <a:moveTo>
                  <a:pt x="0" y="400050"/>
                </a:moveTo>
                <a:cubicBezTo>
                  <a:pt x="20637" y="386953"/>
                  <a:pt x="41275" y="373857"/>
                  <a:pt x="61912" y="347663"/>
                </a:cubicBezTo>
                <a:cubicBezTo>
                  <a:pt x="82550" y="321469"/>
                  <a:pt x="107950" y="265907"/>
                  <a:pt x="123825" y="242888"/>
                </a:cubicBezTo>
                <a:cubicBezTo>
                  <a:pt x="139700" y="219869"/>
                  <a:pt x="135731" y="220663"/>
                  <a:pt x="157162" y="209550"/>
                </a:cubicBezTo>
                <a:cubicBezTo>
                  <a:pt x="178593" y="198437"/>
                  <a:pt x="252412" y="176213"/>
                  <a:pt x="252412" y="176213"/>
                </a:cubicBezTo>
                <a:cubicBezTo>
                  <a:pt x="279399" y="166688"/>
                  <a:pt x="271462" y="181769"/>
                  <a:pt x="319087" y="152400"/>
                </a:cubicBezTo>
                <a:cubicBezTo>
                  <a:pt x="366712" y="123031"/>
                  <a:pt x="452437" y="61515"/>
                  <a:pt x="538162" y="0"/>
                </a:cubicBezTo>
              </a:path>
            </a:pathLst>
          </a:custGeom>
          <a:noFill/>
          <a:ln w="1016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36" name="Freeform: Shape 135">
            <a:extLst>
              <a:ext uri="{FF2B5EF4-FFF2-40B4-BE49-F238E27FC236}">
                <a16:creationId xmlns:a16="http://schemas.microsoft.com/office/drawing/2014/main" id="{0F4AD3D2-D12F-AB9C-FFC0-9B32F3A8710B}"/>
              </a:ext>
            </a:extLst>
          </p:cNvPr>
          <p:cNvSpPr/>
          <p:nvPr/>
        </p:nvSpPr>
        <p:spPr>
          <a:xfrm>
            <a:off x="3080983" y="5822762"/>
            <a:ext cx="570707" cy="243326"/>
          </a:xfrm>
          <a:custGeom>
            <a:avLst/>
            <a:gdLst>
              <a:gd name="connsiteX0" fmla="*/ 614362 w 614362"/>
              <a:gd name="connsiteY0" fmla="*/ 261938 h 261938"/>
              <a:gd name="connsiteX1" fmla="*/ 542925 w 614362"/>
              <a:gd name="connsiteY1" fmla="*/ 247650 h 261938"/>
              <a:gd name="connsiteX2" fmla="*/ 404812 w 614362"/>
              <a:gd name="connsiteY2" fmla="*/ 180975 h 261938"/>
              <a:gd name="connsiteX3" fmla="*/ 266700 w 614362"/>
              <a:gd name="connsiteY3" fmla="*/ 142875 h 261938"/>
              <a:gd name="connsiteX4" fmla="*/ 147637 w 614362"/>
              <a:gd name="connsiteY4" fmla="*/ 109538 h 261938"/>
              <a:gd name="connsiteX5" fmla="*/ 0 w 614362"/>
              <a:gd name="connsiteY5" fmla="*/ 0 h 2619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4362" h="261938">
                <a:moveTo>
                  <a:pt x="614362" y="261938"/>
                </a:moveTo>
                <a:cubicBezTo>
                  <a:pt x="596106" y="261541"/>
                  <a:pt x="577850" y="261144"/>
                  <a:pt x="542925" y="247650"/>
                </a:cubicBezTo>
                <a:cubicBezTo>
                  <a:pt x="508000" y="234156"/>
                  <a:pt x="450849" y="198437"/>
                  <a:pt x="404812" y="180975"/>
                </a:cubicBezTo>
                <a:cubicBezTo>
                  <a:pt x="358775" y="163513"/>
                  <a:pt x="266700" y="142875"/>
                  <a:pt x="266700" y="142875"/>
                </a:cubicBezTo>
                <a:cubicBezTo>
                  <a:pt x="223838" y="130969"/>
                  <a:pt x="192087" y="133350"/>
                  <a:pt x="147637" y="109538"/>
                </a:cubicBezTo>
                <a:cubicBezTo>
                  <a:pt x="103187" y="85726"/>
                  <a:pt x="51593" y="42863"/>
                  <a:pt x="0" y="0"/>
                </a:cubicBezTo>
              </a:path>
            </a:pathLst>
          </a:custGeom>
          <a:noFill/>
          <a:ln w="1016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6112E565-4B85-687B-7A2F-B05DF5BB1F94}"/>
              </a:ext>
            </a:extLst>
          </p:cNvPr>
          <p:cNvSpPr/>
          <p:nvPr/>
        </p:nvSpPr>
        <p:spPr>
          <a:xfrm>
            <a:off x="1873205" y="4783101"/>
            <a:ext cx="314111" cy="132723"/>
          </a:xfrm>
          <a:custGeom>
            <a:avLst/>
            <a:gdLst>
              <a:gd name="connsiteX0" fmla="*/ 338138 w 338138"/>
              <a:gd name="connsiteY0" fmla="*/ 142875 h 142875"/>
              <a:gd name="connsiteX1" fmla="*/ 228600 w 338138"/>
              <a:gd name="connsiteY1" fmla="*/ 66675 h 142875"/>
              <a:gd name="connsiteX2" fmla="*/ 104775 w 338138"/>
              <a:gd name="connsiteY2" fmla="*/ 52387 h 142875"/>
              <a:gd name="connsiteX3" fmla="*/ 52388 w 338138"/>
              <a:gd name="connsiteY3" fmla="*/ 33337 h 142875"/>
              <a:gd name="connsiteX4" fmla="*/ 0 w 338138"/>
              <a:gd name="connsiteY4" fmla="*/ 0 h 142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8138" h="142875">
                <a:moveTo>
                  <a:pt x="338138" y="142875"/>
                </a:moveTo>
                <a:cubicBezTo>
                  <a:pt x="302816" y="112315"/>
                  <a:pt x="267494" y="81756"/>
                  <a:pt x="228600" y="66675"/>
                </a:cubicBezTo>
                <a:cubicBezTo>
                  <a:pt x="189706" y="51594"/>
                  <a:pt x="134144" y="57943"/>
                  <a:pt x="104775" y="52387"/>
                </a:cubicBezTo>
                <a:cubicBezTo>
                  <a:pt x="75406" y="46831"/>
                  <a:pt x="69850" y="42068"/>
                  <a:pt x="52388" y="33337"/>
                </a:cubicBezTo>
                <a:cubicBezTo>
                  <a:pt x="34926" y="24606"/>
                  <a:pt x="17463" y="12303"/>
                  <a:pt x="0" y="0"/>
                </a:cubicBezTo>
              </a:path>
            </a:pathLst>
          </a:custGeom>
          <a:noFill/>
          <a:ln w="1016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38" name="Freeform: Shape 137">
            <a:extLst>
              <a:ext uri="{FF2B5EF4-FFF2-40B4-BE49-F238E27FC236}">
                <a16:creationId xmlns:a16="http://schemas.microsoft.com/office/drawing/2014/main" id="{7C545653-B7DA-9BC3-1603-E8C4BE548B77}"/>
              </a:ext>
            </a:extLst>
          </p:cNvPr>
          <p:cNvSpPr/>
          <p:nvPr/>
        </p:nvSpPr>
        <p:spPr>
          <a:xfrm>
            <a:off x="1548034" y="4628256"/>
            <a:ext cx="320747" cy="150420"/>
          </a:xfrm>
          <a:custGeom>
            <a:avLst/>
            <a:gdLst>
              <a:gd name="connsiteX0" fmla="*/ 266700 w 266700"/>
              <a:gd name="connsiteY0" fmla="*/ 148408 h 148408"/>
              <a:gd name="connsiteX1" fmla="*/ 200025 w 266700"/>
              <a:gd name="connsiteY1" fmla="*/ 81733 h 148408"/>
              <a:gd name="connsiteX2" fmla="*/ 152400 w 266700"/>
              <a:gd name="connsiteY2" fmla="*/ 19821 h 148408"/>
              <a:gd name="connsiteX3" fmla="*/ 71437 w 266700"/>
              <a:gd name="connsiteY3" fmla="*/ 771 h 148408"/>
              <a:gd name="connsiteX4" fmla="*/ 0 w 266700"/>
              <a:gd name="connsiteY4" fmla="*/ 5533 h 148408"/>
              <a:gd name="connsiteX0" fmla="*/ 338138 w 338138"/>
              <a:gd name="connsiteY0" fmla="*/ 167109 h 167109"/>
              <a:gd name="connsiteX1" fmla="*/ 271463 w 338138"/>
              <a:gd name="connsiteY1" fmla="*/ 100434 h 167109"/>
              <a:gd name="connsiteX2" fmla="*/ 223838 w 338138"/>
              <a:gd name="connsiteY2" fmla="*/ 38522 h 167109"/>
              <a:gd name="connsiteX3" fmla="*/ 142875 w 338138"/>
              <a:gd name="connsiteY3" fmla="*/ 19472 h 167109"/>
              <a:gd name="connsiteX4" fmla="*/ 0 w 338138"/>
              <a:gd name="connsiteY4" fmla="*/ 421 h 167109"/>
              <a:gd name="connsiteX0" fmla="*/ 338138 w 338138"/>
              <a:gd name="connsiteY0" fmla="*/ 166688 h 166688"/>
              <a:gd name="connsiteX1" fmla="*/ 271463 w 338138"/>
              <a:gd name="connsiteY1" fmla="*/ 100013 h 166688"/>
              <a:gd name="connsiteX2" fmla="*/ 223838 w 338138"/>
              <a:gd name="connsiteY2" fmla="*/ 38101 h 166688"/>
              <a:gd name="connsiteX3" fmla="*/ 142875 w 338138"/>
              <a:gd name="connsiteY3" fmla="*/ 19051 h 166688"/>
              <a:gd name="connsiteX4" fmla="*/ 50006 w 338138"/>
              <a:gd name="connsiteY4" fmla="*/ 30958 h 166688"/>
              <a:gd name="connsiteX5" fmla="*/ 0 w 338138"/>
              <a:gd name="connsiteY5" fmla="*/ 0 h 166688"/>
              <a:gd name="connsiteX0" fmla="*/ 347663 w 347663"/>
              <a:gd name="connsiteY0" fmla="*/ 154782 h 154782"/>
              <a:gd name="connsiteX1" fmla="*/ 280988 w 347663"/>
              <a:gd name="connsiteY1" fmla="*/ 88107 h 154782"/>
              <a:gd name="connsiteX2" fmla="*/ 233363 w 347663"/>
              <a:gd name="connsiteY2" fmla="*/ 26195 h 154782"/>
              <a:gd name="connsiteX3" fmla="*/ 152400 w 347663"/>
              <a:gd name="connsiteY3" fmla="*/ 7145 h 154782"/>
              <a:gd name="connsiteX4" fmla="*/ 59531 w 347663"/>
              <a:gd name="connsiteY4" fmla="*/ 19052 h 154782"/>
              <a:gd name="connsiteX5" fmla="*/ 0 w 347663"/>
              <a:gd name="connsiteY5" fmla="*/ 0 h 154782"/>
              <a:gd name="connsiteX0" fmla="*/ 345282 w 345282"/>
              <a:gd name="connsiteY0" fmla="*/ 161926 h 161926"/>
              <a:gd name="connsiteX1" fmla="*/ 278607 w 345282"/>
              <a:gd name="connsiteY1" fmla="*/ 95251 h 161926"/>
              <a:gd name="connsiteX2" fmla="*/ 230982 w 345282"/>
              <a:gd name="connsiteY2" fmla="*/ 33339 h 161926"/>
              <a:gd name="connsiteX3" fmla="*/ 150019 w 345282"/>
              <a:gd name="connsiteY3" fmla="*/ 14289 h 161926"/>
              <a:gd name="connsiteX4" fmla="*/ 57150 w 345282"/>
              <a:gd name="connsiteY4" fmla="*/ 26196 h 161926"/>
              <a:gd name="connsiteX5" fmla="*/ 0 w 345282"/>
              <a:gd name="connsiteY5" fmla="*/ 0 h 161926"/>
              <a:gd name="connsiteX0" fmla="*/ 345282 w 345282"/>
              <a:gd name="connsiteY0" fmla="*/ 161926 h 161926"/>
              <a:gd name="connsiteX1" fmla="*/ 278607 w 345282"/>
              <a:gd name="connsiteY1" fmla="*/ 95251 h 161926"/>
              <a:gd name="connsiteX2" fmla="*/ 230982 w 345282"/>
              <a:gd name="connsiteY2" fmla="*/ 26195 h 161926"/>
              <a:gd name="connsiteX3" fmla="*/ 150019 w 345282"/>
              <a:gd name="connsiteY3" fmla="*/ 14289 h 161926"/>
              <a:gd name="connsiteX4" fmla="*/ 57150 w 345282"/>
              <a:gd name="connsiteY4" fmla="*/ 26196 h 161926"/>
              <a:gd name="connsiteX5" fmla="*/ 0 w 345282"/>
              <a:gd name="connsiteY5" fmla="*/ 0 h 161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5282" h="161926">
                <a:moveTo>
                  <a:pt x="345282" y="161926"/>
                </a:moveTo>
                <a:cubicBezTo>
                  <a:pt x="321469" y="139304"/>
                  <a:pt x="297657" y="117873"/>
                  <a:pt x="278607" y="95251"/>
                </a:cubicBezTo>
                <a:cubicBezTo>
                  <a:pt x="259557" y="72629"/>
                  <a:pt x="252413" y="39689"/>
                  <a:pt x="230982" y="26195"/>
                </a:cubicBezTo>
                <a:cubicBezTo>
                  <a:pt x="209551" y="12701"/>
                  <a:pt x="175816" y="19845"/>
                  <a:pt x="150019" y="14289"/>
                </a:cubicBezTo>
                <a:cubicBezTo>
                  <a:pt x="124222" y="8733"/>
                  <a:pt x="80962" y="29371"/>
                  <a:pt x="57150" y="26196"/>
                </a:cubicBezTo>
                <a:cubicBezTo>
                  <a:pt x="33338" y="23021"/>
                  <a:pt x="11509" y="794"/>
                  <a:pt x="0" y="0"/>
                </a:cubicBezTo>
              </a:path>
            </a:pathLst>
          </a:custGeom>
          <a:noFill/>
          <a:ln w="1016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39" name="Freeform: Shape 138">
            <a:extLst>
              <a:ext uri="{FF2B5EF4-FFF2-40B4-BE49-F238E27FC236}">
                <a16:creationId xmlns:a16="http://schemas.microsoft.com/office/drawing/2014/main" id="{7A9741DF-5890-9A14-63AD-E9074DB3C60E}"/>
              </a:ext>
            </a:extLst>
          </p:cNvPr>
          <p:cNvSpPr/>
          <p:nvPr/>
        </p:nvSpPr>
        <p:spPr>
          <a:xfrm>
            <a:off x="1187471" y="4243361"/>
            <a:ext cx="362776" cy="384896"/>
          </a:xfrm>
          <a:custGeom>
            <a:avLst/>
            <a:gdLst>
              <a:gd name="connsiteX0" fmla="*/ 390525 w 390525"/>
              <a:gd name="connsiteY0" fmla="*/ 414337 h 414337"/>
              <a:gd name="connsiteX1" fmla="*/ 300037 w 390525"/>
              <a:gd name="connsiteY1" fmla="*/ 381000 h 414337"/>
              <a:gd name="connsiteX2" fmla="*/ 209550 w 390525"/>
              <a:gd name="connsiteY2" fmla="*/ 381000 h 414337"/>
              <a:gd name="connsiteX3" fmla="*/ 147637 w 390525"/>
              <a:gd name="connsiteY3" fmla="*/ 323850 h 414337"/>
              <a:gd name="connsiteX4" fmla="*/ 0 w 390525"/>
              <a:gd name="connsiteY4" fmla="*/ 0 h 414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0525" h="414337">
                <a:moveTo>
                  <a:pt x="390525" y="414337"/>
                </a:moveTo>
                <a:cubicBezTo>
                  <a:pt x="360362" y="400446"/>
                  <a:pt x="330199" y="386556"/>
                  <a:pt x="300037" y="381000"/>
                </a:cubicBezTo>
                <a:cubicBezTo>
                  <a:pt x="269874" y="375444"/>
                  <a:pt x="234950" y="390525"/>
                  <a:pt x="209550" y="381000"/>
                </a:cubicBezTo>
                <a:cubicBezTo>
                  <a:pt x="184150" y="371475"/>
                  <a:pt x="182562" y="387350"/>
                  <a:pt x="147637" y="323850"/>
                </a:cubicBezTo>
                <a:cubicBezTo>
                  <a:pt x="112712" y="260350"/>
                  <a:pt x="56356" y="130175"/>
                  <a:pt x="0" y="0"/>
                </a:cubicBezTo>
              </a:path>
            </a:pathLst>
          </a:custGeom>
          <a:noFill/>
          <a:ln w="1016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0" name="Freeform: Shape 139">
            <a:extLst>
              <a:ext uri="{FF2B5EF4-FFF2-40B4-BE49-F238E27FC236}">
                <a16:creationId xmlns:a16="http://schemas.microsoft.com/office/drawing/2014/main" id="{D0625A54-5997-8845-4A17-5201B357D9E5}"/>
              </a:ext>
            </a:extLst>
          </p:cNvPr>
          <p:cNvSpPr/>
          <p:nvPr/>
        </p:nvSpPr>
        <p:spPr>
          <a:xfrm>
            <a:off x="1111345" y="2354273"/>
            <a:ext cx="341572" cy="1778485"/>
          </a:xfrm>
          <a:custGeom>
            <a:avLst/>
            <a:gdLst>
              <a:gd name="connsiteX0" fmla="*/ 43849 w 367699"/>
              <a:gd name="connsiteY0" fmla="*/ 1914525 h 1914525"/>
              <a:gd name="connsiteX1" fmla="*/ 24799 w 367699"/>
              <a:gd name="connsiteY1" fmla="*/ 1847850 h 1914525"/>
              <a:gd name="connsiteX2" fmla="*/ 39086 w 367699"/>
              <a:gd name="connsiteY2" fmla="*/ 1724025 h 1914525"/>
              <a:gd name="connsiteX3" fmla="*/ 110524 w 367699"/>
              <a:gd name="connsiteY3" fmla="*/ 1514475 h 1914525"/>
              <a:gd name="connsiteX4" fmla="*/ 153386 w 367699"/>
              <a:gd name="connsiteY4" fmla="*/ 1276350 h 1914525"/>
              <a:gd name="connsiteX5" fmla="*/ 139099 w 367699"/>
              <a:gd name="connsiteY5" fmla="*/ 1162050 h 1914525"/>
              <a:gd name="connsiteX6" fmla="*/ 77186 w 367699"/>
              <a:gd name="connsiteY6" fmla="*/ 1104900 h 1914525"/>
              <a:gd name="connsiteX7" fmla="*/ 81949 w 367699"/>
              <a:gd name="connsiteY7" fmla="*/ 1000125 h 1914525"/>
              <a:gd name="connsiteX8" fmla="*/ 91474 w 367699"/>
              <a:gd name="connsiteY8" fmla="*/ 895350 h 1914525"/>
              <a:gd name="connsiteX9" fmla="*/ 29561 w 367699"/>
              <a:gd name="connsiteY9" fmla="*/ 809625 h 1914525"/>
              <a:gd name="connsiteX10" fmla="*/ 986 w 367699"/>
              <a:gd name="connsiteY10" fmla="*/ 733425 h 1914525"/>
              <a:gd name="connsiteX11" fmla="*/ 62899 w 367699"/>
              <a:gd name="connsiteY11" fmla="*/ 590550 h 1914525"/>
              <a:gd name="connsiteX12" fmla="*/ 191486 w 367699"/>
              <a:gd name="connsiteY12" fmla="*/ 409575 h 1914525"/>
              <a:gd name="connsiteX13" fmla="*/ 291499 w 367699"/>
              <a:gd name="connsiteY13" fmla="*/ 233363 h 1914525"/>
              <a:gd name="connsiteX14" fmla="*/ 367699 w 367699"/>
              <a:gd name="connsiteY14" fmla="*/ 0 h 1914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67699" h="1914525">
                <a:moveTo>
                  <a:pt x="43849" y="1914525"/>
                </a:moveTo>
                <a:cubicBezTo>
                  <a:pt x="34721" y="1897062"/>
                  <a:pt x="25593" y="1879600"/>
                  <a:pt x="24799" y="1847850"/>
                </a:cubicBezTo>
                <a:cubicBezTo>
                  <a:pt x="24005" y="1816100"/>
                  <a:pt x="24798" y="1779587"/>
                  <a:pt x="39086" y="1724025"/>
                </a:cubicBezTo>
                <a:cubicBezTo>
                  <a:pt x="53374" y="1668462"/>
                  <a:pt x="91474" y="1589087"/>
                  <a:pt x="110524" y="1514475"/>
                </a:cubicBezTo>
                <a:cubicBezTo>
                  <a:pt x="129574" y="1439863"/>
                  <a:pt x="148624" y="1335087"/>
                  <a:pt x="153386" y="1276350"/>
                </a:cubicBezTo>
                <a:cubicBezTo>
                  <a:pt x="158149" y="1217612"/>
                  <a:pt x="151799" y="1190625"/>
                  <a:pt x="139099" y="1162050"/>
                </a:cubicBezTo>
                <a:cubicBezTo>
                  <a:pt x="126399" y="1133475"/>
                  <a:pt x="86711" y="1131887"/>
                  <a:pt x="77186" y="1104900"/>
                </a:cubicBezTo>
                <a:cubicBezTo>
                  <a:pt x="67661" y="1077913"/>
                  <a:pt x="79568" y="1035050"/>
                  <a:pt x="81949" y="1000125"/>
                </a:cubicBezTo>
                <a:cubicBezTo>
                  <a:pt x="84330" y="965200"/>
                  <a:pt x="100205" y="927100"/>
                  <a:pt x="91474" y="895350"/>
                </a:cubicBezTo>
                <a:cubicBezTo>
                  <a:pt x="82743" y="863600"/>
                  <a:pt x="44642" y="836612"/>
                  <a:pt x="29561" y="809625"/>
                </a:cubicBezTo>
                <a:cubicBezTo>
                  <a:pt x="14480" y="782638"/>
                  <a:pt x="-4570" y="769937"/>
                  <a:pt x="986" y="733425"/>
                </a:cubicBezTo>
                <a:cubicBezTo>
                  <a:pt x="6542" y="696913"/>
                  <a:pt x="31149" y="644525"/>
                  <a:pt x="62899" y="590550"/>
                </a:cubicBezTo>
                <a:cubicBezTo>
                  <a:pt x="94649" y="536575"/>
                  <a:pt x="153386" y="469106"/>
                  <a:pt x="191486" y="409575"/>
                </a:cubicBezTo>
                <a:cubicBezTo>
                  <a:pt x="229586" y="350044"/>
                  <a:pt x="262130" y="301625"/>
                  <a:pt x="291499" y="233363"/>
                </a:cubicBezTo>
                <a:cubicBezTo>
                  <a:pt x="320868" y="165100"/>
                  <a:pt x="344283" y="82550"/>
                  <a:pt x="367699" y="0"/>
                </a:cubicBezTo>
              </a:path>
            </a:pathLst>
          </a:custGeom>
          <a:noFill/>
          <a:ln w="1016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B793F55D-084D-769A-B582-7815BFB63F63}"/>
              </a:ext>
            </a:extLst>
          </p:cNvPr>
          <p:cNvSpPr/>
          <p:nvPr/>
        </p:nvSpPr>
        <p:spPr>
          <a:xfrm>
            <a:off x="2940119" y="3111995"/>
            <a:ext cx="1322096" cy="4900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2" name="TextBox 141">
            <a:extLst>
              <a:ext uri="{FF2B5EF4-FFF2-40B4-BE49-F238E27FC236}">
                <a16:creationId xmlns:a16="http://schemas.microsoft.com/office/drawing/2014/main" id="{A8F2AF32-98AA-013C-0885-481C3C6162CC}"/>
              </a:ext>
            </a:extLst>
          </p:cNvPr>
          <p:cNvSpPr txBox="1"/>
          <p:nvPr/>
        </p:nvSpPr>
        <p:spPr>
          <a:xfrm>
            <a:off x="2944398" y="3100589"/>
            <a:ext cx="1278000" cy="120806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รูปแบบเกาะกลางถนนช่วงขนาด 4 ช่องจราจร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43" name="TextBox 142">
            <a:extLst>
              <a:ext uri="{FF2B5EF4-FFF2-40B4-BE49-F238E27FC236}">
                <a16:creationId xmlns:a16="http://schemas.microsoft.com/office/drawing/2014/main" id="{6BC849AD-ABC2-AD84-21EF-2492EFDF5371}"/>
              </a:ext>
            </a:extLst>
          </p:cNvPr>
          <p:cNvSpPr txBox="1"/>
          <p:nvPr/>
        </p:nvSpPr>
        <p:spPr>
          <a:xfrm>
            <a:off x="3496627" y="3242316"/>
            <a:ext cx="681037" cy="120806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เกาะสี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44" name="TextBox 143">
            <a:extLst>
              <a:ext uri="{FF2B5EF4-FFF2-40B4-BE49-F238E27FC236}">
                <a16:creationId xmlns:a16="http://schemas.microsoft.com/office/drawing/2014/main" id="{F173FBE9-C62E-6C86-7576-674A032348A7}"/>
              </a:ext>
            </a:extLst>
          </p:cNvPr>
          <p:cNvSpPr txBox="1"/>
          <p:nvPr/>
        </p:nvSpPr>
        <p:spPr>
          <a:xfrm>
            <a:off x="3511450" y="3374528"/>
            <a:ext cx="646138" cy="120806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เกาะยก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45" name="TextBox 144">
            <a:extLst>
              <a:ext uri="{FF2B5EF4-FFF2-40B4-BE49-F238E27FC236}">
                <a16:creationId xmlns:a16="http://schemas.microsoft.com/office/drawing/2014/main" id="{D0A05AAD-4A95-E530-F9F7-956500AEACAD}"/>
              </a:ext>
            </a:extLst>
          </p:cNvPr>
          <p:cNvSpPr txBox="1"/>
          <p:nvPr/>
        </p:nvSpPr>
        <p:spPr>
          <a:xfrm>
            <a:off x="3511450" y="3500489"/>
            <a:ext cx="646138" cy="120806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เกาะกำแพงคอนกรีต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46" name="Freeform: Shape 145">
            <a:extLst>
              <a:ext uri="{FF2B5EF4-FFF2-40B4-BE49-F238E27FC236}">
                <a16:creationId xmlns:a16="http://schemas.microsoft.com/office/drawing/2014/main" id="{0127DDBC-C079-0667-5B26-46292AC6D439}"/>
              </a:ext>
            </a:extLst>
          </p:cNvPr>
          <p:cNvSpPr/>
          <p:nvPr/>
        </p:nvSpPr>
        <p:spPr>
          <a:xfrm>
            <a:off x="3080983" y="3287757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1016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7" name="Freeform: Shape 146">
            <a:extLst>
              <a:ext uri="{FF2B5EF4-FFF2-40B4-BE49-F238E27FC236}">
                <a16:creationId xmlns:a16="http://schemas.microsoft.com/office/drawing/2014/main" id="{68827917-97E7-CF08-67A8-CE06BA93A4F7}"/>
              </a:ext>
            </a:extLst>
          </p:cNvPr>
          <p:cNvSpPr/>
          <p:nvPr/>
        </p:nvSpPr>
        <p:spPr>
          <a:xfrm>
            <a:off x="3080983" y="3417233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1016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8" name="Freeform: Shape 147">
            <a:extLst>
              <a:ext uri="{FF2B5EF4-FFF2-40B4-BE49-F238E27FC236}">
                <a16:creationId xmlns:a16="http://schemas.microsoft.com/office/drawing/2014/main" id="{1482D96A-EA71-B8E5-B4D5-ABAFCBB3DBCC}"/>
              </a:ext>
            </a:extLst>
          </p:cNvPr>
          <p:cNvSpPr/>
          <p:nvPr/>
        </p:nvSpPr>
        <p:spPr>
          <a:xfrm>
            <a:off x="3080983" y="3549832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1016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9" name="Freeform: Shape 148">
            <a:extLst>
              <a:ext uri="{FF2B5EF4-FFF2-40B4-BE49-F238E27FC236}">
                <a16:creationId xmlns:a16="http://schemas.microsoft.com/office/drawing/2014/main" id="{1629CFB6-2E44-A389-7FDD-C3C8544EC6BD}"/>
              </a:ext>
            </a:extLst>
          </p:cNvPr>
          <p:cNvSpPr/>
          <p:nvPr/>
        </p:nvSpPr>
        <p:spPr>
          <a:xfrm>
            <a:off x="1107795" y="2353073"/>
            <a:ext cx="341572" cy="1778485"/>
          </a:xfrm>
          <a:custGeom>
            <a:avLst/>
            <a:gdLst>
              <a:gd name="connsiteX0" fmla="*/ 43849 w 367699"/>
              <a:gd name="connsiteY0" fmla="*/ 1914525 h 1914525"/>
              <a:gd name="connsiteX1" fmla="*/ 24799 w 367699"/>
              <a:gd name="connsiteY1" fmla="*/ 1847850 h 1914525"/>
              <a:gd name="connsiteX2" fmla="*/ 39086 w 367699"/>
              <a:gd name="connsiteY2" fmla="*/ 1724025 h 1914525"/>
              <a:gd name="connsiteX3" fmla="*/ 110524 w 367699"/>
              <a:gd name="connsiteY3" fmla="*/ 1514475 h 1914525"/>
              <a:gd name="connsiteX4" fmla="*/ 153386 w 367699"/>
              <a:gd name="connsiteY4" fmla="*/ 1276350 h 1914525"/>
              <a:gd name="connsiteX5" fmla="*/ 139099 w 367699"/>
              <a:gd name="connsiteY5" fmla="*/ 1162050 h 1914525"/>
              <a:gd name="connsiteX6" fmla="*/ 77186 w 367699"/>
              <a:gd name="connsiteY6" fmla="*/ 1104900 h 1914525"/>
              <a:gd name="connsiteX7" fmla="*/ 81949 w 367699"/>
              <a:gd name="connsiteY7" fmla="*/ 1000125 h 1914525"/>
              <a:gd name="connsiteX8" fmla="*/ 91474 w 367699"/>
              <a:gd name="connsiteY8" fmla="*/ 895350 h 1914525"/>
              <a:gd name="connsiteX9" fmla="*/ 29561 w 367699"/>
              <a:gd name="connsiteY9" fmla="*/ 809625 h 1914525"/>
              <a:gd name="connsiteX10" fmla="*/ 986 w 367699"/>
              <a:gd name="connsiteY10" fmla="*/ 733425 h 1914525"/>
              <a:gd name="connsiteX11" fmla="*/ 62899 w 367699"/>
              <a:gd name="connsiteY11" fmla="*/ 590550 h 1914525"/>
              <a:gd name="connsiteX12" fmla="*/ 191486 w 367699"/>
              <a:gd name="connsiteY12" fmla="*/ 409575 h 1914525"/>
              <a:gd name="connsiteX13" fmla="*/ 291499 w 367699"/>
              <a:gd name="connsiteY13" fmla="*/ 233363 h 1914525"/>
              <a:gd name="connsiteX14" fmla="*/ 367699 w 367699"/>
              <a:gd name="connsiteY14" fmla="*/ 0 h 1914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67699" h="1914525">
                <a:moveTo>
                  <a:pt x="43849" y="1914525"/>
                </a:moveTo>
                <a:cubicBezTo>
                  <a:pt x="34721" y="1897062"/>
                  <a:pt x="25593" y="1879600"/>
                  <a:pt x="24799" y="1847850"/>
                </a:cubicBezTo>
                <a:cubicBezTo>
                  <a:pt x="24005" y="1816100"/>
                  <a:pt x="24798" y="1779587"/>
                  <a:pt x="39086" y="1724025"/>
                </a:cubicBezTo>
                <a:cubicBezTo>
                  <a:pt x="53374" y="1668462"/>
                  <a:pt x="91474" y="1589087"/>
                  <a:pt x="110524" y="1514475"/>
                </a:cubicBezTo>
                <a:cubicBezTo>
                  <a:pt x="129574" y="1439863"/>
                  <a:pt x="148624" y="1335087"/>
                  <a:pt x="153386" y="1276350"/>
                </a:cubicBezTo>
                <a:cubicBezTo>
                  <a:pt x="158149" y="1217612"/>
                  <a:pt x="151799" y="1190625"/>
                  <a:pt x="139099" y="1162050"/>
                </a:cubicBezTo>
                <a:cubicBezTo>
                  <a:pt x="126399" y="1133475"/>
                  <a:pt x="86711" y="1131887"/>
                  <a:pt x="77186" y="1104900"/>
                </a:cubicBezTo>
                <a:cubicBezTo>
                  <a:pt x="67661" y="1077913"/>
                  <a:pt x="79568" y="1035050"/>
                  <a:pt x="81949" y="1000125"/>
                </a:cubicBezTo>
                <a:cubicBezTo>
                  <a:pt x="84330" y="965200"/>
                  <a:pt x="100205" y="927100"/>
                  <a:pt x="91474" y="895350"/>
                </a:cubicBezTo>
                <a:cubicBezTo>
                  <a:pt x="82743" y="863600"/>
                  <a:pt x="44642" y="836612"/>
                  <a:pt x="29561" y="809625"/>
                </a:cubicBezTo>
                <a:cubicBezTo>
                  <a:pt x="14480" y="782638"/>
                  <a:pt x="-4570" y="769937"/>
                  <a:pt x="986" y="733425"/>
                </a:cubicBezTo>
                <a:cubicBezTo>
                  <a:pt x="6542" y="696913"/>
                  <a:pt x="31149" y="644525"/>
                  <a:pt x="62899" y="590550"/>
                </a:cubicBezTo>
                <a:cubicBezTo>
                  <a:pt x="94649" y="536575"/>
                  <a:pt x="153386" y="469106"/>
                  <a:pt x="191486" y="409575"/>
                </a:cubicBezTo>
                <a:cubicBezTo>
                  <a:pt x="229586" y="350044"/>
                  <a:pt x="262130" y="301625"/>
                  <a:pt x="291499" y="233363"/>
                </a:cubicBezTo>
                <a:cubicBezTo>
                  <a:pt x="320868" y="165100"/>
                  <a:pt x="344283" y="82550"/>
                  <a:pt x="367699" y="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0" name="Freeform: Shape 149">
            <a:extLst>
              <a:ext uri="{FF2B5EF4-FFF2-40B4-BE49-F238E27FC236}">
                <a16:creationId xmlns:a16="http://schemas.microsoft.com/office/drawing/2014/main" id="{E9C7F16C-3D77-B363-ACBE-24E57ADC9402}"/>
              </a:ext>
            </a:extLst>
          </p:cNvPr>
          <p:cNvSpPr/>
          <p:nvPr/>
        </p:nvSpPr>
        <p:spPr>
          <a:xfrm>
            <a:off x="1136909" y="2347827"/>
            <a:ext cx="341572" cy="1778485"/>
          </a:xfrm>
          <a:custGeom>
            <a:avLst/>
            <a:gdLst>
              <a:gd name="connsiteX0" fmla="*/ 43849 w 367699"/>
              <a:gd name="connsiteY0" fmla="*/ 1914525 h 1914525"/>
              <a:gd name="connsiteX1" fmla="*/ 24799 w 367699"/>
              <a:gd name="connsiteY1" fmla="*/ 1847850 h 1914525"/>
              <a:gd name="connsiteX2" fmla="*/ 39086 w 367699"/>
              <a:gd name="connsiteY2" fmla="*/ 1724025 h 1914525"/>
              <a:gd name="connsiteX3" fmla="*/ 110524 w 367699"/>
              <a:gd name="connsiteY3" fmla="*/ 1514475 h 1914525"/>
              <a:gd name="connsiteX4" fmla="*/ 153386 w 367699"/>
              <a:gd name="connsiteY4" fmla="*/ 1276350 h 1914525"/>
              <a:gd name="connsiteX5" fmla="*/ 139099 w 367699"/>
              <a:gd name="connsiteY5" fmla="*/ 1162050 h 1914525"/>
              <a:gd name="connsiteX6" fmla="*/ 77186 w 367699"/>
              <a:gd name="connsiteY6" fmla="*/ 1104900 h 1914525"/>
              <a:gd name="connsiteX7" fmla="*/ 81949 w 367699"/>
              <a:gd name="connsiteY7" fmla="*/ 1000125 h 1914525"/>
              <a:gd name="connsiteX8" fmla="*/ 91474 w 367699"/>
              <a:gd name="connsiteY8" fmla="*/ 895350 h 1914525"/>
              <a:gd name="connsiteX9" fmla="*/ 29561 w 367699"/>
              <a:gd name="connsiteY9" fmla="*/ 809625 h 1914525"/>
              <a:gd name="connsiteX10" fmla="*/ 986 w 367699"/>
              <a:gd name="connsiteY10" fmla="*/ 733425 h 1914525"/>
              <a:gd name="connsiteX11" fmla="*/ 62899 w 367699"/>
              <a:gd name="connsiteY11" fmla="*/ 590550 h 1914525"/>
              <a:gd name="connsiteX12" fmla="*/ 191486 w 367699"/>
              <a:gd name="connsiteY12" fmla="*/ 409575 h 1914525"/>
              <a:gd name="connsiteX13" fmla="*/ 291499 w 367699"/>
              <a:gd name="connsiteY13" fmla="*/ 233363 h 1914525"/>
              <a:gd name="connsiteX14" fmla="*/ 367699 w 367699"/>
              <a:gd name="connsiteY14" fmla="*/ 0 h 1914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67699" h="1914525">
                <a:moveTo>
                  <a:pt x="43849" y="1914525"/>
                </a:moveTo>
                <a:cubicBezTo>
                  <a:pt x="34721" y="1897062"/>
                  <a:pt x="25593" y="1879600"/>
                  <a:pt x="24799" y="1847850"/>
                </a:cubicBezTo>
                <a:cubicBezTo>
                  <a:pt x="24005" y="1816100"/>
                  <a:pt x="24798" y="1779587"/>
                  <a:pt x="39086" y="1724025"/>
                </a:cubicBezTo>
                <a:cubicBezTo>
                  <a:pt x="53374" y="1668462"/>
                  <a:pt x="91474" y="1589087"/>
                  <a:pt x="110524" y="1514475"/>
                </a:cubicBezTo>
                <a:cubicBezTo>
                  <a:pt x="129574" y="1439863"/>
                  <a:pt x="148624" y="1335087"/>
                  <a:pt x="153386" y="1276350"/>
                </a:cubicBezTo>
                <a:cubicBezTo>
                  <a:pt x="158149" y="1217612"/>
                  <a:pt x="151799" y="1190625"/>
                  <a:pt x="139099" y="1162050"/>
                </a:cubicBezTo>
                <a:cubicBezTo>
                  <a:pt x="126399" y="1133475"/>
                  <a:pt x="86711" y="1131887"/>
                  <a:pt x="77186" y="1104900"/>
                </a:cubicBezTo>
                <a:cubicBezTo>
                  <a:pt x="67661" y="1077913"/>
                  <a:pt x="79568" y="1035050"/>
                  <a:pt x="81949" y="1000125"/>
                </a:cubicBezTo>
                <a:cubicBezTo>
                  <a:pt x="84330" y="965200"/>
                  <a:pt x="100205" y="927100"/>
                  <a:pt x="91474" y="895350"/>
                </a:cubicBezTo>
                <a:cubicBezTo>
                  <a:pt x="82743" y="863600"/>
                  <a:pt x="44642" y="836612"/>
                  <a:pt x="29561" y="809625"/>
                </a:cubicBezTo>
                <a:cubicBezTo>
                  <a:pt x="14480" y="782638"/>
                  <a:pt x="-4570" y="769937"/>
                  <a:pt x="986" y="733425"/>
                </a:cubicBezTo>
                <a:cubicBezTo>
                  <a:pt x="6542" y="696913"/>
                  <a:pt x="31149" y="644525"/>
                  <a:pt x="62899" y="590550"/>
                </a:cubicBezTo>
                <a:cubicBezTo>
                  <a:pt x="94649" y="536575"/>
                  <a:pt x="153386" y="469106"/>
                  <a:pt x="191486" y="409575"/>
                </a:cubicBezTo>
                <a:cubicBezTo>
                  <a:pt x="229586" y="350044"/>
                  <a:pt x="262130" y="301625"/>
                  <a:pt x="291499" y="233363"/>
                </a:cubicBezTo>
                <a:cubicBezTo>
                  <a:pt x="320868" y="165100"/>
                  <a:pt x="344283" y="82550"/>
                  <a:pt x="367699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1" name="Freeform: Shape 150">
            <a:extLst>
              <a:ext uri="{FF2B5EF4-FFF2-40B4-BE49-F238E27FC236}">
                <a16:creationId xmlns:a16="http://schemas.microsoft.com/office/drawing/2014/main" id="{B5380739-3B95-3C73-3B35-062E39502B68}"/>
              </a:ext>
            </a:extLst>
          </p:cNvPr>
          <p:cNvSpPr/>
          <p:nvPr/>
        </p:nvSpPr>
        <p:spPr>
          <a:xfrm>
            <a:off x="1081704" y="2355763"/>
            <a:ext cx="341572" cy="1778485"/>
          </a:xfrm>
          <a:custGeom>
            <a:avLst/>
            <a:gdLst>
              <a:gd name="connsiteX0" fmla="*/ 43849 w 367699"/>
              <a:gd name="connsiteY0" fmla="*/ 1914525 h 1914525"/>
              <a:gd name="connsiteX1" fmla="*/ 24799 w 367699"/>
              <a:gd name="connsiteY1" fmla="*/ 1847850 h 1914525"/>
              <a:gd name="connsiteX2" fmla="*/ 39086 w 367699"/>
              <a:gd name="connsiteY2" fmla="*/ 1724025 h 1914525"/>
              <a:gd name="connsiteX3" fmla="*/ 110524 w 367699"/>
              <a:gd name="connsiteY3" fmla="*/ 1514475 h 1914525"/>
              <a:gd name="connsiteX4" fmla="*/ 153386 w 367699"/>
              <a:gd name="connsiteY4" fmla="*/ 1276350 h 1914525"/>
              <a:gd name="connsiteX5" fmla="*/ 139099 w 367699"/>
              <a:gd name="connsiteY5" fmla="*/ 1162050 h 1914525"/>
              <a:gd name="connsiteX6" fmla="*/ 77186 w 367699"/>
              <a:gd name="connsiteY6" fmla="*/ 1104900 h 1914525"/>
              <a:gd name="connsiteX7" fmla="*/ 81949 w 367699"/>
              <a:gd name="connsiteY7" fmla="*/ 1000125 h 1914525"/>
              <a:gd name="connsiteX8" fmla="*/ 91474 w 367699"/>
              <a:gd name="connsiteY8" fmla="*/ 895350 h 1914525"/>
              <a:gd name="connsiteX9" fmla="*/ 29561 w 367699"/>
              <a:gd name="connsiteY9" fmla="*/ 809625 h 1914525"/>
              <a:gd name="connsiteX10" fmla="*/ 986 w 367699"/>
              <a:gd name="connsiteY10" fmla="*/ 733425 h 1914525"/>
              <a:gd name="connsiteX11" fmla="*/ 62899 w 367699"/>
              <a:gd name="connsiteY11" fmla="*/ 590550 h 1914525"/>
              <a:gd name="connsiteX12" fmla="*/ 191486 w 367699"/>
              <a:gd name="connsiteY12" fmla="*/ 409575 h 1914525"/>
              <a:gd name="connsiteX13" fmla="*/ 291499 w 367699"/>
              <a:gd name="connsiteY13" fmla="*/ 233363 h 1914525"/>
              <a:gd name="connsiteX14" fmla="*/ 367699 w 367699"/>
              <a:gd name="connsiteY14" fmla="*/ 0 h 1914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67699" h="1914525">
                <a:moveTo>
                  <a:pt x="43849" y="1914525"/>
                </a:moveTo>
                <a:cubicBezTo>
                  <a:pt x="34721" y="1897062"/>
                  <a:pt x="25593" y="1879600"/>
                  <a:pt x="24799" y="1847850"/>
                </a:cubicBezTo>
                <a:cubicBezTo>
                  <a:pt x="24005" y="1816100"/>
                  <a:pt x="24798" y="1779587"/>
                  <a:pt x="39086" y="1724025"/>
                </a:cubicBezTo>
                <a:cubicBezTo>
                  <a:pt x="53374" y="1668462"/>
                  <a:pt x="91474" y="1589087"/>
                  <a:pt x="110524" y="1514475"/>
                </a:cubicBezTo>
                <a:cubicBezTo>
                  <a:pt x="129574" y="1439863"/>
                  <a:pt x="148624" y="1335087"/>
                  <a:pt x="153386" y="1276350"/>
                </a:cubicBezTo>
                <a:cubicBezTo>
                  <a:pt x="158149" y="1217612"/>
                  <a:pt x="151799" y="1190625"/>
                  <a:pt x="139099" y="1162050"/>
                </a:cubicBezTo>
                <a:cubicBezTo>
                  <a:pt x="126399" y="1133475"/>
                  <a:pt x="86711" y="1131887"/>
                  <a:pt x="77186" y="1104900"/>
                </a:cubicBezTo>
                <a:cubicBezTo>
                  <a:pt x="67661" y="1077913"/>
                  <a:pt x="79568" y="1035050"/>
                  <a:pt x="81949" y="1000125"/>
                </a:cubicBezTo>
                <a:cubicBezTo>
                  <a:pt x="84330" y="965200"/>
                  <a:pt x="100205" y="927100"/>
                  <a:pt x="91474" y="895350"/>
                </a:cubicBezTo>
                <a:cubicBezTo>
                  <a:pt x="82743" y="863600"/>
                  <a:pt x="44642" y="836612"/>
                  <a:pt x="29561" y="809625"/>
                </a:cubicBezTo>
                <a:cubicBezTo>
                  <a:pt x="14480" y="782638"/>
                  <a:pt x="-4570" y="769937"/>
                  <a:pt x="986" y="733425"/>
                </a:cubicBezTo>
                <a:cubicBezTo>
                  <a:pt x="6542" y="696913"/>
                  <a:pt x="31149" y="644525"/>
                  <a:pt x="62899" y="590550"/>
                </a:cubicBezTo>
                <a:cubicBezTo>
                  <a:pt x="94649" y="536575"/>
                  <a:pt x="153386" y="469106"/>
                  <a:pt x="191486" y="409575"/>
                </a:cubicBezTo>
                <a:cubicBezTo>
                  <a:pt x="229586" y="350044"/>
                  <a:pt x="262130" y="301625"/>
                  <a:pt x="291499" y="233363"/>
                </a:cubicBezTo>
                <a:cubicBezTo>
                  <a:pt x="320868" y="165100"/>
                  <a:pt x="344283" y="82550"/>
                  <a:pt x="367699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2" name="Freeform: Shape 151">
            <a:extLst>
              <a:ext uri="{FF2B5EF4-FFF2-40B4-BE49-F238E27FC236}">
                <a16:creationId xmlns:a16="http://schemas.microsoft.com/office/drawing/2014/main" id="{5FD38BEB-4386-A878-9F16-0CDF2E74F797}"/>
              </a:ext>
            </a:extLst>
          </p:cNvPr>
          <p:cNvSpPr/>
          <p:nvPr/>
        </p:nvSpPr>
        <p:spPr>
          <a:xfrm>
            <a:off x="1187471" y="4243360"/>
            <a:ext cx="362776" cy="384896"/>
          </a:xfrm>
          <a:custGeom>
            <a:avLst/>
            <a:gdLst>
              <a:gd name="connsiteX0" fmla="*/ 390525 w 390525"/>
              <a:gd name="connsiteY0" fmla="*/ 414337 h 414337"/>
              <a:gd name="connsiteX1" fmla="*/ 300037 w 390525"/>
              <a:gd name="connsiteY1" fmla="*/ 381000 h 414337"/>
              <a:gd name="connsiteX2" fmla="*/ 209550 w 390525"/>
              <a:gd name="connsiteY2" fmla="*/ 381000 h 414337"/>
              <a:gd name="connsiteX3" fmla="*/ 147637 w 390525"/>
              <a:gd name="connsiteY3" fmla="*/ 323850 h 414337"/>
              <a:gd name="connsiteX4" fmla="*/ 0 w 390525"/>
              <a:gd name="connsiteY4" fmla="*/ 0 h 414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0525" h="414337">
                <a:moveTo>
                  <a:pt x="390525" y="414337"/>
                </a:moveTo>
                <a:cubicBezTo>
                  <a:pt x="360362" y="400446"/>
                  <a:pt x="330199" y="386556"/>
                  <a:pt x="300037" y="381000"/>
                </a:cubicBezTo>
                <a:cubicBezTo>
                  <a:pt x="269874" y="375444"/>
                  <a:pt x="234950" y="390525"/>
                  <a:pt x="209550" y="381000"/>
                </a:cubicBezTo>
                <a:cubicBezTo>
                  <a:pt x="184150" y="371475"/>
                  <a:pt x="182562" y="387350"/>
                  <a:pt x="147637" y="323850"/>
                </a:cubicBezTo>
                <a:cubicBezTo>
                  <a:pt x="112712" y="260350"/>
                  <a:pt x="56356" y="130175"/>
                  <a:pt x="0" y="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3" name="Freeform: Shape 152">
            <a:extLst>
              <a:ext uri="{FF2B5EF4-FFF2-40B4-BE49-F238E27FC236}">
                <a16:creationId xmlns:a16="http://schemas.microsoft.com/office/drawing/2014/main" id="{D0C1AB18-A357-2CBA-1599-6D999F0F1AD8}"/>
              </a:ext>
            </a:extLst>
          </p:cNvPr>
          <p:cNvSpPr/>
          <p:nvPr/>
        </p:nvSpPr>
        <p:spPr>
          <a:xfrm>
            <a:off x="1208566" y="4223810"/>
            <a:ext cx="362776" cy="384896"/>
          </a:xfrm>
          <a:custGeom>
            <a:avLst/>
            <a:gdLst>
              <a:gd name="connsiteX0" fmla="*/ 390525 w 390525"/>
              <a:gd name="connsiteY0" fmla="*/ 414337 h 414337"/>
              <a:gd name="connsiteX1" fmla="*/ 300037 w 390525"/>
              <a:gd name="connsiteY1" fmla="*/ 381000 h 414337"/>
              <a:gd name="connsiteX2" fmla="*/ 209550 w 390525"/>
              <a:gd name="connsiteY2" fmla="*/ 381000 h 414337"/>
              <a:gd name="connsiteX3" fmla="*/ 147637 w 390525"/>
              <a:gd name="connsiteY3" fmla="*/ 323850 h 414337"/>
              <a:gd name="connsiteX4" fmla="*/ 0 w 390525"/>
              <a:gd name="connsiteY4" fmla="*/ 0 h 414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0525" h="414337">
                <a:moveTo>
                  <a:pt x="390525" y="414337"/>
                </a:moveTo>
                <a:cubicBezTo>
                  <a:pt x="360362" y="400446"/>
                  <a:pt x="330199" y="386556"/>
                  <a:pt x="300037" y="381000"/>
                </a:cubicBezTo>
                <a:cubicBezTo>
                  <a:pt x="269874" y="375444"/>
                  <a:pt x="234950" y="390525"/>
                  <a:pt x="209550" y="381000"/>
                </a:cubicBezTo>
                <a:cubicBezTo>
                  <a:pt x="184150" y="371475"/>
                  <a:pt x="182562" y="387350"/>
                  <a:pt x="147637" y="323850"/>
                </a:cubicBezTo>
                <a:cubicBezTo>
                  <a:pt x="112712" y="260350"/>
                  <a:pt x="56356" y="130175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4" name="Freeform: Shape 153">
            <a:extLst>
              <a:ext uri="{FF2B5EF4-FFF2-40B4-BE49-F238E27FC236}">
                <a16:creationId xmlns:a16="http://schemas.microsoft.com/office/drawing/2014/main" id="{B851F188-519A-528E-69F9-7F03C3EB8D4C}"/>
              </a:ext>
            </a:extLst>
          </p:cNvPr>
          <p:cNvSpPr/>
          <p:nvPr/>
        </p:nvSpPr>
        <p:spPr>
          <a:xfrm>
            <a:off x="1168321" y="4265666"/>
            <a:ext cx="362776" cy="384896"/>
          </a:xfrm>
          <a:custGeom>
            <a:avLst/>
            <a:gdLst>
              <a:gd name="connsiteX0" fmla="*/ 390525 w 390525"/>
              <a:gd name="connsiteY0" fmla="*/ 414337 h 414337"/>
              <a:gd name="connsiteX1" fmla="*/ 300037 w 390525"/>
              <a:gd name="connsiteY1" fmla="*/ 381000 h 414337"/>
              <a:gd name="connsiteX2" fmla="*/ 209550 w 390525"/>
              <a:gd name="connsiteY2" fmla="*/ 381000 h 414337"/>
              <a:gd name="connsiteX3" fmla="*/ 147637 w 390525"/>
              <a:gd name="connsiteY3" fmla="*/ 323850 h 414337"/>
              <a:gd name="connsiteX4" fmla="*/ 0 w 390525"/>
              <a:gd name="connsiteY4" fmla="*/ 0 h 414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0525" h="414337">
                <a:moveTo>
                  <a:pt x="390525" y="414337"/>
                </a:moveTo>
                <a:cubicBezTo>
                  <a:pt x="360362" y="400446"/>
                  <a:pt x="330199" y="386556"/>
                  <a:pt x="300037" y="381000"/>
                </a:cubicBezTo>
                <a:cubicBezTo>
                  <a:pt x="269874" y="375444"/>
                  <a:pt x="234950" y="390525"/>
                  <a:pt x="209550" y="381000"/>
                </a:cubicBezTo>
                <a:cubicBezTo>
                  <a:pt x="184150" y="371475"/>
                  <a:pt x="182562" y="387350"/>
                  <a:pt x="147637" y="323850"/>
                </a:cubicBezTo>
                <a:cubicBezTo>
                  <a:pt x="112712" y="260350"/>
                  <a:pt x="56356" y="130175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5" name="Freeform: Shape 154">
            <a:extLst>
              <a:ext uri="{FF2B5EF4-FFF2-40B4-BE49-F238E27FC236}">
                <a16:creationId xmlns:a16="http://schemas.microsoft.com/office/drawing/2014/main" id="{42584C9B-1153-741F-6019-9BF0799B966D}"/>
              </a:ext>
            </a:extLst>
          </p:cNvPr>
          <p:cNvSpPr/>
          <p:nvPr/>
        </p:nvSpPr>
        <p:spPr>
          <a:xfrm>
            <a:off x="1546745" y="4625559"/>
            <a:ext cx="320747" cy="150420"/>
          </a:xfrm>
          <a:custGeom>
            <a:avLst/>
            <a:gdLst>
              <a:gd name="connsiteX0" fmla="*/ 266700 w 266700"/>
              <a:gd name="connsiteY0" fmla="*/ 148408 h 148408"/>
              <a:gd name="connsiteX1" fmla="*/ 200025 w 266700"/>
              <a:gd name="connsiteY1" fmla="*/ 81733 h 148408"/>
              <a:gd name="connsiteX2" fmla="*/ 152400 w 266700"/>
              <a:gd name="connsiteY2" fmla="*/ 19821 h 148408"/>
              <a:gd name="connsiteX3" fmla="*/ 71437 w 266700"/>
              <a:gd name="connsiteY3" fmla="*/ 771 h 148408"/>
              <a:gd name="connsiteX4" fmla="*/ 0 w 266700"/>
              <a:gd name="connsiteY4" fmla="*/ 5533 h 148408"/>
              <a:gd name="connsiteX0" fmla="*/ 338138 w 338138"/>
              <a:gd name="connsiteY0" fmla="*/ 167109 h 167109"/>
              <a:gd name="connsiteX1" fmla="*/ 271463 w 338138"/>
              <a:gd name="connsiteY1" fmla="*/ 100434 h 167109"/>
              <a:gd name="connsiteX2" fmla="*/ 223838 w 338138"/>
              <a:gd name="connsiteY2" fmla="*/ 38522 h 167109"/>
              <a:gd name="connsiteX3" fmla="*/ 142875 w 338138"/>
              <a:gd name="connsiteY3" fmla="*/ 19472 h 167109"/>
              <a:gd name="connsiteX4" fmla="*/ 0 w 338138"/>
              <a:gd name="connsiteY4" fmla="*/ 421 h 167109"/>
              <a:gd name="connsiteX0" fmla="*/ 338138 w 338138"/>
              <a:gd name="connsiteY0" fmla="*/ 166688 h 166688"/>
              <a:gd name="connsiteX1" fmla="*/ 271463 w 338138"/>
              <a:gd name="connsiteY1" fmla="*/ 100013 h 166688"/>
              <a:gd name="connsiteX2" fmla="*/ 223838 w 338138"/>
              <a:gd name="connsiteY2" fmla="*/ 38101 h 166688"/>
              <a:gd name="connsiteX3" fmla="*/ 142875 w 338138"/>
              <a:gd name="connsiteY3" fmla="*/ 19051 h 166688"/>
              <a:gd name="connsiteX4" fmla="*/ 50006 w 338138"/>
              <a:gd name="connsiteY4" fmla="*/ 30958 h 166688"/>
              <a:gd name="connsiteX5" fmla="*/ 0 w 338138"/>
              <a:gd name="connsiteY5" fmla="*/ 0 h 166688"/>
              <a:gd name="connsiteX0" fmla="*/ 347663 w 347663"/>
              <a:gd name="connsiteY0" fmla="*/ 154782 h 154782"/>
              <a:gd name="connsiteX1" fmla="*/ 280988 w 347663"/>
              <a:gd name="connsiteY1" fmla="*/ 88107 h 154782"/>
              <a:gd name="connsiteX2" fmla="*/ 233363 w 347663"/>
              <a:gd name="connsiteY2" fmla="*/ 26195 h 154782"/>
              <a:gd name="connsiteX3" fmla="*/ 152400 w 347663"/>
              <a:gd name="connsiteY3" fmla="*/ 7145 h 154782"/>
              <a:gd name="connsiteX4" fmla="*/ 59531 w 347663"/>
              <a:gd name="connsiteY4" fmla="*/ 19052 h 154782"/>
              <a:gd name="connsiteX5" fmla="*/ 0 w 347663"/>
              <a:gd name="connsiteY5" fmla="*/ 0 h 154782"/>
              <a:gd name="connsiteX0" fmla="*/ 345282 w 345282"/>
              <a:gd name="connsiteY0" fmla="*/ 161926 h 161926"/>
              <a:gd name="connsiteX1" fmla="*/ 278607 w 345282"/>
              <a:gd name="connsiteY1" fmla="*/ 95251 h 161926"/>
              <a:gd name="connsiteX2" fmla="*/ 230982 w 345282"/>
              <a:gd name="connsiteY2" fmla="*/ 33339 h 161926"/>
              <a:gd name="connsiteX3" fmla="*/ 150019 w 345282"/>
              <a:gd name="connsiteY3" fmla="*/ 14289 h 161926"/>
              <a:gd name="connsiteX4" fmla="*/ 57150 w 345282"/>
              <a:gd name="connsiteY4" fmla="*/ 26196 h 161926"/>
              <a:gd name="connsiteX5" fmla="*/ 0 w 345282"/>
              <a:gd name="connsiteY5" fmla="*/ 0 h 161926"/>
              <a:gd name="connsiteX0" fmla="*/ 345282 w 345282"/>
              <a:gd name="connsiteY0" fmla="*/ 161926 h 161926"/>
              <a:gd name="connsiteX1" fmla="*/ 278607 w 345282"/>
              <a:gd name="connsiteY1" fmla="*/ 95251 h 161926"/>
              <a:gd name="connsiteX2" fmla="*/ 230982 w 345282"/>
              <a:gd name="connsiteY2" fmla="*/ 26195 h 161926"/>
              <a:gd name="connsiteX3" fmla="*/ 150019 w 345282"/>
              <a:gd name="connsiteY3" fmla="*/ 14289 h 161926"/>
              <a:gd name="connsiteX4" fmla="*/ 57150 w 345282"/>
              <a:gd name="connsiteY4" fmla="*/ 26196 h 161926"/>
              <a:gd name="connsiteX5" fmla="*/ 0 w 345282"/>
              <a:gd name="connsiteY5" fmla="*/ 0 h 161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5282" h="161926">
                <a:moveTo>
                  <a:pt x="345282" y="161926"/>
                </a:moveTo>
                <a:cubicBezTo>
                  <a:pt x="321469" y="139304"/>
                  <a:pt x="297657" y="117873"/>
                  <a:pt x="278607" y="95251"/>
                </a:cubicBezTo>
                <a:cubicBezTo>
                  <a:pt x="259557" y="72629"/>
                  <a:pt x="252413" y="39689"/>
                  <a:pt x="230982" y="26195"/>
                </a:cubicBezTo>
                <a:cubicBezTo>
                  <a:pt x="209551" y="12701"/>
                  <a:pt x="175816" y="19845"/>
                  <a:pt x="150019" y="14289"/>
                </a:cubicBezTo>
                <a:cubicBezTo>
                  <a:pt x="124222" y="8733"/>
                  <a:pt x="80962" y="29371"/>
                  <a:pt x="57150" y="26196"/>
                </a:cubicBezTo>
                <a:cubicBezTo>
                  <a:pt x="33338" y="23021"/>
                  <a:pt x="11509" y="794"/>
                  <a:pt x="0" y="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6" name="Freeform: Shape 155">
            <a:extLst>
              <a:ext uri="{FF2B5EF4-FFF2-40B4-BE49-F238E27FC236}">
                <a16:creationId xmlns:a16="http://schemas.microsoft.com/office/drawing/2014/main" id="{60EC18D3-5A34-2373-ECF8-B1EB30D313A1}"/>
              </a:ext>
            </a:extLst>
          </p:cNvPr>
          <p:cNvSpPr/>
          <p:nvPr/>
        </p:nvSpPr>
        <p:spPr>
          <a:xfrm>
            <a:off x="1555575" y="4598002"/>
            <a:ext cx="320747" cy="150420"/>
          </a:xfrm>
          <a:custGeom>
            <a:avLst/>
            <a:gdLst>
              <a:gd name="connsiteX0" fmla="*/ 266700 w 266700"/>
              <a:gd name="connsiteY0" fmla="*/ 148408 h 148408"/>
              <a:gd name="connsiteX1" fmla="*/ 200025 w 266700"/>
              <a:gd name="connsiteY1" fmla="*/ 81733 h 148408"/>
              <a:gd name="connsiteX2" fmla="*/ 152400 w 266700"/>
              <a:gd name="connsiteY2" fmla="*/ 19821 h 148408"/>
              <a:gd name="connsiteX3" fmla="*/ 71437 w 266700"/>
              <a:gd name="connsiteY3" fmla="*/ 771 h 148408"/>
              <a:gd name="connsiteX4" fmla="*/ 0 w 266700"/>
              <a:gd name="connsiteY4" fmla="*/ 5533 h 148408"/>
              <a:gd name="connsiteX0" fmla="*/ 338138 w 338138"/>
              <a:gd name="connsiteY0" fmla="*/ 167109 h 167109"/>
              <a:gd name="connsiteX1" fmla="*/ 271463 w 338138"/>
              <a:gd name="connsiteY1" fmla="*/ 100434 h 167109"/>
              <a:gd name="connsiteX2" fmla="*/ 223838 w 338138"/>
              <a:gd name="connsiteY2" fmla="*/ 38522 h 167109"/>
              <a:gd name="connsiteX3" fmla="*/ 142875 w 338138"/>
              <a:gd name="connsiteY3" fmla="*/ 19472 h 167109"/>
              <a:gd name="connsiteX4" fmla="*/ 0 w 338138"/>
              <a:gd name="connsiteY4" fmla="*/ 421 h 167109"/>
              <a:gd name="connsiteX0" fmla="*/ 338138 w 338138"/>
              <a:gd name="connsiteY0" fmla="*/ 166688 h 166688"/>
              <a:gd name="connsiteX1" fmla="*/ 271463 w 338138"/>
              <a:gd name="connsiteY1" fmla="*/ 100013 h 166688"/>
              <a:gd name="connsiteX2" fmla="*/ 223838 w 338138"/>
              <a:gd name="connsiteY2" fmla="*/ 38101 h 166688"/>
              <a:gd name="connsiteX3" fmla="*/ 142875 w 338138"/>
              <a:gd name="connsiteY3" fmla="*/ 19051 h 166688"/>
              <a:gd name="connsiteX4" fmla="*/ 50006 w 338138"/>
              <a:gd name="connsiteY4" fmla="*/ 30958 h 166688"/>
              <a:gd name="connsiteX5" fmla="*/ 0 w 338138"/>
              <a:gd name="connsiteY5" fmla="*/ 0 h 166688"/>
              <a:gd name="connsiteX0" fmla="*/ 347663 w 347663"/>
              <a:gd name="connsiteY0" fmla="*/ 154782 h 154782"/>
              <a:gd name="connsiteX1" fmla="*/ 280988 w 347663"/>
              <a:gd name="connsiteY1" fmla="*/ 88107 h 154782"/>
              <a:gd name="connsiteX2" fmla="*/ 233363 w 347663"/>
              <a:gd name="connsiteY2" fmla="*/ 26195 h 154782"/>
              <a:gd name="connsiteX3" fmla="*/ 152400 w 347663"/>
              <a:gd name="connsiteY3" fmla="*/ 7145 h 154782"/>
              <a:gd name="connsiteX4" fmla="*/ 59531 w 347663"/>
              <a:gd name="connsiteY4" fmla="*/ 19052 h 154782"/>
              <a:gd name="connsiteX5" fmla="*/ 0 w 347663"/>
              <a:gd name="connsiteY5" fmla="*/ 0 h 154782"/>
              <a:gd name="connsiteX0" fmla="*/ 345282 w 345282"/>
              <a:gd name="connsiteY0" fmla="*/ 161926 h 161926"/>
              <a:gd name="connsiteX1" fmla="*/ 278607 w 345282"/>
              <a:gd name="connsiteY1" fmla="*/ 95251 h 161926"/>
              <a:gd name="connsiteX2" fmla="*/ 230982 w 345282"/>
              <a:gd name="connsiteY2" fmla="*/ 33339 h 161926"/>
              <a:gd name="connsiteX3" fmla="*/ 150019 w 345282"/>
              <a:gd name="connsiteY3" fmla="*/ 14289 h 161926"/>
              <a:gd name="connsiteX4" fmla="*/ 57150 w 345282"/>
              <a:gd name="connsiteY4" fmla="*/ 26196 h 161926"/>
              <a:gd name="connsiteX5" fmla="*/ 0 w 345282"/>
              <a:gd name="connsiteY5" fmla="*/ 0 h 161926"/>
              <a:gd name="connsiteX0" fmla="*/ 345282 w 345282"/>
              <a:gd name="connsiteY0" fmla="*/ 161926 h 161926"/>
              <a:gd name="connsiteX1" fmla="*/ 278607 w 345282"/>
              <a:gd name="connsiteY1" fmla="*/ 95251 h 161926"/>
              <a:gd name="connsiteX2" fmla="*/ 230982 w 345282"/>
              <a:gd name="connsiteY2" fmla="*/ 26195 h 161926"/>
              <a:gd name="connsiteX3" fmla="*/ 150019 w 345282"/>
              <a:gd name="connsiteY3" fmla="*/ 14289 h 161926"/>
              <a:gd name="connsiteX4" fmla="*/ 57150 w 345282"/>
              <a:gd name="connsiteY4" fmla="*/ 26196 h 161926"/>
              <a:gd name="connsiteX5" fmla="*/ 0 w 345282"/>
              <a:gd name="connsiteY5" fmla="*/ 0 h 161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5282" h="161926">
                <a:moveTo>
                  <a:pt x="345282" y="161926"/>
                </a:moveTo>
                <a:cubicBezTo>
                  <a:pt x="321469" y="139304"/>
                  <a:pt x="297657" y="117873"/>
                  <a:pt x="278607" y="95251"/>
                </a:cubicBezTo>
                <a:cubicBezTo>
                  <a:pt x="259557" y="72629"/>
                  <a:pt x="252413" y="39689"/>
                  <a:pt x="230982" y="26195"/>
                </a:cubicBezTo>
                <a:cubicBezTo>
                  <a:pt x="209551" y="12701"/>
                  <a:pt x="175816" y="19845"/>
                  <a:pt x="150019" y="14289"/>
                </a:cubicBezTo>
                <a:cubicBezTo>
                  <a:pt x="124222" y="8733"/>
                  <a:pt x="80962" y="29371"/>
                  <a:pt x="57150" y="26196"/>
                </a:cubicBezTo>
                <a:cubicBezTo>
                  <a:pt x="33338" y="23021"/>
                  <a:pt x="11509" y="794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7" name="Freeform: Shape 156">
            <a:extLst>
              <a:ext uri="{FF2B5EF4-FFF2-40B4-BE49-F238E27FC236}">
                <a16:creationId xmlns:a16="http://schemas.microsoft.com/office/drawing/2014/main" id="{5D46BB12-D870-BFCD-80BD-8986AF85E53D}"/>
              </a:ext>
            </a:extLst>
          </p:cNvPr>
          <p:cNvSpPr/>
          <p:nvPr/>
        </p:nvSpPr>
        <p:spPr>
          <a:xfrm>
            <a:off x="1533539" y="4654390"/>
            <a:ext cx="320747" cy="150420"/>
          </a:xfrm>
          <a:custGeom>
            <a:avLst/>
            <a:gdLst>
              <a:gd name="connsiteX0" fmla="*/ 266700 w 266700"/>
              <a:gd name="connsiteY0" fmla="*/ 148408 h 148408"/>
              <a:gd name="connsiteX1" fmla="*/ 200025 w 266700"/>
              <a:gd name="connsiteY1" fmla="*/ 81733 h 148408"/>
              <a:gd name="connsiteX2" fmla="*/ 152400 w 266700"/>
              <a:gd name="connsiteY2" fmla="*/ 19821 h 148408"/>
              <a:gd name="connsiteX3" fmla="*/ 71437 w 266700"/>
              <a:gd name="connsiteY3" fmla="*/ 771 h 148408"/>
              <a:gd name="connsiteX4" fmla="*/ 0 w 266700"/>
              <a:gd name="connsiteY4" fmla="*/ 5533 h 148408"/>
              <a:gd name="connsiteX0" fmla="*/ 338138 w 338138"/>
              <a:gd name="connsiteY0" fmla="*/ 167109 h 167109"/>
              <a:gd name="connsiteX1" fmla="*/ 271463 w 338138"/>
              <a:gd name="connsiteY1" fmla="*/ 100434 h 167109"/>
              <a:gd name="connsiteX2" fmla="*/ 223838 w 338138"/>
              <a:gd name="connsiteY2" fmla="*/ 38522 h 167109"/>
              <a:gd name="connsiteX3" fmla="*/ 142875 w 338138"/>
              <a:gd name="connsiteY3" fmla="*/ 19472 h 167109"/>
              <a:gd name="connsiteX4" fmla="*/ 0 w 338138"/>
              <a:gd name="connsiteY4" fmla="*/ 421 h 167109"/>
              <a:gd name="connsiteX0" fmla="*/ 338138 w 338138"/>
              <a:gd name="connsiteY0" fmla="*/ 166688 h 166688"/>
              <a:gd name="connsiteX1" fmla="*/ 271463 w 338138"/>
              <a:gd name="connsiteY1" fmla="*/ 100013 h 166688"/>
              <a:gd name="connsiteX2" fmla="*/ 223838 w 338138"/>
              <a:gd name="connsiteY2" fmla="*/ 38101 h 166688"/>
              <a:gd name="connsiteX3" fmla="*/ 142875 w 338138"/>
              <a:gd name="connsiteY3" fmla="*/ 19051 h 166688"/>
              <a:gd name="connsiteX4" fmla="*/ 50006 w 338138"/>
              <a:gd name="connsiteY4" fmla="*/ 30958 h 166688"/>
              <a:gd name="connsiteX5" fmla="*/ 0 w 338138"/>
              <a:gd name="connsiteY5" fmla="*/ 0 h 166688"/>
              <a:gd name="connsiteX0" fmla="*/ 347663 w 347663"/>
              <a:gd name="connsiteY0" fmla="*/ 154782 h 154782"/>
              <a:gd name="connsiteX1" fmla="*/ 280988 w 347663"/>
              <a:gd name="connsiteY1" fmla="*/ 88107 h 154782"/>
              <a:gd name="connsiteX2" fmla="*/ 233363 w 347663"/>
              <a:gd name="connsiteY2" fmla="*/ 26195 h 154782"/>
              <a:gd name="connsiteX3" fmla="*/ 152400 w 347663"/>
              <a:gd name="connsiteY3" fmla="*/ 7145 h 154782"/>
              <a:gd name="connsiteX4" fmla="*/ 59531 w 347663"/>
              <a:gd name="connsiteY4" fmla="*/ 19052 h 154782"/>
              <a:gd name="connsiteX5" fmla="*/ 0 w 347663"/>
              <a:gd name="connsiteY5" fmla="*/ 0 h 154782"/>
              <a:gd name="connsiteX0" fmla="*/ 345282 w 345282"/>
              <a:gd name="connsiteY0" fmla="*/ 161926 h 161926"/>
              <a:gd name="connsiteX1" fmla="*/ 278607 w 345282"/>
              <a:gd name="connsiteY1" fmla="*/ 95251 h 161926"/>
              <a:gd name="connsiteX2" fmla="*/ 230982 w 345282"/>
              <a:gd name="connsiteY2" fmla="*/ 33339 h 161926"/>
              <a:gd name="connsiteX3" fmla="*/ 150019 w 345282"/>
              <a:gd name="connsiteY3" fmla="*/ 14289 h 161926"/>
              <a:gd name="connsiteX4" fmla="*/ 57150 w 345282"/>
              <a:gd name="connsiteY4" fmla="*/ 26196 h 161926"/>
              <a:gd name="connsiteX5" fmla="*/ 0 w 345282"/>
              <a:gd name="connsiteY5" fmla="*/ 0 h 161926"/>
              <a:gd name="connsiteX0" fmla="*/ 345282 w 345282"/>
              <a:gd name="connsiteY0" fmla="*/ 161926 h 161926"/>
              <a:gd name="connsiteX1" fmla="*/ 278607 w 345282"/>
              <a:gd name="connsiteY1" fmla="*/ 95251 h 161926"/>
              <a:gd name="connsiteX2" fmla="*/ 230982 w 345282"/>
              <a:gd name="connsiteY2" fmla="*/ 26195 h 161926"/>
              <a:gd name="connsiteX3" fmla="*/ 150019 w 345282"/>
              <a:gd name="connsiteY3" fmla="*/ 14289 h 161926"/>
              <a:gd name="connsiteX4" fmla="*/ 57150 w 345282"/>
              <a:gd name="connsiteY4" fmla="*/ 26196 h 161926"/>
              <a:gd name="connsiteX5" fmla="*/ 0 w 345282"/>
              <a:gd name="connsiteY5" fmla="*/ 0 h 161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5282" h="161926">
                <a:moveTo>
                  <a:pt x="345282" y="161926"/>
                </a:moveTo>
                <a:cubicBezTo>
                  <a:pt x="321469" y="139304"/>
                  <a:pt x="297657" y="117873"/>
                  <a:pt x="278607" y="95251"/>
                </a:cubicBezTo>
                <a:cubicBezTo>
                  <a:pt x="259557" y="72629"/>
                  <a:pt x="252413" y="39689"/>
                  <a:pt x="230982" y="26195"/>
                </a:cubicBezTo>
                <a:cubicBezTo>
                  <a:pt x="209551" y="12701"/>
                  <a:pt x="175816" y="19845"/>
                  <a:pt x="150019" y="14289"/>
                </a:cubicBezTo>
                <a:cubicBezTo>
                  <a:pt x="124222" y="8733"/>
                  <a:pt x="80962" y="29371"/>
                  <a:pt x="57150" y="26196"/>
                </a:cubicBezTo>
                <a:cubicBezTo>
                  <a:pt x="33338" y="23021"/>
                  <a:pt x="11509" y="794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8" name="Freeform: Shape 157">
            <a:extLst>
              <a:ext uri="{FF2B5EF4-FFF2-40B4-BE49-F238E27FC236}">
                <a16:creationId xmlns:a16="http://schemas.microsoft.com/office/drawing/2014/main" id="{45A717B8-5BDC-FB88-A717-742935B5F932}"/>
              </a:ext>
            </a:extLst>
          </p:cNvPr>
          <p:cNvSpPr/>
          <p:nvPr/>
        </p:nvSpPr>
        <p:spPr>
          <a:xfrm>
            <a:off x="1871368" y="4778009"/>
            <a:ext cx="314111" cy="132723"/>
          </a:xfrm>
          <a:custGeom>
            <a:avLst/>
            <a:gdLst>
              <a:gd name="connsiteX0" fmla="*/ 338138 w 338138"/>
              <a:gd name="connsiteY0" fmla="*/ 142875 h 142875"/>
              <a:gd name="connsiteX1" fmla="*/ 228600 w 338138"/>
              <a:gd name="connsiteY1" fmla="*/ 66675 h 142875"/>
              <a:gd name="connsiteX2" fmla="*/ 104775 w 338138"/>
              <a:gd name="connsiteY2" fmla="*/ 52387 h 142875"/>
              <a:gd name="connsiteX3" fmla="*/ 52388 w 338138"/>
              <a:gd name="connsiteY3" fmla="*/ 33337 h 142875"/>
              <a:gd name="connsiteX4" fmla="*/ 0 w 338138"/>
              <a:gd name="connsiteY4" fmla="*/ 0 h 142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8138" h="142875">
                <a:moveTo>
                  <a:pt x="338138" y="142875"/>
                </a:moveTo>
                <a:cubicBezTo>
                  <a:pt x="302816" y="112315"/>
                  <a:pt x="267494" y="81756"/>
                  <a:pt x="228600" y="66675"/>
                </a:cubicBezTo>
                <a:cubicBezTo>
                  <a:pt x="189706" y="51594"/>
                  <a:pt x="134144" y="57943"/>
                  <a:pt x="104775" y="52387"/>
                </a:cubicBezTo>
                <a:cubicBezTo>
                  <a:pt x="75406" y="46831"/>
                  <a:pt x="69850" y="42068"/>
                  <a:pt x="52388" y="33337"/>
                </a:cubicBezTo>
                <a:cubicBezTo>
                  <a:pt x="34926" y="24606"/>
                  <a:pt x="17463" y="12303"/>
                  <a:pt x="0" y="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9" name="Freeform: Shape 158">
            <a:extLst>
              <a:ext uri="{FF2B5EF4-FFF2-40B4-BE49-F238E27FC236}">
                <a16:creationId xmlns:a16="http://schemas.microsoft.com/office/drawing/2014/main" id="{40C50CC5-4F12-CDEF-ED5A-A0FB382E1C9F}"/>
              </a:ext>
            </a:extLst>
          </p:cNvPr>
          <p:cNvSpPr/>
          <p:nvPr/>
        </p:nvSpPr>
        <p:spPr>
          <a:xfrm>
            <a:off x="1886189" y="4760065"/>
            <a:ext cx="314111" cy="132723"/>
          </a:xfrm>
          <a:custGeom>
            <a:avLst/>
            <a:gdLst>
              <a:gd name="connsiteX0" fmla="*/ 338138 w 338138"/>
              <a:gd name="connsiteY0" fmla="*/ 142875 h 142875"/>
              <a:gd name="connsiteX1" fmla="*/ 228600 w 338138"/>
              <a:gd name="connsiteY1" fmla="*/ 66675 h 142875"/>
              <a:gd name="connsiteX2" fmla="*/ 104775 w 338138"/>
              <a:gd name="connsiteY2" fmla="*/ 52387 h 142875"/>
              <a:gd name="connsiteX3" fmla="*/ 52388 w 338138"/>
              <a:gd name="connsiteY3" fmla="*/ 33337 h 142875"/>
              <a:gd name="connsiteX4" fmla="*/ 0 w 338138"/>
              <a:gd name="connsiteY4" fmla="*/ 0 h 142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8138" h="142875">
                <a:moveTo>
                  <a:pt x="338138" y="142875"/>
                </a:moveTo>
                <a:cubicBezTo>
                  <a:pt x="302816" y="112315"/>
                  <a:pt x="267494" y="81756"/>
                  <a:pt x="228600" y="66675"/>
                </a:cubicBezTo>
                <a:cubicBezTo>
                  <a:pt x="189706" y="51594"/>
                  <a:pt x="134144" y="57943"/>
                  <a:pt x="104775" y="52387"/>
                </a:cubicBezTo>
                <a:cubicBezTo>
                  <a:pt x="75406" y="46831"/>
                  <a:pt x="69850" y="42068"/>
                  <a:pt x="52388" y="33337"/>
                </a:cubicBezTo>
                <a:cubicBezTo>
                  <a:pt x="34926" y="24606"/>
                  <a:pt x="17463" y="12303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0" name="Freeform: Shape 159">
            <a:extLst>
              <a:ext uri="{FF2B5EF4-FFF2-40B4-BE49-F238E27FC236}">
                <a16:creationId xmlns:a16="http://schemas.microsoft.com/office/drawing/2014/main" id="{B914F716-828C-64C8-C85C-44CD8025B495}"/>
              </a:ext>
            </a:extLst>
          </p:cNvPr>
          <p:cNvSpPr/>
          <p:nvPr/>
        </p:nvSpPr>
        <p:spPr>
          <a:xfrm>
            <a:off x="1857100" y="4803265"/>
            <a:ext cx="314111" cy="132723"/>
          </a:xfrm>
          <a:custGeom>
            <a:avLst/>
            <a:gdLst>
              <a:gd name="connsiteX0" fmla="*/ 338138 w 338138"/>
              <a:gd name="connsiteY0" fmla="*/ 142875 h 142875"/>
              <a:gd name="connsiteX1" fmla="*/ 228600 w 338138"/>
              <a:gd name="connsiteY1" fmla="*/ 66675 h 142875"/>
              <a:gd name="connsiteX2" fmla="*/ 104775 w 338138"/>
              <a:gd name="connsiteY2" fmla="*/ 52387 h 142875"/>
              <a:gd name="connsiteX3" fmla="*/ 52388 w 338138"/>
              <a:gd name="connsiteY3" fmla="*/ 33337 h 142875"/>
              <a:gd name="connsiteX4" fmla="*/ 0 w 338138"/>
              <a:gd name="connsiteY4" fmla="*/ 0 h 142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8138" h="142875">
                <a:moveTo>
                  <a:pt x="338138" y="142875"/>
                </a:moveTo>
                <a:cubicBezTo>
                  <a:pt x="302816" y="112315"/>
                  <a:pt x="267494" y="81756"/>
                  <a:pt x="228600" y="66675"/>
                </a:cubicBezTo>
                <a:cubicBezTo>
                  <a:pt x="189706" y="51594"/>
                  <a:pt x="134144" y="57943"/>
                  <a:pt x="104775" y="52387"/>
                </a:cubicBezTo>
                <a:cubicBezTo>
                  <a:pt x="75406" y="46831"/>
                  <a:pt x="69850" y="42068"/>
                  <a:pt x="52388" y="33337"/>
                </a:cubicBezTo>
                <a:cubicBezTo>
                  <a:pt x="34926" y="24606"/>
                  <a:pt x="17463" y="12303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1" name="Freeform: Shape 160">
            <a:extLst>
              <a:ext uri="{FF2B5EF4-FFF2-40B4-BE49-F238E27FC236}">
                <a16:creationId xmlns:a16="http://schemas.microsoft.com/office/drawing/2014/main" id="{BA225B2E-F817-13AB-AC6F-D87CEAE09F9E}"/>
              </a:ext>
            </a:extLst>
          </p:cNvPr>
          <p:cNvSpPr/>
          <p:nvPr/>
        </p:nvSpPr>
        <p:spPr>
          <a:xfrm>
            <a:off x="3092930" y="5828043"/>
            <a:ext cx="570707" cy="243326"/>
          </a:xfrm>
          <a:custGeom>
            <a:avLst/>
            <a:gdLst>
              <a:gd name="connsiteX0" fmla="*/ 614362 w 614362"/>
              <a:gd name="connsiteY0" fmla="*/ 261938 h 261938"/>
              <a:gd name="connsiteX1" fmla="*/ 542925 w 614362"/>
              <a:gd name="connsiteY1" fmla="*/ 247650 h 261938"/>
              <a:gd name="connsiteX2" fmla="*/ 404812 w 614362"/>
              <a:gd name="connsiteY2" fmla="*/ 180975 h 261938"/>
              <a:gd name="connsiteX3" fmla="*/ 266700 w 614362"/>
              <a:gd name="connsiteY3" fmla="*/ 142875 h 261938"/>
              <a:gd name="connsiteX4" fmla="*/ 147637 w 614362"/>
              <a:gd name="connsiteY4" fmla="*/ 109538 h 261938"/>
              <a:gd name="connsiteX5" fmla="*/ 0 w 614362"/>
              <a:gd name="connsiteY5" fmla="*/ 0 h 2619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4362" h="261938">
                <a:moveTo>
                  <a:pt x="614362" y="261938"/>
                </a:moveTo>
                <a:cubicBezTo>
                  <a:pt x="596106" y="261541"/>
                  <a:pt x="577850" y="261144"/>
                  <a:pt x="542925" y="247650"/>
                </a:cubicBezTo>
                <a:cubicBezTo>
                  <a:pt x="508000" y="234156"/>
                  <a:pt x="450849" y="198437"/>
                  <a:pt x="404812" y="180975"/>
                </a:cubicBezTo>
                <a:cubicBezTo>
                  <a:pt x="358775" y="163513"/>
                  <a:pt x="266700" y="142875"/>
                  <a:pt x="266700" y="142875"/>
                </a:cubicBezTo>
                <a:cubicBezTo>
                  <a:pt x="223838" y="130969"/>
                  <a:pt x="192087" y="133350"/>
                  <a:pt x="147637" y="109538"/>
                </a:cubicBezTo>
                <a:cubicBezTo>
                  <a:pt x="103187" y="85726"/>
                  <a:pt x="51593" y="42863"/>
                  <a:pt x="0" y="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2" name="Freeform: Shape 161">
            <a:extLst>
              <a:ext uri="{FF2B5EF4-FFF2-40B4-BE49-F238E27FC236}">
                <a16:creationId xmlns:a16="http://schemas.microsoft.com/office/drawing/2014/main" id="{E8A1C4BF-E803-05C6-1651-58417992E3CA}"/>
              </a:ext>
            </a:extLst>
          </p:cNvPr>
          <p:cNvSpPr/>
          <p:nvPr/>
        </p:nvSpPr>
        <p:spPr>
          <a:xfrm>
            <a:off x="3099724" y="5800644"/>
            <a:ext cx="570707" cy="243326"/>
          </a:xfrm>
          <a:custGeom>
            <a:avLst/>
            <a:gdLst>
              <a:gd name="connsiteX0" fmla="*/ 614362 w 614362"/>
              <a:gd name="connsiteY0" fmla="*/ 261938 h 261938"/>
              <a:gd name="connsiteX1" fmla="*/ 542925 w 614362"/>
              <a:gd name="connsiteY1" fmla="*/ 247650 h 261938"/>
              <a:gd name="connsiteX2" fmla="*/ 404812 w 614362"/>
              <a:gd name="connsiteY2" fmla="*/ 180975 h 261938"/>
              <a:gd name="connsiteX3" fmla="*/ 266700 w 614362"/>
              <a:gd name="connsiteY3" fmla="*/ 142875 h 261938"/>
              <a:gd name="connsiteX4" fmla="*/ 147637 w 614362"/>
              <a:gd name="connsiteY4" fmla="*/ 109538 h 261938"/>
              <a:gd name="connsiteX5" fmla="*/ 0 w 614362"/>
              <a:gd name="connsiteY5" fmla="*/ 0 h 2619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4362" h="261938">
                <a:moveTo>
                  <a:pt x="614362" y="261938"/>
                </a:moveTo>
                <a:cubicBezTo>
                  <a:pt x="596106" y="261541"/>
                  <a:pt x="577850" y="261144"/>
                  <a:pt x="542925" y="247650"/>
                </a:cubicBezTo>
                <a:cubicBezTo>
                  <a:pt x="508000" y="234156"/>
                  <a:pt x="450849" y="198437"/>
                  <a:pt x="404812" y="180975"/>
                </a:cubicBezTo>
                <a:cubicBezTo>
                  <a:pt x="358775" y="163513"/>
                  <a:pt x="266700" y="142875"/>
                  <a:pt x="266700" y="142875"/>
                </a:cubicBezTo>
                <a:cubicBezTo>
                  <a:pt x="223838" y="130969"/>
                  <a:pt x="192087" y="133350"/>
                  <a:pt x="147637" y="109538"/>
                </a:cubicBezTo>
                <a:cubicBezTo>
                  <a:pt x="103187" y="85726"/>
                  <a:pt x="51593" y="42863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3" name="Freeform: Shape 162">
            <a:extLst>
              <a:ext uri="{FF2B5EF4-FFF2-40B4-BE49-F238E27FC236}">
                <a16:creationId xmlns:a16="http://schemas.microsoft.com/office/drawing/2014/main" id="{2EB841FE-6DAB-EF12-2120-13F5843CD1E3}"/>
              </a:ext>
            </a:extLst>
          </p:cNvPr>
          <p:cNvSpPr/>
          <p:nvPr/>
        </p:nvSpPr>
        <p:spPr>
          <a:xfrm>
            <a:off x="3077425" y="5852217"/>
            <a:ext cx="570707" cy="243326"/>
          </a:xfrm>
          <a:custGeom>
            <a:avLst/>
            <a:gdLst>
              <a:gd name="connsiteX0" fmla="*/ 614362 w 614362"/>
              <a:gd name="connsiteY0" fmla="*/ 261938 h 261938"/>
              <a:gd name="connsiteX1" fmla="*/ 542925 w 614362"/>
              <a:gd name="connsiteY1" fmla="*/ 247650 h 261938"/>
              <a:gd name="connsiteX2" fmla="*/ 404812 w 614362"/>
              <a:gd name="connsiteY2" fmla="*/ 180975 h 261938"/>
              <a:gd name="connsiteX3" fmla="*/ 266700 w 614362"/>
              <a:gd name="connsiteY3" fmla="*/ 142875 h 261938"/>
              <a:gd name="connsiteX4" fmla="*/ 147637 w 614362"/>
              <a:gd name="connsiteY4" fmla="*/ 109538 h 261938"/>
              <a:gd name="connsiteX5" fmla="*/ 0 w 614362"/>
              <a:gd name="connsiteY5" fmla="*/ 0 h 2619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4362" h="261938">
                <a:moveTo>
                  <a:pt x="614362" y="261938"/>
                </a:moveTo>
                <a:cubicBezTo>
                  <a:pt x="596106" y="261541"/>
                  <a:pt x="577850" y="261144"/>
                  <a:pt x="542925" y="247650"/>
                </a:cubicBezTo>
                <a:cubicBezTo>
                  <a:pt x="508000" y="234156"/>
                  <a:pt x="450849" y="198437"/>
                  <a:pt x="404812" y="180975"/>
                </a:cubicBezTo>
                <a:cubicBezTo>
                  <a:pt x="358775" y="163513"/>
                  <a:pt x="266700" y="142875"/>
                  <a:pt x="266700" y="142875"/>
                </a:cubicBezTo>
                <a:cubicBezTo>
                  <a:pt x="223838" y="130969"/>
                  <a:pt x="192087" y="133350"/>
                  <a:pt x="147637" y="109538"/>
                </a:cubicBezTo>
                <a:cubicBezTo>
                  <a:pt x="103187" y="85726"/>
                  <a:pt x="51593" y="42863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4" name="Freeform: Shape 163">
            <a:extLst>
              <a:ext uri="{FF2B5EF4-FFF2-40B4-BE49-F238E27FC236}">
                <a16:creationId xmlns:a16="http://schemas.microsoft.com/office/drawing/2014/main" id="{32545925-713B-0564-2024-CD168E184969}"/>
              </a:ext>
            </a:extLst>
          </p:cNvPr>
          <p:cNvSpPr/>
          <p:nvPr/>
        </p:nvSpPr>
        <p:spPr>
          <a:xfrm>
            <a:off x="3762293" y="5694464"/>
            <a:ext cx="499922" cy="371624"/>
          </a:xfrm>
          <a:custGeom>
            <a:avLst/>
            <a:gdLst>
              <a:gd name="connsiteX0" fmla="*/ 0 w 538162"/>
              <a:gd name="connsiteY0" fmla="*/ 400050 h 400050"/>
              <a:gd name="connsiteX1" fmla="*/ 61912 w 538162"/>
              <a:gd name="connsiteY1" fmla="*/ 347663 h 400050"/>
              <a:gd name="connsiteX2" fmla="*/ 123825 w 538162"/>
              <a:gd name="connsiteY2" fmla="*/ 242888 h 400050"/>
              <a:gd name="connsiteX3" fmla="*/ 157162 w 538162"/>
              <a:gd name="connsiteY3" fmla="*/ 209550 h 400050"/>
              <a:gd name="connsiteX4" fmla="*/ 252412 w 538162"/>
              <a:gd name="connsiteY4" fmla="*/ 176213 h 400050"/>
              <a:gd name="connsiteX5" fmla="*/ 319087 w 538162"/>
              <a:gd name="connsiteY5" fmla="*/ 152400 h 400050"/>
              <a:gd name="connsiteX6" fmla="*/ 538162 w 538162"/>
              <a:gd name="connsiteY6" fmla="*/ 0 h 4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38162" h="400050">
                <a:moveTo>
                  <a:pt x="0" y="400050"/>
                </a:moveTo>
                <a:cubicBezTo>
                  <a:pt x="20637" y="386953"/>
                  <a:pt x="41275" y="373857"/>
                  <a:pt x="61912" y="347663"/>
                </a:cubicBezTo>
                <a:cubicBezTo>
                  <a:pt x="82550" y="321469"/>
                  <a:pt x="107950" y="265907"/>
                  <a:pt x="123825" y="242888"/>
                </a:cubicBezTo>
                <a:cubicBezTo>
                  <a:pt x="139700" y="219869"/>
                  <a:pt x="135731" y="220663"/>
                  <a:pt x="157162" y="209550"/>
                </a:cubicBezTo>
                <a:cubicBezTo>
                  <a:pt x="178593" y="198437"/>
                  <a:pt x="252412" y="176213"/>
                  <a:pt x="252412" y="176213"/>
                </a:cubicBezTo>
                <a:cubicBezTo>
                  <a:pt x="279399" y="166688"/>
                  <a:pt x="271462" y="181769"/>
                  <a:pt x="319087" y="152400"/>
                </a:cubicBezTo>
                <a:cubicBezTo>
                  <a:pt x="366712" y="123031"/>
                  <a:pt x="452437" y="61515"/>
                  <a:pt x="538162" y="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5" name="Freeform: Shape 164">
            <a:extLst>
              <a:ext uri="{FF2B5EF4-FFF2-40B4-BE49-F238E27FC236}">
                <a16:creationId xmlns:a16="http://schemas.microsoft.com/office/drawing/2014/main" id="{11634210-3244-DA8E-C75F-255F1CB86553}"/>
              </a:ext>
            </a:extLst>
          </p:cNvPr>
          <p:cNvSpPr/>
          <p:nvPr/>
        </p:nvSpPr>
        <p:spPr>
          <a:xfrm>
            <a:off x="3744274" y="5679678"/>
            <a:ext cx="499922" cy="371624"/>
          </a:xfrm>
          <a:custGeom>
            <a:avLst/>
            <a:gdLst>
              <a:gd name="connsiteX0" fmla="*/ 0 w 538162"/>
              <a:gd name="connsiteY0" fmla="*/ 400050 h 400050"/>
              <a:gd name="connsiteX1" fmla="*/ 61912 w 538162"/>
              <a:gd name="connsiteY1" fmla="*/ 347663 h 400050"/>
              <a:gd name="connsiteX2" fmla="*/ 123825 w 538162"/>
              <a:gd name="connsiteY2" fmla="*/ 242888 h 400050"/>
              <a:gd name="connsiteX3" fmla="*/ 157162 w 538162"/>
              <a:gd name="connsiteY3" fmla="*/ 209550 h 400050"/>
              <a:gd name="connsiteX4" fmla="*/ 252412 w 538162"/>
              <a:gd name="connsiteY4" fmla="*/ 176213 h 400050"/>
              <a:gd name="connsiteX5" fmla="*/ 319087 w 538162"/>
              <a:gd name="connsiteY5" fmla="*/ 152400 h 400050"/>
              <a:gd name="connsiteX6" fmla="*/ 538162 w 538162"/>
              <a:gd name="connsiteY6" fmla="*/ 0 h 4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38162" h="400050">
                <a:moveTo>
                  <a:pt x="0" y="400050"/>
                </a:moveTo>
                <a:cubicBezTo>
                  <a:pt x="20637" y="386953"/>
                  <a:pt x="41275" y="373857"/>
                  <a:pt x="61912" y="347663"/>
                </a:cubicBezTo>
                <a:cubicBezTo>
                  <a:pt x="82550" y="321469"/>
                  <a:pt x="107950" y="265907"/>
                  <a:pt x="123825" y="242888"/>
                </a:cubicBezTo>
                <a:cubicBezTo>
                  <a:pt x="139700" y="219869"/>
                  <a:pt x="135731" y="220663"/>
                  <a:pt x="157162" y="209550"/>
                </a:cubicBezTo>
                <a:cubicBezTo>
                  <a:pt x="178593" y="198437"/>
                  <a:pt x="252412" y="176213"/>
                  <a:pt x="252412" y="176213"/>
                </a:cubicBezTo>
                <a:cubicBezTo>
                  <a:pt x="279399" y="166688"/>
                  <a:pt x="271462" y="181769"/>
                  <a:pt x="319087" y="152400"/>
                </a:cubicBezTo>
                <a:cubicBezTo>
                  <a:pt x="366712" y="123031"/>
                  <a:pt x="452437" y="61515"/>
                  <a:pt x="538162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6" name="Freeform: Shape 165">
            <a:extLst>
              <a:ext uri="{FF2B5EF4-FFF2-40B4-BE49-F238E27FC236}">
                <a16:creationId xmlns:a16="http://schemas.microsoft.com/office/drawing/2014/main" id="{71158115-98E2-9FE6-C05C-F01FA93B94CD}"/>
              </a:ext>
            </a:extLst>
          </p:cNvPr>
          <p:cNvSpPr/>
          <p:nvPr/>
        </p:nvSpPr>
        <p:spPr>
          <a:xfrm>
            <a:off x="3779460" y="5717943"/>
            <a:ext cx="499922" cy="371624"/>
          </a:xfrm>
          <a:custGeom>
            <a:avLst/>
            <a:gdLst>
              <a:gd name="connsiteX0" fmla="*/ 0 w 538162"/>
              <a:gd name="connsiteY0" fmla="*/ 400050 h 400050"/>
              <a:gd name="connsiteX1" fmla="*/ 61912 w 538162"/>
              <a:gd name="connsiteY1" fmla="*/ 347663 h 400050"/>
              <a:gd name="connsiteX2" fmla="*/ 123825 w 538162"/>
              <a:gd name="connsiteY2" fmla="*/ 242888 h 400050"/>
              <a:gd name="connsiteX3" fmla="*/ 157162 w 538162"/>
              <a:gd name="connsiteY3" fmla="*/ 209550 h 400050"/>
              <a:gd name="connsiteX4" fmla="*/ 252412 w 538162"/>
              <a:gd name="connsiteY4" fmla="*/ 176213 h 400050"/>
              <a:gd name="connsiteX5" fmla="*/ 319087 w 538162"/>
              <a:gd name="connsiteY5" fmla="*/ 152400 h 400050"/>
              <a:gd name="connsiteX6" fmla="*/ 538162 w 538162"/>
              <a:gd name="connsiteY6" fmla="*/ 0 h 4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38162" h="400050">
                <a:moveTo>
                  <a:pt x="0" y="400050"/>
                </a:moveTo>
                <a:cubicBezTo>
                  <a:pt x="20637" y="386953"/>
                  <a:pt x="41275" y="373857"/>
                  <a:pt x="61912" y="347663"/>
                </a:cubicBezTo>
                <a:cubicBezTo>
                  <a:pt x="82550" y="321469"/>
                  <a:pt x="107950" y="265907"/>
                  <a:pt x="123825" y="242888"/>
                </a:cubicBezTo>
                <a:cubicBezTo>
                  <a:pt x="139700" y="219869"/>
                  <a:pt x="135731" y="220663"/>
                  <a:pt x="157162" y="209550"/>
                </a:cubicBezTo>
                <a:cubicBezTo>
                  <a:pt x="178593" y="198437"/>
                  <a:pt x="252412" y="176213"/>
                  <a:pt x="252412" y="176213"/>
                </a:cubicBezTo>
                <a:cubicBezTo>
                  <a:pt x="279399" y="166688"/>
                  <a:pt x="271462" y="181769"/>
                  <a:pt x="319087" y="152400"/>
                </a:cubicBezTo>
                <a:cubicBezTo>
                  <a:pt x="366712" y="123031"/>
                  <a:pt x="452437" y="61515"/>
                  <a:pt x="538162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7" name="Freeform: Shape 166">
            <a:extLst>
              <a:ext uri="{FF2B5EF4-FFF2-40B4-BE49-F238E27FC236}">
                <a16:creationId xmlns:a16="http://schemas.microsoft.com/office/drawing/2014/main" id="{4BDACAEF-9382-B10A-D7CF-8114680E86D4}"/>
              </a:ext>
            </a:extLst>
          </p:cNvPr>
          <p:cNvSpPr/>
          <p:nvPr/>
        </p:nvSpPr>
        <p:spPr>
          <a:xfrm>
            <a:off x="1834863" y="1094882"/>
            <a:ext cx="27329" cy="457156"/>
          </a:xfrm>
          <a:custGeom>
            <a:avLst/>
            <a:gdLst>
              <a:gd name="connsiteX0" fmla="*/ 19050 w 29419"/>
              <a:gd name="connsiteY0" fmla="*/ 492125 h 492125"/>
              <a:gd name="connsiteX1" fmla="*/ 28575 w 29419"/>
              <a:gd name="connsiteY1" fmla="*/ 358775 h 492125"/>
              <a:gd name="connsiteX2" fmla="*/ 0 w 29419"/>
              <a:gd name="connsiteY2" fmla="*/ 0 h 492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9419" h="492125">
                <a:moveTo>
                  <a:pt x="19050" y="492125"/>
                </a:moveTo>
                <a:cubicBezTo>
                  <a:pt x="25400" y="466460"/>
                  <a:pt x="31750" y="440796"/>
                  <a:pt x="28575" y="358775"/>
                </a:cubicBezTo>
                <a:cubicBezTo>
                  <a:pt x="25400" y="276754"/>
                  <a:pt x="12700" y="138377"/>
                  <a:pt x="0" y="0"/>
                </a:cubicBezTo>
              </a:path>
            </a:pathLst>
          </a:custGeom>
          <a:noFill/>
          <a:ln w="1016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8" name="Freeform: Shape 167">
            <a:extLst>
              <a:ext uri="{FF2B5EF4-FFF2-40B4-BE49-F238E27FC236}">
                <a16:creationId xmlns:a16="http://schemas.microsoft.com/office/drawing/2014/main" id="{545FF3DC-B1B1-DC96-B350-FB90251264AB}"/>
              </a:ext>
            </a:extLst>
          </p:cNvPr>
          <p:cNvSpPr/>
          <p:nvPr/>
        </p:nvSpPr>
        <p:spPr>
          <a:xfrm>
            <a:off x="1836158" y="1094578"/>
            <a:ext cx="27329" cy="457156"/>
          </a:xfrm>
          <a:custGeom>
            <a:avLst/>
            <a:gdLst>
              <a:gd name="connsiteX0" fmla="*/ 19050 w 29419"/>
              <a:gd name="connsiteY0" fmla="*/ 492125 h 492125"/>
              <a:gd name="connsiteX1" fmla="*/ 28575 w 29419"/>
              <a:gd name="connsiteY1" fmla="*/ 358775 h 492125"/>
              <a:gd name="connsiteX2" fmla="*/ 0 w 29419"/>
              <a:gd name="connsiteY2" fmla="*/ 0 h 492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9419" h="492125">
                <a:moveTo>
                  <a:pt x="19050" y="492125"/>
                </a:moveTo>
                <a:cubicBezTo>
                  <a:pt x="25400" y="466460"/>
                  <a:pt x="31750" y="440796"/>
                  <a:pt x="28575" y="358775"/>
                </a:cubicBezTo>
                <a:cubicBezTo>
                  <a:pt x="25400" y="276754"/>
                  <a:pt x="12700" y="138377"/>
                  <a:pt x="0" y="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9" name="Freeform: Shape 168">
            <a:extLst>
              <a:ext uri="{FF2B5EF4-FFF2-40B4-BE49-F238E27FC236}">
                <a16:creationId xmlns:a16="http://schemas.microsoft.com/office/drawing/2014/main" id="{684B93BA-36CF-79F5-CEDA-5CD10D524C2E}"/>
              </a:ext>
            </a:extLst>
          </p:cNvPr>
          <p:cNvSpPr/>
          <p:nvPr/>
        </p:nvSpPr>
        <p:spPr>
          <a:xfrm>
            <a:off x="1858860" y="1090449"/>
            <a:ext cx="27329" cy="457156"/>
          </a:xfrm>
          <a:custGeom>
            <a:avLst/>
            <a:gdLst>
              <a:gd name="connsiteX0" fmla="*/ 19050 w 29419"/>
              <a:gd name="connsiteY0" fmla="*/ 492125 h 492125"/>
              <a:gd name="connsiteX1" fmla="*/ 28575 w 29419"/>
              <a:gd name="connsiteY1" fmla="*/ 358775 h 492125"/>
              <a:gd name="connsiteX2" fmla="*/ 0 w 29419"/>
              <a:gd name="connsiteY2" fmla="*/ 0 h 492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9419" h="492125">
                <a:moveTo>
                  <a:pt x="19050" y="492125"/>
                </a:moveTo>
                <a:cubicBezTo>
                  <a:pt x="25400" y="466460"/>
                  <a:pt x="31750" y="440796"/>
                  <a:pt x="28575" y="358775"/>
                </a:cubicBezTo>
                <a:cubicBezTo>
                  <a:pt x="25400" y="276754"/>
                  <a:pt x="12700" y="138377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0" name="Freeform: Shape 169">
            <a:extLst>
              <a:ext uri="{FF2B5EF4-FFF2-40B4-BE49-F238E27FC236}">
                <a16:creationId xmlns:a16="http://schemas.microsoft.com/office/drawing/2014/main" id="{2C06DA78-46AC-6DEB-F90F-3A9EC0CE893C}"/>
              </a:ext>
            </a:extLst>
          </p:cNvPr>
          <p:cNvSpPr/>
          <p:nvPr/>
        </p:nvSpPr>
        <p:spPr>
          <a:xfrm>
            <a:off x="1806881" y="1085603"/>
            <a:ext cx="27329" cy="457156"/>
          </a:xfrm>
          <a:custGeom>
            <a:avLst/>
            <a:gdLst>
              <a:gd name="connsiteX0" fmla="*/ 19050 w 29419"/>
              <a:gd name="connsiteY0" fmla="*/ 492125 h 492125"/>
              <a:gd name="connsiteX1" fmla="*/ 28575 w 29419"/>
              <a:gd name="connsiteY1" fmla="*/ 358775 h 492125"/>
              <a:gd name="connsiteX2" fmla="*/ 0 w 29419"/>
              <a:gd name="connsiteY2" fmla="*/ 0 h 492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9419" h="492125">
                <a:moveTo>
                  <a:pt x="19050" y="492125"/>
                </a:moveTo>
                <a:cubicBezTo>
                  <a:pt x="25400" y="466460"/>
                  <a:pt x="31750" y="440796"/>
                  <a:pt x="28575" y="358775"/>
                </a:cubicBezTo>
                <a:cubicBezTo>
                  <a:pt x="25400" y="276754"/>
                  <a:pt x="12700" y="138377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1" name="Freeform: Shape 170">
            <a:extLst>
              <a:ext uri="{FF2B5EF4-FFF2-40B4-BE49-F238E27FC236}">
                <a16:creationId xmlns:a16="http://schemas.microsoft.com/office/drawing/2014/main" id="{13EF850F-7CC6-5E21-82E6-C0977F974CA5}"/>
              </a:ext>
            </a:extLst>
          </p:cNvPr>
          <p:cNvSpPr/>
          <p:nvPr/>
        </p:nvSpPr>
        <p:spPr>
          <a:xfrm>
            <a:off x="3080983" y="3287757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2" name="Freeform: Shape 171">
            <a:extLst>
              <a:ext uri="{FF2B5EF4-FFF2-40B4-BE49-F238E27FC236}">
                <a16:creationId xmlns:a16="http://schemas.microsoft.com/office/drawing/2014/main" id="{3D88F1D0-32A0-F279-CBC3-5075EA3218D2}"/>
              </a:ext>
            </a:extLst>
          </p:cNvPr>
          <p:cNvSpPr/>
          <p:nvPr/>
        </p:nvSpPr>
        <p:spPr>
          <a:xfrm>
            <a:off x="3080983" y="3262628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3" name="Freeform: Shape 172">
            <a:extLst>
              <a:ext uri="{FF2B5EF4-FFF2-40B4-BE49-F238E27FC236}">
                <a16:creationId xmlns:a16="http://schemas.microsoft.com/office/drawing/2014/main" id="{C9FE8FA1-FE92-EF93-8A77-A9C9375C0078}"/>
              </a:ext>
            </a:extLst>
          </p:cNvPr>
          <p:cNvSpPr/>
          <p:nvPr/>
        </p:nvSpPr>
        <p:spPr>
          <a:xfrm>
            <a:off x="3080983" y="3316989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4" name="Freeform: Shape 173">
            <a:extLst>
              <a:ext uri="{FF2B5EF4-FFF2-40B4-BE49-F238E27FC236}">
                <a16:creationId xmlns:a16="http://schemas.microsoft.com/office/drawing/2014/main" id="{BE14D519-55F2-6E66-EB57-7300F9F35037}"/>
              </a:ext>
            </a:extLst>
          </p:cNvPr>
          <p:cNvSpPr/>
          <p:nvPr/>
        </p:nvSpPr>
        <p:spPr>
          <a:xfrm>
            <a:off x="3080983" y="3417233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5" name="Freeform: Shape 174">
            <a:extLst>
              <a:ext uri="{FF2B5EF4-FFF2-40B4-BE49-F238E27FC236}">
                <a16:creationId xmlns:a16="http://schemas.microsoft.com/office/drawing/2014/main" id="{8D28D463-2E22-2156-A058-1629F3CD5054}"/>
              </a:ext>
            </a:extLst>
          </p:cNvPr>
          <p:cNvSpPr/>
          <p:nvPr/>
        </p:nvSpPr>
        <p:spPr>
          <a:xfrm>
            <a:off x="3080983" y="3392901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6" name="Freeform: Shape 175">
            <a:extLst>
              <a:ext uri="{FF2B5EF4-FFF2-40B4-BE49-F238E27FC236}">
                <a16:creationId xmlns:a16="http://schemas.microsoft.com/office/drawing/2014/main" id="{35245F63-787E-E92D-C04D-B61A21340DB2}"/>
              </a:ext>
            </a:extLst>
          </p:cNvPr>
          <p:cNvSpPr/>
          <p:nvPr/>
        </p:nvSpPr>
        <p:spPr>
          <a:xfrm>
            <a:off x="3080983" y="3443778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7" name="Freeform: Shape 176">
            <a:extLst>
              <a:ext uri="{FF2B5EF4-FFF2-40B4-BE49-F238E27FC236}">
                <a16:creationId xmlns:a16="http://schemas.microsoft.com/office/drawing/2014/main" id="{78F4624D-0B02-398D-1D40-AC15456A7E30}"/>
              </a:ext>
            </a:extLst>
          </p:cNvPr>
          <p:cNvSpPr/>
          <p:nvPr/>
        </p:nvSpPr>
        <p:spPr>
          <a:xfrm>
            <a:off x="3080983" y="3549832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8" name="Freeform: Shape 177">
            <a:extLst>
              <a:ext uri="{FF2B5EF4-FFF2-40B4-BE49-F238E27FC236}">
                <a16:creationId xmlns:a16="http://schemas.microsoft.com/office/drawing/2014/main" id="{BB2CAEDE-8A64-36E8-D6B7-142255240354}"/>
              </a:ext>
            </a:extLst>
          </p:cNvPr>
          <p:cNvSpPr/>
          <p:nvPr/>
        </p:nvSpPr>
        <p:spPr>
          <a:xfrm>
            <a:off x="3083195" y="3523287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9" name="Freeform: Shape 178">
            <a:extLst>
              <a:ext uri="{FF2B5EF4-FFF2-40B4-BE49-F238E27FC236}">
                <a16:creationId xmlns:a16="http://schemas.microsoft.com/office/drawing/2014/main" id="{56F8BF60-581B-B0FA-7314-DA7D90F72020}"/>
              </a:ext>
            </a:extLst>
          </p:cNvPr>
          <p:cNvSpPr/>
          <p:nvPr/>
        </p:nvSpPr>
        <p:spPr>
          <a:xfrm>
            <a:off x="3087618" y="3576377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80" name="Callout: Line with Border and Accent Bar 179">
            <a:extLst>
              <a:ext uri="{FF2B5EF4-FFF2-40B4-BE49-F238E27FC236}">
                <a16:creationId xmlns:a16="http://schemas.microsoft.com/office/drawing/2014/main" id="{C972F28B-7FF5-BEAA-6C87-86C461BE6204}"/>
              </a:ext>
            </a:extLst>
          </p:cNvPr>
          <p:cNvSpPr/>
          <p:nvPr/>
        </p:nvSpPr>
        <p:spPr>
          <a:xfrm>
            <a:off x="2061029" y="3963556"/>
            <a:ext cx="628196" cy="161497"/>
          </a:xfrm>
          <a:prstGeom prst="accentBorderCallout1">
            <a:avLst>
              <a:gd name="adj1" fmla="val 18750"/>
              <a:gd name="adj2" fmla="val -8333"/>
              <a:gd name="adj3" fmla="val 417489"/>
              <a:gd name="adj4" fmla="val -85515"/>
            </a:avLst>
          </a:prstGeom>
          <a:solidFill>
            <a:schemeClr val="bg1"/>
          </a:solidFill>
          <a:ln>
            <a:tailEnd type="oval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กม.15+600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81" name="Callout: Line with Border and Accent Bar 180">
            <a:extLst>
              <a:ext uri="{FF2B5EF4-FFF2-40B4-BE49-F238E27FC236}">
                <a16:creationId xmlns:a16="http://schemas.microsoft.com/office/drawing/2014/main" id="{09E24EBF-43E8-4AE5-5CD8-D098DE9DB7FD}"/>
              </a:ext>
            </a:extLst>
          </p:cNvPr>
          <p:cNvSpPr/>
          <p:nvPr/>
        </p:nvSpPr>
        <p:spPr>
          <a:xfrm>
            <a:off x="2381976" y="4165364"/>
            <a:ext cx="699007" cy="156440"/>
          </a:xfrm>
          <a:prstGeom prst="accentBorderCallout1">
            <a:avLst>
              <a:gd name="adj1" fmla="val 18750"/>
              <a:gd name="adj2" fmla="val -8333"/>
              <a:gd name="adj3" fmla="val 388235"/>
              <a:gd name="adj4" fmla="val -72631"/>
            </a:avLst>
          </a:prstGeom>
          <a:solidFill>
            <a:schemeClr val="bg1"/>
          </a:solidFill>
          <a:ln>
            <a:tailEnd type="oval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กม.14+600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82" name="TextBox 181">
            <a:extLst>
              <a:ext uri="{FF2B5EF4-FFF2-40B4-BE49-F238E27FC236}">
                <a16:creationId xmlns:a16="http://schemas.microsoft.com/office/drawing/2014/main" id="{07FBE149-41E7-BE5A-FA7C-220DFB25EA6B}"/>
              </a:ext>
            </a:extLst>
          </p:cNvPr>
          <p:cNvSpPr txBox="1"/>
          <p:nvPr/>
        </p:nvSpPr>
        <p:spPr>
          <a:xfrm rot="17820045">
            <a:off x="1494566" y="4758821"/>
            <a:ext cx="275878" cy="8658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กม.15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83" name="Callout: Line with Border and Accent Bar 182">
            <a:extLst>
              <a:ext uri="{FF2B5EF4-FFF2-40B4-BE49-F238E27FC236}">
                <a16:creationId xmlns:a16="http://schemas.microsoft.com/office/drawing/2014/main" id="{45E40F42-9BDF-481E-F664-54970B2EB5D6}"/>
              </a:ext>
            </a:extLst>
          </p:cNvPr>
          <p:cNvSpPr/>
          <p:nvPr/>
        </p:nvSpPr>
        <p:spPr>
          <a:xfrm>
            <a:off x="3707031" y="6320900"/>
            <a:ext cx="533065" cy="120807"/>
          </a:xfrm>
          <a:prstGeom prst="accentBorderCallout1">
            <a:avLst>
              <a:gd name="adj1" fmla="val 18750"/>
              <a:gd name="adj2" fmla="val -8333"/>
              <a:gd name="adj3" fmla="val -212499"/>
              <a:gd name="adj4" fmla="val 8567"/>
            </a:avLst>
          </a:prstGeom>
          <a:solidFill>
            <a:schemeClr val="bg1"/>
          </a:solidFill>
          <a:ln>
            <a:tailEnd type="oval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กม.9+900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85" name="TextBox 184">
            <a:extLst>
              <a:ext uri="{FF2B5EF4-FFF2-40B4-BE49-F238E27FC236}">
                <a16:creationId xmlns:a16="http://schemas.microsoft.com/office/drawing/2014/main" id="{972072CF-A613-6CE6-B1F3-2F9C2CF0E191}"/>
              </a:ext>
            </a:extLst>
          </p:cNvPr>
          <p:cNvSpPr txBox="1"/>
          <p:nvPr/>
        </p:nvSpPr>
        <p:spPr>
          <a:xfrm>
            <a:off x="2209149" y="1265647"/>
            <a:ext cx="620729" cy="246947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จุดสิ้นสุดโครงการฯ</a:t>
            </a:r>
          </a:p>
          <a:p>
            <a:pPr marL="0" marR="0" lvl="0" indent="0" algn="ctr" defTabSz="4572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ช่วงที่ 2 กม.21+000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86" name="TextBox 185">
            <a:extLst>
              <a:ext uri="{FF2B5EF4-FFF2-40B4-BE49-F238E27FC236}">
                <a16:creationId xmlns:a16="http://schemas.microsoft.com/office/drawing/2014/main" id="{0D9B768D-0764-99B4-8E63-0A4BFE4E7F51}"/>
              </a:ext>
            </a:extLst>
          </p:cNvPr>
          <p:cNvSpPr txBox="1"/>
          <p:nvPr/>
        </p:nvSpPr>
        <p:spPr>
          <a:xfrm>
            <a:off x="3341326" y="5286120"/>
            <a:ext cx="620729" cy="246947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จุดเริ่มต้นโครงการฯ</a:t>
            </a:r>
          </a:p>
          <a:p>
            <a:pPr marL="0" marR="0" lvl="0" indent="0" algn="ctr" defTabSz="4572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ช่วงที่ 1 กม.11+950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87" name="TextBox 186">
            <a:extLst>
              <a:ext uri="{FF2B5EF4-FFF2-40B4-BE49-F238E27FC236}">
                <a16:creationId xmlns:a16="http://schemas.microsoft.com/office/drawing/2014/main" id="{F5DFDB06-8956-E2D8-EC30-6604BD73965E}"/>
              </a:ext>
            </a:extLst>
          </p:cNvPr>
          <p:cNvSpPr txBox="1"/>
          <p:nvPr/>
        </p:nvSpPr>
        <p:spPr>
          <a:xfrm>
            <a:off x="2456818" y="4405727"/>
            <a:ext cx="620729" cy="246947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จุดสิ้นสุดโครงการฯ</a:t>
            </a:r>
          </a:p>
          <a:p>
            <a:pPr marL="0" marR="0" lvl="0" indent="0" algn="ctr" defTabSz="4572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ช่วงที่ 1 กม.13+930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188" name="Picture 187">
            <a:extLst>
              <a:ext uri="{FF2B5EF4-FFF2-40B4-BE49-F238E27FC236}">
                <a16:creationId xmlns:a16="http://schemas.microsoft.com/office/drawing/2014/main" id="{3E220ADD-39E6-4C92-E169-023A501CD7C3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7037" r="4963" b="2982"/>
          <a:stretch/>
        </p:blipFill>
        <p:spPr>
          <a:xfrm>
            <a:off x="1749090" y="972958"/>
            <a:ext cx="170239" cy="161182"/>
          </a:xfrm>
          <a:prstGeom prst="rect">
            <a:avLst/>
          </a:prstGeom>
        </p:spPr>
      </p:pic>
      <p:sp>
        <p:nvSpPr>
          <p:cNvPr id="189" name="Callout: Line with Border and Accent Bar 188">
            <a:extLst>
              <a:ext uri="{FF2B5EF4-FFF2-40B4-BE49-F238E27FC236}">
                <a16:creationId xmlns:a16="http://schemas.microsoft.com/office/drawing/2014/main" id="{C856C5C1-7E14-53F0-548B-D6C8D0D09D90}"/>
              </a:ext>
            </a:extLst>
          </p:cNvPr>
          <p:cNvSpPr/>
          <p:nvPr/>
        </p:nvSpPr>
        <p:spPr>
          <a:xfrm>
            <a:off x="2310664" y="926238"/>
            <a:ext cx="610336" cy="161497"/>
          </a:xfrm>
          <a:prstGeom prst="accentBorderCallout1">
            <a:avLst>
              <a:gd name="adj1" fmla="val 18750"/>
              <a:gd name="adj2" fmla="val -8333"/>
              <a:gd name="adj3" fmla="val 78530"/>
              <a:gd name="adj4" fmla="val -76330"/>
            </a:avLst>
          </a:prstGeom>
          <a:solidFill>
            <a:schemeClr val="bg1"/>
          </a:solidFill>
          <a:ln>
            <a:tailEnd type="oval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กม.21+946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90" name="Freeform: Shape 189">
            <a:extLst>
              <a:ext uri="{FF2B5EF4-FFF2-40B4-BE49-F238E27FC236}">
                <a16:creationId xmlns:a16="http://schemas.microsoft.com/office/drawing/2014/main" id="{2E887075-9454-24AE-80C0-423E3EFE2EC8}"/>
              </a:ext>
            </a:extLst>
          </p:cNvPr>
          <p:cNvSpPr/>
          <p:nvPr/>
        </p:nvSpPr>
        <p:spPr>
          <a:xfrm>
            <a:off x="1457340" y="1542010"/>
            <a:ext cx="403477" cy="805185"/>
          </a:xfrm>
          <a:custGeom>
            <a:avLst/>
            <a:gdLst>
              <a:gd name="connsiteX0" fmla="*/ 0 w 426720"/>
              <a:gd name="connsiteY0" fmla="*/ 855345 h 855345"/>
              <a:gd name="connsiteX1" fmla="*/ 22860 w 426720"/>
              <a:gd name="connsiteY1" fmla="*/ 775335 h 855345"/>
              <a:gd name="connsiteX2" fmla="*/ 26670 w 426720"/>
              <a:gd name="connsiteY2" fmla="*/ 657225 h 855345"/>
              <a:gd name="connsiteX3" fmla="*/ 32385 w 426720"/>
              <a:gd name="connsiteY3" fmla="*/ 554355 h 855345"/>
              <a:gd name="connsiteX4" fmla="*/ 57150 w 426720"/>
              <a:gd name="connsiteY4" fmla="*/ 373380 h 855345"/>
              <a:gd name="connsiteX5" fmla="*/ 89535 w 426720"/>
              <a:gd name="connsiteY5" fmla="*/ 274320 h 855345"/>
              <a:gd name="connsiteX6" fmla="*/ 142875 w 426720"/>
              <a:gd name="connsiteY6" fmla="*/ 220980 h 855345"/>
              <a:gd name="connsiteX7" fmla="*/ 268605 w 426720"/>
              <a:gd name="connsiteY7" fmla="*/ 167640 h 855345"/>
              <a:gd name="connsiteX8" fmla="*/ 339090 w 426720"/>
              <a:gd name="connsiteY8" fmla="*/ 125730 h 855345"/>
              <a:gd name="connsiteX9" fmla="*/ 377190 w 426720"/>
              <a:gd name="connsiteY9" fmla="*/ 80010 h 855345"/>
              <a:gd name="connsiteX10" fmla="*/ 426720 w 426720"/>
              <a:gd name="connsiteY10" fmla="*/ 0 h 855345"/>
              <a:gd name="connsiteX0" fmla="*/ 0 w 434340"/>
              <a:gd name="connsiteY0" fmla="*/ 866775 h 866775"/>
              <a:gd name="connsiteX1" fmla="*/ 22860 w 434340"/>
              <a:gd name="connsiteY1" fmla="*/ 786765 h 866775"/>
              <a:gd name="connsiteX2" fmla="*/ 26670 w 434340"/>
              <a:gd name="connsiteY2" fmla="*/ 668655 h 866775"/>
              <a:gd name="connsiteX3" fmla="*/ 32385 w 434340"/>
              <a:gd name="connsiteY3" fmla="*/ 565785 h 866775"/>
              <a:gd name="connsiteX4" fmla="*/ 57150 w 434340"/>
              <a:gd name="connsiteY4" fmla="*/ 384810 h 866775"/>
              <a:gd name="connsiteX5" fmla="*/ 89535 w 434340"/>
              <a:gd name="connsiteY5" fmla="*/ 285750 h 866775"/>
              <a:gd name="connsiteX6" fmla="*/ 142875 w 434340"/>
              <a:gd name="connsiteY6" fmla="*/ 232410 h 866775"/>
              <a:gd name="connsiteX7" fmla="*/ 268605 w 434340"/>
              <a:gd name="connsiteY7" fmla="*/ 179070 h 866775"/>
              <a:gd name="connsiteX8" fmla="*/ 339090 w 434340"/>
              <a:gd name="connsiteY8" fmla="*/ 137160 h 866775"/>
              <a:gd name="connsiteX9" fmla="*/ 377190 w 434340"/>
              <a:gd name="connsiteY9" fmla="*/ 91440 h 866775"/>
              <a:gd name="connsiteX10" fmla="*/ 434340 w 434340"/>
              <a:gd name="connsiteY10" fmla="*/ 0 h 866775"/>
              <a:gd name="connsiteX0" fmla="*/ 0 w 434340"/>
              <a:gd name="connsiteY0" fmla="*/ 866775 h 866775"/>
              <a:gd name="connsiteX1" fmla="*/ 22860 w 434340"/>
              <a:gd name="connsiteY1" fmla="*/ 786765 h 866775"/>
              <a:gd name="connsiteX2" fmla="*/ 26670 w 434340"/>
              <a:gd name="connsiteY2" fmla="*/ 668655 h 866775"/>
              <a:gd name="connsiteX3" fmla="*/ 32385 w 434340"/>
              <a:gd name="connsiteY3" fmla="*/ 565785 h 866775"/>
              <a:gd name="connsiteX4" fmla="*/ 57150 w 434340"/>
              <a:gd name="connsiteY4" fmla="*/ 384810 h 866775"/>
              <a:gd name="connsiteX5" fmla="*/ 89535 w 434340"/>
              <a:gd name="connsiteY5" fmla="*/ 285750 h 866775"/>
              <a:gd name="connsiteX6" fmla="*/ 142875 w 434340"/>
              <a:gd name="connsiteY6" fmla="*/ 232410 h 866775"/>
              <a:gd name="connsiteX7" fmla="*/ 268605 w 434340"/>
              <a:gd name="connsiteY7" fmla="*/ 179070 h 866775"/>
              <a:gd name="connsiteX8" fmla="*/ 339090 w 434340"/>
              <a:gd name="connsiteY8" fmla="*/ 137160 h 866775"/>
              <a:gd name="connsiteX9" fmla="*/ 377190 w 434340"/>
              <a:gd name="connsiteY9" fmla="*/ 91440 h 866775"/>
              <a:gd name="connsiteX10" fmla="*/ 434340 w 434340"/>
              <a:gd name="connsiteY10" fmla="*/ 0 h 866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34340" h="866775">
                <a:moveTo>
                  <a:pt x="0" y="866775"/>
                </a:moveTo>
                <a:cubicBezTo>
                  <a:pt x="9207" y="843280"/>
                  <a:pt x="18415" y="819785"/>
                  <a:pt x="22860" y="786765"/>
                </a:cubicBezTo>
                <a:cubicBezTo>
                  <a:pt x="27305" y="753745"/>
                  <a:pt x="25083" y="705485"/>
                  <a:pt x="26670" y="668655"/>
                </a:cubicBezTo>
                <a:cubicBezTo>
                  <a:pt x="28257" y="631825"/>
                  <a:pt x="27305" y="613092"/>
                  <a:pt x="32385" y="565785"/>
                </a:cubicBezTo>
                <a:cubicBezTo>
                  <a:pt x="37465" y="518478"/>
                  <a:pt x="47625" y="431482"/>
                  <a:pt x="57150" y="384810"/>
                </a:cubicBezTo>
                <a:cubicBezTo>
                  <a:pt x="66675" y="338138"/>
                  <a:pt x="75248" y="311150"/>
                  <a:pt x="89535" y="285750"/>
                </a:cubicBezTo>
                <a:cubicBezTo>
                  <a:pt x="103822" y="260350"/>
                  <a:pt x="113030" y="250190"/>
                  <a:pt x="142875" y="232410"/>
                </a:cubicBezTo>
                <a:cubicBezTo>
                  <a:pt x="172720" y="214630"/>
                  <a:pt x="235903" y="194945"/>
                  <a:pt x="268605" y="179070"/>
                </a:cubicBezTo>
                <a:cubicBezTo>
                  <a:pt x="301307" y="163195"/>
                  <a:pt x="320993" y="151765"/>
                  <a:pt x="339090" y="137160"/>
                </a:cubicBezTo>
                <a:cubicBezTo>
                  <a:pt x="357188" y="122555"/>
                  <a:pt x="362585" y="112395"/>
                  <a:pt x="377190" y="91440"/>
                </a:cubicBezTo>
                <a:cubicBezTo>
                  <a:pt x="391795" y="70485"/>
                  <a:pt x="416877" y="42862"/>
                  <a:pt x="434340" y="0"/>
                </a:cubicBezTo>
              </a:path>
            </a:pathLst>
          </a:custGeom>
          <a:noFill/>
          <a:ln w="1016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1" name="Freeform: Shape 190">
            <a:extLst>
              <a:ext uri="{FF2B5EF4-FFF2-40B4-BE49-F238E27FC236}">
                <a16:creationId xmlns:a16="http://schemas.microsoft.com/office/drawing/2014/main" id="{15665E1F-F666-1F17-6EEA-B01707C5B39C}"/>
              </a:ext>
            </a:extLst>
          </p:cNvPr>
          <p:cNvSpPr/>
          <p:nvPr/>
        </p:nvSpPr>
        <p:spPr>
          <a:xfrm>
            <a:off x="1458714" y="1535310"/>
            <a:ext cx="403477" cy="805185"/>
          </a:xfrm>
          <a:custGeom>
            <a:avLst/>
            <a:gdLst>
              <a:gd name="connsiteX0" fmla="*/ 0 w 426720"/>
              <a:gd name="connsiteY0" fmla="*/ 855345 h 855345"/>
              <a:gd name="connsiteX1" fmla="*/ 22860 w 426720"/>
              <a:gd name="connsiteY1" fmla="*/ 775335 h 855345"/>
              <a:gd name="connsiteX2" fmla="*/ 26670 w 426720"/>
              <a:gd name="connsiteY2" fmla="*/ 657225 h 855345"/>
              <a:gd name="connsiteX3" fmla="*/ 32385 w 426720"/>
              <a:gd name="connsiteY3" fmla="*/ 554355 h 855345"/>
              <a:gd name="connsiteX4" fmla="*/ 57150 w 426720"/>
              <a:gd name="connsiteY4" fmla="*/ 373380 h 855345"/>
              <a:gd name="connsiteX5" fmla="*/ 89535 w 426720"/>
              <a:gd name="connsiteY5" fmla="*/ 274320 h 855345"/>
              <a:gd name="connsiteX6" fmla="*/ 142875 w 426720"/>
              <a:gd name="connsiteY6" fmla="*/ 220980 h 855345"/>
              <a:gd name="connsiteX7" fmla="*/ 268605 w 426720"/>
              <a:gd name="connsiteY7" fmla="*/ 167640 h 855345"/>
              <a:gd name="connsiteX8" fmla="*/ 339090 w 426720"/>
              <a:gd name="connsiteY8" fmla="*/ 125730 h 855345"/>
              <a:gd name="connsiteX9" fmla="*/ 377190 w 426720"/>
              <a:gd name="connsiteY9" fmla="*/ 80010 h 855345"/>
              <a:gd name="connsiteX10" fmla="*/ 426720 w 426720"/>
              <a:gd name="connsiteY10" fmla="*/ 0 h 855345"/>
              <a:gd name="connsiteX0" fmla="*/ 0 w 434340"/>
              <a:gd name="connsiteY0" fmla="*/ 866775 h 866775"/>
              <a:gd name="connsiteX1" fmla="*/ 22860 w 434340"/>
              <a:gd name="connsiteY1" fmla="*/ 786765 h 866775"/>
              <a:gd name="connsiteX2" fmla="*/ 26670 w 434340"/>
              <a:gd name="connsiteY2" fmla="*/ 668655 h 866775"/>
              <a:gd name="connsiteX3" fmla="*/ 32385 w 434340"/>
              <a:gd name="connsiteY3" fmla="*/ 565785 h 866775"/>
              <a:gd name="connsiteX4" fmla="*/ 57150 w 434340"/>
              <a:gd name="connsiteY4" fmla="*/ 384810 h 866775"/>
              <a:gd name="connsiteX5" fmla="*/ 89535 w 434340"/>
              <a:gd name="connsiteY5" fmla="*/ 285750 h 866775"/>
              <a:gd name="connsiteX6" fmla="*/ 142875 w 434340"/>
              <a:gd name="connsiteY6" fmla="*/ 232410 h 866775"/>
              <a:gd name="connsiteX7" fmla="*/ 268605 w 434340"/>
              <a:gd name="connsiteY7" fmla="*/ 179070 h 866775"/>
              <a:gd name="connsiteX8" fmla="*/ 339090 w 434340"/>
              <a:gd name="connsiteY8" fmla="*/ 137160 h 866775"/>
              <a:gd name="connsiteX9" fmla="*/ 377190 w 434340"/>
              <a:gd name="connsiteY9" fmla="*/ 91440 h 866775"/>
              <a:gd name="connsiteX10" fmla="*/ 434340 w 434340"/>
              <a:gd name="connsiteY10" fmla="*/ 0 h 866775"/>
              <a:gd name="connsiteX0" fmla="*/ 0 w 434340"/>
              <a:gd name="connsiteY0" fmla="*/ 866775 h 866775"/>
              <a:gd name="connsiteX1" fmla="*/ 22860 w 434340"/>
              <a:gd name="connsiteY1" fmla="*/ 786765 h 866775"/>
              <a:gd name="connsiteX2" fmla="*/ 26670 w 434340"/>
              <a:gd name="connsiteY2" fmla="*/ 668655 h 866775"/>
              <a:gd name="connsiteX3" fmla="*/ 32385 w 434340"/>
              <a:gd name="connsiteY3" fmla="*/ 565785 h 866775"/>
              <a:gd name="connsiteX4" fmla="*/ 57150 w 434340"/>
              <a:gd name="connsiteY4" fmla="*/ 384810 h 866775"/>
              <a:gd name="connsiteX5" fmla="*/ 89535 w 434340"/>
              <a:gd name="connsiteY5" fmla="*/ 285750 h 866775"/>
              <a:gd name="connsiteX6" fmla="*/ 142875 w 434340"/>
              <a:gd name="connsiteY6" fmla="*/ 232410 h 866775"/>
              <a:gd name="connsiteX7" fmla="*/ 268605 w 434340"/>
              <a:gd name="connsiteY7" fmla="*/ 179070 h 866775"/>
              <a:gd name="connsiteX8" fmla="*/ 339090 w 434340"/>
              <a:gd name="connsiteY8" fmla="*/ 137160 h 866775"/>
              <a:gd name="connsiteX9" fmla="*/ 377190 w 434340"/>
              <a:gd name="connsiteY9" fmla="*/ 91440 h 866775"/>
              <a:gd name="connsiteX10" fmla="*/ 434340 w 434340"/>
              <a:gd name="connsiteY10" fmla="*/ 0 h 866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34340" h="866775">
                <a:moveTo>
                  <a:pt x="0" y="866775"/>
                </a:moveTo>
                <a:cubicBezTo>
                  <a:pt x="9207" y="843280"/>
                  <a:pt x="18415" y="819785"/>
                  <a:pt x="22860" y="786765"/>
                </a:cubicBezTo>
                <a:cubicBezTo>
                  <a:pt x="27305" y="753745"/>
                  <a:pt x="25083" y="705485"/>
                  <a:pt x="26670" y="668655"/>
                </a:cubicBezTo>
                <a:cubicBezTo>
                  <a:pt x="28257" y="631825"/>
                  <a:pt x="27305" y="613092"/>
                  <a:pt x="32385" y="565785"/>
                </a:cubicBezTo>
                <a:cubicBezTo>
                  <a:pt x="37465" y="518478"/>
                  <a:pt x="47625" y="431482"/>
                  <a:pt x="57150" y="384810"/>
                </a:cubicBezTo>
                <a:cubicBezTo>
                  <a:pt x="66675" y="338138"/>
                  <a:pt x="75248" y="311150"/>
                  <a:pt x="89535" y="285750"/>
                </a:cubicBezTo>
                <a:cubicBezTo>
                  <a:pt x="103822" y="260350"/>
                  <a:pt x="113030" y="250190"/>
                  <a:pt x="142875" y="232410"/>
                </a:cubicBezTo>
                <a:cubicBezTo>
                  <a:pt x="172720" y="214630"/>
                  <a:pt x="235903" y="194945"/>
                  <a:pt x="268605" y="179070"/>
                </a:cubicBezTo>
                <a:cubicBezTo>
                  <a:pt x="301307" y="163195"/>
                  <a:pt x="320993" y="151765"/>
                  <a:pt x="339090" y="137160"/>
                </a:cubicBezTo>
                <a:cubicBezTo>
                  <a:pt x="357188" y="122555"/>
                  <a:pt x="362585" y="112395"/>
                  <a:pt x="377190" y="91440"/>
                </a:cubicBezTo>
                <a:cubicBezTo>
                  <a:pt x="391795" y="70485"/>
                  <a:pt x="416877" y="42862"/>
                  <a:pt x="434340" y="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2" name="Freeform: Shape 191">
            <a:extLst>
              <a:ext uri="{FF2B5EF4-FFF2-40B4-BE49-F238E27FC236}">
                <a16:creationId xmlns:a16="http://schemas.microsoft.com/office/drawing/2014/main" id="{7FD3AD49-E99C-8EBE-52B6-4CC20339CD12}"/>
              </a:ext>
            </a:extLst>
          </p:cNvPr>
          <p:cNvSpPr/>
          <p:nvPr/>
        </p:nvSpPr>
        <p:spPr>
          <a:xfrm>
            <a:off x="1482825" y="1548633"/>
            <a:ext cx="403477" cy="805185"/>
          </a:xfrm>
          <a:custGeom>
            <a:avLst/>
            <a:gdLst>
              <a:gd name="connsiteX0" fmla="*/ 0 w 426720"/>
              <a:gd name="connsiteY0" fmla="*/ 855345 h 855345"/>
              <a:gd name="connsiteX1" fmla="*/ 22860 w 426720"/>
              <a:gd name="connsiteY1" fmla="*/ 775335 h 855345"/>
              <a:gd name="connsiteX2" fmla="*/ 26670 w 426720"/>
              <a:gd name="connsiteY2" fmla="*/ 657225 h 855345"/>
              <a:gd name="connsiteX3" fmla="*/ 32385 w 426720"/>
              <a:gd name="connsiteY3" fmla="*/ 554355 h 855345"/>
              <a:gd name="connsiteX4" fmla="*/ 57150 w 426720"/>
              <a:gd name="connsiteY4" fmla="*/ 373380 h 855345"/>
              <a:gd name="connsiteX5" fmla="*/ 89535 w 426720"/>
              <a:gd name="connsiteY5" fmla="*/ 274320 h 855345"/>
              <a:gd name="connsiteX6" fmla="*/ 142875 w 426720"/>
              <a:gd name="connsiteY6" fmla="*/ 220980 h 855345"/>
              <a:gd name="connsiteX7" fmla="*/ 268605 w 426720"/>
              <a:gd name="connsiteY7" fmla="*/ 167640 h 855345"/>
              <a:gd name="connsiteX8" fmla="*/ 339090 w 426720"/>
              <a:gd name="connsiteY8" fmla="*/ 125730 h 855345"/>
              <a:gd name="connsiteX9" fmla="*/ 377190 w 426720"/>
              <a:gd name="connsiteY9" fmla="*/ 80010 h 855345"/>
              <a:gd name="connsiteX10" fmla="*/ 426720 w 426720"/>
              <a:gd name="connsiteY10" fmla="*/ 0 h 855345"/>
              <a:gd name="connsiteX0" fmla="*/ 0 w 434340"/>
              <a:gd name="connsiteY0" fmla="*/ 866775 h 866775"/>
              <a:gd name="connsiteX1" fmla="*/ 22860 w 434340"/>
              <a:gd name="connsiteY1" fmla="*/ 786765 h 866775"/>
              <a:gd name="connsiteX2" fmla="*/ 26670 w 434340"/>
              <a:gd name="connsiteY2" fmla="*/ 668655 h 866775"/>
              <a:gd name="connsiteX3" fmla="*/ 32385 w 434340"/>
              <a:gd name="connsiteY3" fmla="*/ 565785 h 866775"/>
              <a:gd name="connsiteX4" fmla="*/ 57150 w 434340"/>
              <a:gd name="connsiteY4" fmla="*/ 384810 h 866775"/>
              <a:gd name="connsiteX5" fmla="*/ 89535 w 434340"/>
              <a:gd name="connsiteY5" fmla="*/ 285750 h 866775"/>
              <a:gd name="connsiteX6" fmla="*/ 142875 w 434340"/>
              <a:gd name="connsiteY6" fmla="*/ 232410 h 866775"/>
              <a:gd name="connsiteX7" fmla="*/ 268605 w 434340"/>
              <a:gd name="connsiteY7" fmla="*/ 179070 h 866775"/>
              <a:gd name="connsiteX8" fmla="*/ 339090 w 434340"/>
              <a:gd name="connsiteY8" fmla="*/ 137160 h 866775"/>
              <a:gd name="connsiteX9" fmla="*/ 377190 w 434340"/>
              <a:gd name="connsiteY9" fmla="*/ 91440 h 866775"/>
              <a:gd name="connsiteX10" fmla="*/ 434340 w 434340"/>
              <a:gd name="connsiteY10" fmla="*/ 0 h 866775"/>
              <a:gd name="connsiteX0" fmla="*/ 0 w 434340"/>
              <a:gd name="connsiteY0" fmla="*/ 866775 h 866775"/>
              <a:gd name="connsiteX1" fmla="*/ 22860 w 434340"/>
              <a:gd name="connsiteY1" fmla="*/ 786765 h 866775"/>
              <a:gd name="connsiteX2" fmla="*/ 26670 w 434340"/>
              <a:gd name="connsiteY2" fmla="*/ 668655 h 866775"/>
              <a:gd name="connsiteX3" fmla="*/ 32385 w 434340"/>
              <a:gd name="connsiteY3" fmla="*/ 565785 h 866775"/>
              <a:gd name="connsiteX4" fmla="*/ 57150 w 434340"/>
              <a:gd name="connsiteY4" fmla="*/ 384810 h 866775"/>
              <a:gd name="connsiteX5" fmla="*/ 89535 w 434340"/>
              <a:gd name="connsiteY5" fmla="*/ 285750 h 866775"/>
              <a:gd name="connsiteX6" fmla="*/ 142875 w 434340"/>
              <a:gd name="connsiteY6" fmla="*/ 232410 h 866775"/>
              <a:gd name="connsiteX7" fmla="*/ 268605 w 434340"/>
              <a:gd name="connsiteY7" fmla="*/ 179070 h 866775"/>
              <a:gd name="connsiteX8" fmla="*/ 339090 w 434340"/>
              <a:gd name="connsiteY8" fmla="*/ 137160 h 866775"/>
              <a:gd name="connsiteX9" fmla="*/ 377190 w 434340"/>
              <a:gd name="connsiteY9" fmla="*/ 91440 h 866775"/>
              <a:gd name="connsiteX10" fmla="*/ 434340 w 434340"/>
              <a:gd name="connsiteY10" fmla="*/ 0 h 866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34340" h="866775">
                <a:moveTo>
                  <a:pt x="0" y="866775"/>
                </a:moveTo>
                <a:cubicBezTo>
                  <a:pt x="9207" y="843280"/>
                  <a:pt x="18415" y="819785"/>
                  <a:pt x="22860" y="786765"/>
                </a:cubicBezTo>
                <a:cubicBezTo>
                  <a:pt x="27305" y="753745"/>
                  <a:pt x="25083" y="705485"/>
                  <a:pt x="26670" y="668655"/>
                </a:cubicBezTo>
                <a:cubicBezTo>
                  <a:pt x="28257" y="631825"/>
                  <a:pt x="27305" y="613092"/>
                  <a:pt x="32385" y="565785"/>
                </a:cubicBezTo>
                <a:cubicBezTo>
                  <a:pt x="37465" y="518478"/>
                  <a:pt x="47625" y="431482"/>
                  <a:pt x="57150" y="384810"/>
                </a:cubicBezTo>
                <a:cubicBezTo>
                  <a:pt x="66675" y="338138"/>
                  <a:pt x="75248" y="311150"/>
                  <a:pt x="89535" y="285750"/>
                </a:cubicBezTo>
                <a:cubicBezTo>
                  <a:pt x="103822" y="260350"/>
                  <a:pt x="113030" y="250190"/>
                  <a:pt x="142875" y="232410"/>
                </a:cubicBezTo>
                <a:cubicBezTo>
                  <a:pt x="172720" y="214630"/>
                  <a:pt x="235903" y="194945"/>
                  <a:pt x="268605" y="179070"/>
                </a:cubicBezTo>
                <a:cubicBezTo>
                  <a:pt x="301307" y="163195"/>
                  <a:pt x="320993" y="151765"/>
                  <a:pt x="339090" y="137160"/>
                </a:cubicBezTo>
                <a:cubicBezTo>
                  <a:pt x="357188" y="122555"/>
                  <a:pt x="362585" y="112395"/>
                  <a:pt x="377190" y="91440"/>
                </a:cubicBezTo>
                <a:cubicBezTo>
                  <a:pt x="391795" y="70485"/>
                  <a:pt x="416877" y="42862"/>
                  <a:pt x="43434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3" name="Freeform: Shape 192">
            <a:extLst>
              <a:ext uri="{FF2B5EF4-FFF2-40B4-BE49-F238E27FC236}">
                <a16:creationId xmlns:a16="http://schemas.microsoft.com/office/drawing/2014/main" id="{4B0BA8C1-4AAC-1A2F-3D50-4958E6F61F6E}"/>
              </a:ext>
            </a:extLst>
          </p:cNvPr>
          <p:cNvSpPr/>
          <p:nvPr/>
        </p:nvSpPr>
        <p:spPr>
          <a:xfrm>
            <a:off x="1436111" y="1517858"/>
            <a:ext cx="403477" cy="805185"/>
          </a:xfrm>
          <a:custGeom>
            <a:avLst/>
            <a:gdLst>
              <a:gd name="connsiteX0" fmla="*/ 0 w 426720"/>
              <a:gd name="connsiteY0" fmla="*/ 855345 h 855345"/>
              <a:gd name="connsiteX1" fmla="*/ 22860 w 426720"/>
              <a:gd name="connsiteY1" fmla="*/ 775335 h 855345"/>
              <a:gd name="connsiteX2" fmla="*/ 26670 w 426720"/>
              <a:gd name="connsiteY2" fmla="*/ 657225 h 855345"/>
              <a:gd name="connsiteX3" fmla="*/ 32385 w 426720"/>
              <a:gd name="connsiteY3" fmla="*/ 554355 h 855345"/>
              <a:gd name="connsiteX4" fmla="*/ 57150 w 426720"/>
              <a:gd name="connsiteY4" fmla="*/ 373380 h 855345"/>
              <a:gd name="connsiteX5" fmla="*/ 89535 w 426720"/>
              <a:gd name="connsiteY5" fmla="*/ 274320 h 855345"/>
              <a:gd name="connsiteX6" fmla="*/ 142875 w 426720"/>
              <a:gd name="connsiteY6" fmla="*/ 220980 h 855345"/>
              <a:gd name="connsiteX7" fmla="*/ 268605 w 426720"/>
              <a:gd name="connsiteY7" fmla="*/ 167640 h 855345"/>
              <a:gd name="connsiteX8" fmla="*/ 339090 w 426720"/>
              <a:gd name="connsiteY8" fmla="*/ 125730 h 855345"/>
              <a:gd name="connsiteX9" fmla="*/ 377190 w 426720"/>
              <a:gd name="connsiteY9" fmla="*/ 80010 h 855345"/>
              <a:gd name="connsiteX10" fmla="*/ 426720 w 426720"/>
              <a:gd name="connsiteY10" fmla="*/ 0 h 855345"/>
              <a:gd name="connsiteX0" fmla="*/ 0 w 434340"/>
              <a:gd name="connsiteY0" fmla="*/ 866775 h 866775"/>
              <a:gd name="connsiteX1" fmla="*/ 22860 w 434340"/>
              <a:gd name="connsiteY1" fmla="*/ 786765 h 866775"/>
              <a:gd name="connsiteX2" fmla="*/ 26670 w 434340"/>
              <a:gd name="connsiteY2" fmla="*/ 668655 h 866775"/>
              <a:gd name="connsiteX3" fmla="*/ 32385 w 434340"/>
              <a:gd name="connsiteY3" fmla="*/ 565785 h 866775"/>
              <a:gd name="connsiteX4" fmla="*/ 57150 w 434340"/>
              <a:gd name="connsiteY4" fmla="*/ 384810 h 866775"/>
              <a:gd name="connsiteX5" fmla="*/ 89535 w 434340"/>
              <a:gd name="connsiteY5" fmla="*/ 285750 h 866775"/>
              <a:gd name="connsiteX6" fmla="*/ 142875 w 434340"/>
              <a:gd name="connsiteY6" fmla="*/ 232410 h 866775"/>
              <a:gd name="connsiteX7" fmla="*/ 268605 w 434340"/>
              <a:gd name="connsiteY7" fmla="*/ 179070 h 866775"/>
              <a:gd name="connsiteX8" fmla="*/ 339090 w 434340"/>
              <a:gd name="connsiteY8" fmla="*/ 137160 h 866775"/>
              <a:gd name="connsiteX9" fmla="*/ 377190 w 434340"/>
              <a:gd name="connsiteY9" fmla="*/ 91440 h 866775"/>
              <a:gd name="connsiteX10" fmla="*/ 434340 w 434340"/>
              <a:gd name="connsiteY10" fmla="*/ 0 h 866775"/>
              <a:gd name="connsiteX0" fmla="*/ 0 w 434340"/>
              <a:gd name="connsiteY0" fmla="*/ 866775 h 866775"/>
              <a:gd name="connsiteX1" fmla="*/ 22860 w 434340"/>
              <a:gd name="connsiteY1" fmla="*/ 786765 h 866775"/>
              <a:gd name="connsiteX2" fmla="*/ 26670 w 434340"/>
              <a:gd name="connsiteY2" fmla="*/ 668655 h 866775"/>
              <a:gd name="connsiteX3" fmla="*/ 32385 w 434340"/>
              <a:gd name="connsiteY3" fmla="*/ 565785 h 866775"/>
              <a:gd name="connsiteX4" fmla="*/ 57150 w 434340"/>
              <a:gd name="connsiteY4" fmla="*/ 384810 h 866775"/>
              <a:gd name="connsiteX5" fmla="*/ 89535 w 434340"/>
              <a:gd name="connsiteY5" fmla="*/ 285750 h 866775"/>
              <a:gd name="connsiteX6" fmla="*/ 142875 w 434340"/>
              <a:gd name="connsiteY6" fmla="*/ 232410 h 866775"/>
              <a:gd name="connsiteX7" fmla="*/ 268605 w 434340"/>
              <a:gd name="connsiteY7" fmla="*/ 179070 h 866775"/>
              <a:gd name="connsiteX8" fmla="*/ 339090 w 434340"/>
              <a:gd name="connsiteY8" fmla="*/ 137160 h 866775"/>
              <a:gd name="connsiteX9" fmla="*/ 377190 w 434340"/>
              <a:gd name="connsiteY9" fmla="*/ 91440 h 866775"/>
              <a:gd name="connsiteX10" fmla="*/ 434340 w 434340"/>
              <a:gd name="connsiteY10" fmla="*/ 0 h 866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34340" h="866775">
                <a:moveTo>
                  <a:pt x="0" y="866775"/>
                </a:moveTo>
                <a:cubicBezTo>
                  <a:pt x="9207" y="843280"/>
                  <a:pt x="18415" y="819785"/>
                  <a:pt x="22860" y="786765"/>
                </a:cubicBezTo>
                <a:cubicBezTo>
                  <a:pt x="27305" y="753745"/>
                  <a:pt x="25083" y="705485"/>
                  <a:pt x="26670" y="668655"/>
                </a:cubicBezTo>
                <a:cubicBezTo>
                  <a:pt x="28257" y="631825"/>
                  <a:pt x="27305" y="613092"/>
                  <a:pt x="32385" y="565785"/>
                </a:cubicBezTo>
                <a:cubicBezTo>
                  <a:pt x="37465" y="518478"/>
                  <a:pt x="47625" y="431482"/>
                  <a:pt x="57150" y="384810"/>
                </a:cubicBezTo>
                <a:cubicBezTo>
                  <a:pt x="66675" y="338138"/>
                  <a:pt x="75248" y="311150"/>
                  <a:pt x="89535" y="285750"/>
                </a:cubicBezTo>
                <a:cubicBezTo>
                  <a:pt x="103822" y="260350"/>
                  <a:pt x="113030" y="250190"/>
                  <a:pt x="142875" y="232410"/>
                </a:cubicBezTo>
                <a:cubicBezTo>
                  <a:pt x="172720" y="214630"/>
                  <a:pt x="235903" y="194945"/>
                  <a:pt x="268605" y="179070"/>
                </a:cubicBezTo>
                <a:cubicBezTo>
                  <a:pt x="301307" y="163195"/>
                  <a:pt x="320993" y="151765"/>
                  <a:pt x="339090" y="137160"/>
                </a:cubicBezTo>
                <a:cubicBezTo>
                  <a:pt x="357188" y="122555"/>
                  <a:pt x="362585" y="112395"/>
                  <a:pt x="377190" y="91440"/>
                </a:cubicBezTo>
                <a:cubicBezTo>
                  <a:pt x="391795" y="70485"/>
                  <a:pt x="416877" y="42862"/>
                  <a:pt x="43434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4" name="Oval 193">
            <a:extLst>
              <a:ext uri="{FF2B5EF4-FFF2-40B4-BE49-F238E27FC236}">
                <a16:creationId xmlns:a16="http://schemas.microsoft.com/office/drawing/2014/main" id="{F60EFE8F-4531-9D02-37BF-1D88DCFCA3A9}"/>
              </a:ext>
            </a:extLst>
          </p:cNvPr>
          <p:cNvSpPr/>
          <p:nvPr/>
        </p:nvSpPr>
        <p:spPr>
          <a:xfrm>
            <a:off x="1806696" y="1538746"/>
            <a:ext cx="79493" cy="77032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5" name="Freeform: Shape 194">
            <a:extLst>
              <a:ext uri="{FF2B5EF4-FFF2-40B4-BE49-F238E27FC236}">
                <a16:creationId xmlns:a16="http://schemas.microsoft.com/office/drawing/2014/main" id="{DD164FA7-1981-E54C-D992-BA5D212B3FA3}"/>
              </a:ext>
            </a:extLst>
          </p:cNvPr>
          <p:cNvSpPr/>
          <p:nvPr/>
        </p:nvSpPr>
        <p:spPr>
          <a:xfrm>
            <a:off x="1873205" y="1391591"/>
            <a:ext cx="215896" cy="159267"/>
          </a:xfrm>
          <a:custGeom>
            <a:avLst/>
            <a:gdLst>
              <a:gd name="connsiteX0" fmla="*/ 0 w 232410"/>
              <a:gd name="connsiteY0" fmla="*/ 171450 h 171450"/>
              <a:gd name="connsiteX1" fmla="*/ 232410 w 232410"/>
              <a:gd name="connsiteY1" fmla="*/ 0 h 1714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32410" h="171450">
                <a:moveTo>
                  <a:pt x="0" y="171450"/>
                </a:moveTo>
                <a:lnTo>
                  <a:pt x="232410" y="0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6" name="Callout: Line with Border and Accent Bar 195">
            <a:extLst>
              <a:ext uri="{FF2B5EF4-FFF2-40B4-BE49-F238E27FC236}">
                <a16:creationId xmlns:a16="http://schemas.microsoft.com/office/drawing/2014/main" id="{4ECD9AC3-DAD5-D4A3-9D8D-E60EDF8834F1}"/>
              </a:ext>
            </a:extLst>
          </p:cNvPr>
          <p:cNvSpPr/>
          <p:nvPr/>
        </p:nvSpPr>
        <p:spPr>
          <a:xfrm flipH="1">
            <a:off x="564776" y="2091018"/>
            <a:ext cx="616368" cy="144205"/>
          </a:xfrm>
          <a:prstGeom prst="accentBorderCallout1">
            <a:avLst>
              <a:gd name="adj1" fmla="val 18750"/>
              <a:gd name="adj2" fmla="val -8333"/>
              <a:gd name="adj3" fmla="val 169845"/>
              <a:gd name="adj4" fmla="val -47279"/>
            </a:avLst>
          </a:prstGeom>
          <a:solidFill>
            <a:schemeClr val="bg1"/>
          </a:solidFill>
          <a:ln>
            <a:tailEnd type="oval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กม.21+700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97" name="Oval 196">
            <a:extLst>
              <a:ext uri="{FF2B5EF4-FFF2-40B4-BE49-F238E27FC236}">
                <a16:creationId xmlns:a16="http://schemas.microsoft.com/office/drawing/2014/main" id="{71A83725-40A9-D32F-387F-18FEF2BEBE4A}"/>
              </a:ext>
            </a:extLst>
          </p:cNvPr>
          <p:cNvSpPr/>
          <p:nvPr/>
        </p:nvSpPr>
        <p:spPr>
          <a:xfrm>
            <a:off x="1399797" y="2370123"/>
            <a:ext cx="79493" cy="77032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8" name="Freeform: Shape 197">
            <a:extLst>
              <a:ext uri="{FF2B5EF4-FFF2-40B4-BE49-F238E27FC236}">
                <a16:creationId xmlns:a16="http://schemas.microsoft.com/office/drawing/2014/main" id="{852E51A0-2317-DAEF-4FB5-F164EBF709E9}"/>
              </a:ext>
            </a:extLst>
          </p:cNvPr>
          <p:cNvSpPr/>
          <p:nvPr/>
        </p:nvSpPr>
        <p:spPr>
          <a:xfrm>
            <a:off x="2182892" y="4916708"/>
            <a:ext cx="904285" cy="909593"/>
          </a:xfrm>
          <a:custGeom>
            <a:avLst/>
            <a:gdLst>
              <a:gd name="connsiteX0" fmla="*/ 0 w 973455"/>
              <a:gd name="connsiteY0" fmla="*/ 0 h 979170"/>
              <a:gd name="connsiteX1" fmla="*/ 100965 w 973455"/>
              <a:gd name="connsiteY1" fmla="*/ 120015 h 979170"/>
              <a:gd name="connsiteX2" fmla="*/ 249555 w 973455"/>
              <a:gd name="connsiteY2" fmla="*/ 300990 h 979170"/>
              <a:gd name="connsiteX3" fmla="*/ 325755 w 973455"/>
              <a:gd name="connsiteY3" fmla="*/ 413385 h 979170"/>
              <a:gd name="connsiteX4" fmla="*/ 430530 w 973455"/>
              <a:gd name="connsiteY4" fmla="*/ 512445 h 979170"/>
              <a:gd name="connsiteX5" fmla="*/ 561975 w 973455"/>
              <a:gd name="connsiteY5" fmla="*/ 609600 h 979170"/>
              <a:gd name="connsiteX6" fmla="*/ 695325 w 973455"/>
              <a:gd name="connsiteY6" fmla="*/ 716280 h 979170"/>
              <a:gd name="connsiteX7" fmla="*/ 758190 w 973455"/>
              <a:gd name="connsiteY7" fmla="*/ 758190 h 979170"/>
              <a:gd name="connsiteX8" fmla="*/ 796290 w 973455"/>
              <a:gd name="connsiteY8" fmla="*/ 805815 h 979170"/>
              <a:gd name="connsiteX9" fmla="*/ 830580 w 973455"/>
              <a:gd name="connsiteY9" fmla="*/ 855345 h 979170"/>
              <a:gd name="connsiteX10" fmla="*/ 973455 w 973455"/>
              <a:gd name="connsiteY10" fmla="*/ 979170 h 9791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73455" h="979170">
                <a:moveTo>
                  <a:pt x="0" y="0"/>
                </a:moveTo>
                <a:cubicBezTo>
                  <a:pt x="29686" y="34925"/>
                  <a:pt x="59373" y="69850"/>
                  <a:pt x="100965" y="120015"/>
                </a:cubicBezTo>
                <a:cubicBezTo>
                  <a:pt x="142557" y="170180"/>
                  <a:pt x="212090" y="252095"/>
                  <a:pt x="249555" y="300990"/>
                </a:cubicBezTo>
                <a:cubicBezTo>
                  <a:pt x="287020" y="349885"/>
                  <a:pt x="295593" y="378143"/>
                  <a:pt x="325755" y="413385"/>
                </a:cubicBezTo>
                <a:cubicBezTo>
                  <a:pt x="355918" y="448628"/>
                  <a:pt x="391160" y="479743"/>
                  <a:pt x="430530" y="512445"/>
                </a:cubicBezTo>
                <a:cubicBezTo>
                  <a:pt x="469900" y="545148"/>
                  <a:pt x="517843" y="575628"/>
                  <a:pt x="561975" y="609600"/>
                </a:cubicBezTo>
                <a:cubicBezTo>
                  <a:pt x="606108" y="643573"/>
                  <a:pt x="662623" y="691515"/>
                  <a:pt x="695325" y="716280"/>
                </a:cubicBezTo>
                <a:cubicBezTo>
                  <a:pt x="728028" y="741045"/>
                  <a:pt x="741363" y="743268"/>
                  <a:pt x="758190" y="758190"/>
                </a:cubicBezTo>
                <a:cubicBezTo>
                  <a:pt x="775017" y="773112"/>
                  <a:pt x="784225" y="789623"/>
                  <a:pt x="796290" y="805815"/>
                </a:cubicBezTo>
                <a:cubicBezTo>
                  <a:pt x="808355" y="822007"/>
                  <a:pt x="801053" y="826453"/>
                  <a:pt x="830580" y="855345"/>
                </a:cubicBezTo>
                <a:cubicBezTo>
                  <a:pt x="860108" y="884238"/>
                  <a:pt x="916781" y="931704"/>
                  <a:pt x="973455" y="979170"/>
                </a:cubicBezTo>
              </a:path>
            </a:pathLst>
          </a:custGeom>
          <a:noFill/>
          <a:ln w="1016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9" name="Freeform: Shape 198">
            <a:extLst>
              <a:ext uri="{FF2B5EF4-FFF2-40B4-BE49-F238E27FC236}">
                <a16:creationId xmlns:a16="http://schemas.microsoft.com/office/drawing/2014/main" id="{632994B5-4EA2-196B-2CEB-4ADB0AA2FAFB}"/>
              </a:ext>
            </a:extLst>
          </p:cNvPr>
          <p:cNvSpPr/>
          <p:nvPr/>
        </p:nvSpPr>
        <p:spPr>
          <a:xfrm>
            <a:off x="2185505" y="4916962"/>
            <a:ext cx="904285" cy="909593"/>
          </a:xfrm>
          <a:custGeom>
            <a:avLst/>
            <a:gdLst>
              <a:gd name="connsiteX0" fmla="*/ 0 w 973455"/>
              <a:gd name="connsiteY0" fmla="*/ 0 h 979170"/>
              <a:gd name="connsiteX1" fmla="*/ 100965 w 973455"/>
              <a:gd name="connsiteY1" fmla="*/ 120015 h 979170"/>
              <a:gd name="connsiteX2" fmla="*/ 249555 w 973455"/>
              <a:gd name="connsiteY2" fmla="*/ 300990 h 979170"/>
              <a:gd name="connsiteX3" fmla="*/ 325755 w 973455"/>
              <a:gd name="connsiteY3" fmla="*/ 413385 h 979170"/>
              <a:gd name="connsiteX4" fmla="*/ 430530 w 973455"/>
              <a:gd name="connsiteY4" fmla="*/ 512445 h 979170"/>
              <a:gd name="connsiteX5" fmla="*/ 561975 w 973455"/>
              <a:gd name="connsiteY5" fmla="*/ 609600 h 979170"/>
              <a:gd name="connsiteX6" fmla="*/ 695325 w 973455"/>
              <a:gd name="connsiteY6" fmla="*/ 716280 h 979170"/>
              <a:gd name="connsiteX7" fmla="*/ 758190 w 973455"/>
              <a:gd name="connsiteY7" fmla="*/ 758190 h 979170"/>
              <a:gd name="connsiteX8" fmla="*/ 796290 w 973455"/>
              <a:gd name="connsiteY8" fmla="*/ 805815 h 979170"/>
              <a:gd name="connsiteX9" fmla="*/ 830580 w 973455"/>
              <a:gd name="connsiteY9" fmla="*/ 855345 h 979170"/>
              <a:gd name="connsiteX10" fmla="*/ 973455 w 973455"/>
              <a:gd name="connsiteY10" fmla="*/ 979170 h 9791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73455" h="979170">
                <a:moveTo>
                  <a:pt x="0" y="0"/>
                </a:moveTo>
                <a:cubicBezTo>
                  <a:pt x="29686" y="34925"/>
                  <a:pt x="59373" y="69850"/>
                  <a:pt x="100965" y="120015"/>
                </a:cubicBezTo>
                <a:cubicBezTo>
                  <a:pt x="142557" y="170180"/>
                  <a:pt x="212090" y="252095"/>
                  <a:pt x="249555" y="300990"/>
                </a:cubicBezTo>
                <a:cubicBezTo>
                  <a:pt x="287020" y="349885"/>
                  <a:pt x="295593" y="378143"/>
                  <a:pt x="325755" y="413385"/>
                </a:cubicBezTo>
                <a:cubicBezTo>
                  <a:pt x="355918" y="448628"/>
                  <a:pt x="391160" y="479743"/>
                  <a:pt x="430530" y="512445"/>
                </a:cubicBezTo>
                <a:cubicBezTo>
                  <a:pt x="469900" y="545148"/>
                  <a:pt x="517843" y="575628"/>
                  <a:pt x="561975" y="609600"/>
                </a:cubicBezTo>
                <a:cubicBezTo>
                  <a:pt x="606108" y="643573"/>
                  <a:pt x="662623" y="691515"/>
                  <a:pt x="695325" y="716280"/>
                </a:cubicBezTo>
                <a:cubicBezTo>
                  <a:pt x="728028" y="741045"/>
                  <a:pt x="741363" y="743268"/>
                  <a:pt x="758190" y="758190"/>
                </a:cubicBezTo>
                <a:cubicBezTo>
                  <a:pt x="775017" y="773112"/>
                  <a:pt x="784225" y="789623"/>
                  <a:pt x="796290" y="805815"/>
                </a:cubicBezTo>
                <a:cubicBezTo>
                  <a:pt x="808355" y="822007"/>
                  <a:pt x="801053" y="826453"/>
                  <a:pt x="830580" y="855345"/>
                </a:cubicBezTo>
                <a:cubicBezTo>
                  <a:pt x="860108" y="884238"/>
                  <a:pt x="916781" y="931704"/>
                  <a:pt x="973455" y="97917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0" name="Freeform: Shape 199">
            <a:extLst>
              <a:ext uri="{FF2B5EF4-FFF2-40B4-BE49-F238E27FC236}">
                <a16:creationId xmlns:a16="http://schemas.microsoft.com/office/drawing/2014/main" id="{41AD3557-ED16-28BA-13FF-20AB1ED0BDCD}"/>
              </a:ext>
            </a:extLst>
          </p:cNvPr>
          <p:cNvSpPr/>
          <p:nvPr/>
        </p:nvSpPr>
        <p:spPr>
          <a:xfrm>
            <a:off x="2166321" y="4931373"/>
            <a:ext cx="904285" cy="909593"/>
          </a:xfrm>
          <a:custGeom>
            <a:avLst/>
            <a:gdLst>
              <a:gd name="connsiteX0" fmla="*/ 0 w 973455"/>
              <a:gd name="connsiteY0" fmla="*/ 0 h 979170"/>
              <a:gd name="connsiteX1" fmla="*/ 100965 w 973455"/>
              <a:gd name="connsiteY1" fmla="*/ 120015 h 979170"/>
              <a:gd name="connsiteX2" fmla="*/ 249555 w 973455"/>
              <a:gd name="connsiteY2" fmla="*/ 300990 h 979170"/>
              <a:gd name="connsiteX3" fmla="*/ 325755 w 973455"/>
              <a:gd name="connsiteY3" fmla="*/ 413385 h 979170"/>
              <a:gd name="connsiteX4" fmla="*/ 430530 w 973455"/>
              <a:gd name="connsiteY4" fmla="*/ 512445 h 979170"/>
              <a:gd name="connsiteX5" fmla="*/ 561975 w 973455"/>
              <a:gd name="connsiteY5" fmla="*/ 609600 h 979170"/>
              <a:gd name="connsiteX6" fmla="*/ 695325 w 973455"/>
              <a:gd name="connsiteY6" fmla="*/ 716280 h 979170"/>
              <a:gd name="connsiteX7" fmla="*/ 758190 w 973455"/>
              <a:gd name="connsiteY7" fmla="*/ 758190 h 979170"/>
              <a:gd name="connsiteX8" fmla="*/ 796290 w 973455"/>
              <a:gd name="connsiteY8" fmla="*/ 805815 h 979170"/>
              <a:gd name="connsiteX9" fmla="*/ 830580 w 973455"/>
              <a:gd name="connsiteY9" fmla="*/ 855345 h 979170"/>
              <a:gd name="connsiteX10" fmla="*/ 973455 w 973455"/>
              <a:gd name="connsiteY10" fmla="*/ 979170 h 9791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73455" h="979170">
                <a:moveTo>
                  <a:pt x="0" y="0"/>
                </a:moveTo>
                <a:cubicBezTo>
                  <a:pt x="29686" y="34925"/>
                  <a:pt x="59373" y="69850"/>
                  <a:pt x="100965" y="120015"/>
                </a:cubicBezTo>
                <a:cubicBezTo>
                  <a:pt x="142557" y="170180"/>
                  <a:pt x="212090" y="252095"/>
                  <a:pt x="249555" y="300990"/>
                </a:cubicBezTo>
                <a:cubicBezTo>
                  <a:pt x="287020" y="349885"/>
                  <a:pt x="295593" y="378143"/>
                  <a:pt x="325755" y="413385"/>
                </a:cubicBezTo>
                <a:cubicBezTo>
                  <a:pt x="355918" y="448628"/>
                  <a:pt x="391160" y="479743"/>
                  <a:pt x="430530" y="512445"/>
                </a:cubicBezTo>
                <a:cubicBezTo>
                  <a:pt x="469900" y="545148"/>
                  <a:pt x="517843" y="575628"/>
                  <a:pt x="561975" y="609600"/>
                </a:cubicBezTo>
                <a:cubicBezTo>
                  <a:pt x="606108" y="643573"/>
                  <a:pt x="662623" y="691515"/>
                  <a:pt x="695325" y="716280"/>
                </a:cubicBezTo>
                <a:cubicBezTo>
                  <a:pt x="728028" y="741045"/>
                  <a:pt x="741363" y="743268"/>
                  <a:pt x="758190" y="758190"/>
                </a:cubicBezTo>
                <a:cubicBezTo>
                  <a:pt x="775017" y="773112"/>
                  <a:pt x="784225" y="789623"/>
                  <a:pt x="796290" y="805815"/>
                </a:cubicBezTo>
                <a:cubicBezTo>
                  <a:pt x="808355" y="822007"/>
                  <a:pt x="801053" y="826453"/>
                  <a:pt x="830580" y="855345"/>
                </a:cubicBezTo>
                <a:cubicBezTo>
                  <a:pt x="860108" y="884238"/>
                  <a:pt x="916781" y="931704"/>
                  <a:pt x="973455" y="97917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1" name="Freeform: Shape 200">
            <a:extLst>
              <a:ext uri="{FF2B5EF4-FFF2-40B4-BE49-F238E27FC236}">
                <a16:creationId xmlns:a16="http://schemas.microsoft.com/office/drawing/2014/main" id="{964480C8-04F9-CFA6-40F8-7A54029A419D}"/>
              </a:ext>
            </a:extLst>
          </p:cNvPr>
          <p:cNvSpPr/>
          <p:nvPr/>
        </p:nvSpPr>
        <p:spPr>
          <a:xfrm>
            <a:off x="2203641" y="4903571"/>
            <a:ext cx="904285" cy="909593"/>
          </a:xfrm>
          <a:custGeom>
            <a:avLst/>
            <a:gdLst>
              <a:gd name="connsiteX0" fmla="*/ 0 w 973455"/>
              <a:gd name="connsiteY0" fmla="*/ 0 h 979170"/>
              <a:gd name="connsiteX1" fmla="*/ 100965 w 973455"/>
              <a:gd name="connsiteY1" fmla="*/ 120015 h 979170"/>
              <a:gd name="connsiteX2" fmla="*/ 249555 w 973455"/>
              <a:gd name="connsiteY2" fmla="*/ 300990 h 979170"/>
              <a:gd name="connsiteX3" fmla="*/ 325755 w 973455"/>
              <a:gd name="connsiteY3" fmla="*/ 413385 h 979170"/>
              <a:gd name="connsiteX4" fmla="*/ 430530 w 973455"/>
              <a:gd name="connsiteY4" fmla="*/ 512445 h 979170"/>
              <a:gd name="connsiteX5" fmla="*/ 561975 w 973455"/>
              <a:gd name="connsiteY5" fmla="*/ 609600 h 979170"/>
              <a:gd name="connsiteX6" fmla="*/ 695325 w 973455"/>
              <a:gd name="connsiteY6" fmla="*/ 716280 h 979170"/>
              <a:gd name="connsiteX7" fmla="*/ 758190 w 973455"/>
              <a:gd name="connsiteY7" fmla="*/ 758190 h 979170"/>
              <a:gd name="connsiteX8" fmla="*/ 796290 w 973455"/>
              <a:gd name="connsiteY8" fmla="*/ 805815 h 979170"/>
              <a:gd name="connsiteX9" fmla="*/ 830580 w 973455"/>
              <a:gd name="connsiteY9" fmla="*/ 855345 h 979170"/>
              <a:gd name="connsiteX10" fmla="*/ 973455 w 973455"/>
              <a:gd name="connsiteY10" fmla="*/ 979170 h 9791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73455" h="979170">
                <a:moveTo>
                  <a:pt x="0" y="0"/>
                </a:moveTo>
                <a:cubicBezTo>
                  <a:pt x="29686" y="34925"/>
                  <a:pt x="59373" y="69850"/>
                  <a:pt x="100965" y="120015"/>
                </a:cubicBezTo>
                <a:cubicBezTo>
                  <a:pt x="142557" y="170180"/>
                  <a:pt x="212090" y="252095"/>
                  <a:pt x="249555" y="300990"/>
                </a:cubicBezTo>
                <a:cubicBezTo>
                  <a:pt x="287020" y="349885"/>
                  <a:pt x="295593" y="378143"/>
                  <a:pt x="325755" y="413385"/>
                </a:cubicBezTo>
                <a:cubicBezTo>
                  <a:pt x="355918" y="448628"/>
                  <a:pt x="391160" y="479743"/>
                  <a:pt x="430530" y="512445"/>
                </a:cubicBezTo>
                <a:cubicBezTo>
                  <a:pt x="469900" y="545148"/>
                  <a:pt x="517843" y="575628"/>
                  <a:pt x="561975" y="609600"/>
                </a:cubicBezTo>
                <a:cubicBezTo>
                  <a:pt x="606108" y="643573"/>
                  <a:pt x="662623" y="691515"/>
                  <a:pt x="695325" y="716280"/>
                </a:cubicBezTo>
                <a:cubicBezTo>
                  <a:pt x="728028" y="741045"/>
                  <a:pt x="741363" y="743268"/>
                  <a:pt x="758190" y="758190"/>
                </a:cubicBezTo>
                <a:cubicBezTo>
                  <a:pt x="775017" y="773112"/>
                  <a:pt x="784225" y="789623"/>
                  <a:pt x="796290" y="805815"/>
                </a:cubicBezTo>
                <a:cubicBezTo>
                  <a:pt x="808355" y="822007"/>
                  <a:pt x="801053" y="826453"/>
                  <a:pt x="830580" y="855345"/>
                </a:cubicBezTo>
                <a:cubicBezTo>
                  <a:pt x="860108" y="884238"/>
                  <a:pt x="916781" y="931704"/>
                  <a:pt x="973455" y="97917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2" name="Oval 201">
            <a:extLst>
              <a:ext uri="{FF2B5EF4-FFF2-40B4-BE49-F238E27FC236}">
                <a16:creationId xmlns:a16="http://schemas.microsoft.com/office/drawing/2014/main" id="{968A388E-714A-CA95-C736-D276AFFD1080}"/>
              </a:ext>
            </a:extLst>
          </p:cNvPr>
          <p:cNvSpPr/>
          <p:nvPr/>
        </p:nvSpPr>
        <p:spPr>
          <a:xfrm>
            <a:off x="2166921" y="4893635"/>
            <a:ext cx="79493" cy="77032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3" name="Oval 202">
            <a:extLst>
              <a:ext uri="{FF2B5EF4-FFF2-40B4-BE49-F238E27FC236}">
                <a16:creationId xmlns:a16="http://schemas.microsoft.com/office/drawing/2014/main" id="{0EE8225E-406A-D72B-F095-F97CD05DA91A}"/>
              </a:ext>
            </a:extLst>
          </p:cNvPr>
          <p:cNvSpPr/>
          <p:nvPr/>
        </p:nvSpPr>
        <p:spPr>
          <a:xfrm>
            <a:off x="3013401" y="5750515"/>
            <a:ext cx="79493" cy="77032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4" name="TextBox 203">
            <a:extLst>
              <a:ext uri="{FF2B5EF4-FFF2-40B4-BE49-F238E27FC236}">
                <a16:creationId xmlns:a16="http://schemas.microsoft.com/office/drawing/2014/main" id="{EEEA6F67-3B99-E358-231E-9EE89D3FD7BD}"/>
              </a:ext>
            </a:extLst>
          </p:cNvPr>
          <p:cNvSpPr txBox="1"/>
          <p:nvPr/>
        </p:nvSpPr>
        <p:spPr>
          <a:xfrm>
            <a:off x="3460951" y="5104619"/>
            <a:ext cx="717492" cy="112481"/>
          </a:xfrm>
          <a:prstGeom prst="rect">
            <a:avLst/>
          </a:prstGeom>
          <a:solidFill>
            <a:schemeClr val="accent2">
              <a:lumMod val="75000"/>
            </a:schemeClr>
          </a:solidFill>
          <a:ln w="6350">
            <a:solidFill>
              <a:schemeClr val="tx1"/>
            </a:solidFill>
          </a:ln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เกาะกำแพงคอนกรีต</a:t>
            </a: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05" name="Freeform: Shape 204">
            <a:extLst>
              <a:ext uri="{FF2B5EF4-FFF2-40B4-BE49-F238E27FC236}">
                <a16:creationId xmlns:a16="http://schemas.microsoft.com/office/drawing/2014/main" id="{FE164A5C-A1B9-16E9-F04B-A4A7E4B0CCA2}"/>
              </a:ext>
            </a:extLst>
          </p:cNvPr>
          <p:cNvSpPr/>
          <p:nvPr/>
        </p:nvSpPr>
        <p:spPr>
          <a:xfrm>
            <a:off x="4066965" y="5215777"/>
            <a:ext cx="0" cy="561565"/>
          </a:xfrm>
          <a:custGeom>
            <a:avLst/>
            <a:gdLst>
              <a:gd name="connsiteX0" fmla="*/ 0 w 0"/>
              <a:gd name="connsiteY0" fmla="*/ 0 h 604520"/>
              <a:gd name="connsiteX1" fmla="*/ 0 w 0"/>
              <a:gd name="connsiteY1" fmla="*/ 604520 h 604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604520">
                <a:moveTo>
                  <a:pt x="0" y="0"/>
                </a:moveTo>
                <a:lnTo>
                  <a:pt x="0" y="604520"/>
                </a:lnTo>
              </a:path>
            </a:pathLst>
          </a:custGeom>
          <a:noFill/>
          <a:ln w="9525">
            <a:solidFill>
              <a:schemeClr val="tx1"/>
            </a:solidFill>
            <a:tailEnd type="triangle" w="sm" len="sm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6" name="TextBox 205">
            <a:extLst>
              <a:ext uri="{FF2B5EF4-FFF2-40B4-BE49-F238E27FC236}">
                <a16:creationId xmlns:a16="http://schemas.microsoft.com/office/drawing/2014/main" id="{7C87990B-0DCB-CC6C-4DCB-E749BAA68FFB}"/>
              </a:ext>
            </a:extLst>
          </p:cNvPr>
          <p:cNvSpPr txBox="1"/>
          <p:nvPr/>
        </p:nvSpPr>
        <p:spPr>
          <a:xfrm>
            <a:off x="727075" y="4860390"/>
            <a:ext cx="749408" cy="112481"/>
          </a:xfrm>
          <a:prstGeom prst="rect">
            <a:avLst/>
          </a:prstGeom>
          <a:solidFill>
            <a:schemeClr val="accent2">
              <a:lumMod val="75000"/>
            </a:schemeClr>
          </a:solidFill>
          <a:ln w="6350">
            <a:solidFill>
              <a:schemeClr val="tx1"/>
            </a:solidFill>
          </a:ln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เกาะกำแพงคอนกรีต</a:t>
            </a:r>
            <a:endParaRPr kumimoji="0" lang="en-US" sz="105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07" name="Freeform: Shape 206">
            <a:extLst>
              <a:ext uri="{FF2B5EF4-FFF2-40B4-BE49-F238E27FC236}">
                <a16:creationId xmlns:a16="http://schemas.microsoft.com/office/drawing/2014/main" id="{C8CE8B90-A2DA-1583-2C1D-8F888B8B231E}"/>
              </a:ext>
            </a:extLst>
          </p:cNvPr>
          <p:cNvSpPr/>
          <p:nvPr/>
        </p:nvSpPr>
        <p:spPr>
          <a:xfrm>
            <a:off x="1481191" y="4753408"/>
            <a:ext cx="297244" cy="165400"/>
          </a:xfrm>
          <a:custGeom>
            <a:avLst/>
            <a:gdLst>
              <a:gd name="connsiteX0" fmla="*/ 0 w 289560"/>
              <a:gd name="connsiteY0" fmla="*/ 160020 h 160020"/>
              <a:gd name="connsiteX1" fmla="*/ 198120 w 289560"/>
              <a:gd name="connsiteY1" fmla="*/ 160020 h 160020"/>
              <a:gd name="connsiteX2" fmla="*/ 289560 w 289560"/>
              <a:gd name="connsiteY2" fmla="*/ 0 h 160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9560" h="160020">
                <a:moveTo>
                  <a:pt x="0" y="160020"/>
                </a:moveTo>
                <a:lnTo>
                  <a:pt x="198120" y="160020"/>
                </a:lnTo>
                <a:lnTo>
                  <a:pt x="289560" y="0"/>
                </a:lnTo>
              </a:path>
            </a:pathLst>
          </a:custGeom>
          <a:noFill/>
          <a:ln w="9525">
            <a:solidFill>
              <a:schemeClr val="tx1"/>
            </a:solidFill>
            <a:tailEnd type="triangle" w="sm" len="sm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8" name="TextBox 207">
            <a:extLst>
              <a:ext uri="{FF2B5EF4-FFF2-40B4-BE49-F238E27FC236}">
                <a16:creationId xmlns:a16="http://schemas.microsoft.com/office/drawing/2014/main" id="{0A4D9C4E-63DD-E03D-34C2-F2160B585238}"/>
              </a:ext>
            </a:extLst>
          </p:cNvPr>
          <p:cNvSpPr txBox="1"/>
          <p:nvPr/>
        </p:nvSpPr>
        <p:spPr>
          <a:xfrm>
            <a:off x="1751048" y="5357258"/>
            <a:ext cx="344641" cy="112481"/>
          </a:xfrm>
          <a:prstGeom prst="rect">
            <a:avLst/>
          </a:prstGeom>
          <a:solidFill>
            <a:srgbClr val="00B050"/>
          </a:solidFill>
          <a:ln w="6350">
            <a:solidFill>
              <a:schemeClr val="tx1"/>
            </a:solidFill>
          </a:ln>
        </p:spPr>
        <p:txBody>
          <a:bodyPr wrap="square" lIns="0" tIns="0" rIns="0" bIns="0" rtlCol="0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เกาะยก</a:t>
            </a:r>
            <a:endParaRPr kumimoji="0" lang="en-US" sz="105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09" name="Freeform: Shape 208">
            <a:extLst>
              <a:ext uri="{FF2B5EF4-FFF2-40B4-BE49-F238E27FC236}">
                <a16:creationId xmlns:a16="http://schemas.microsoft.com/office/drawing/2014/main" id="{84B100A0-7193-E366-A7D3-D69A05EFD99A}"/>
              </a:ext>
            </a:extLst>
          </p:cNvPr>
          <p:cNvSpPr/>
          <p:nvPr/>
        </p:nvSpPr>
        <p:spPr>
          <a:xfrm>
            <a:off x="2106964" y="5258461"/>
            <a:ext cx="297244" cy="165400"/>
          </a:xfrm>
          <a:custGeom>
            <a:avLst/>
            <a:gdLst>
              <a:gd name="connsiteX0" fmla="*/ 0 w 289560"/>
              <a:gd name="connsiteY0" fmla="*/ 160020 h 160020"/>
              <a:gd name="connsiteX1" fmla="*/ 198120 w 289560"/>
              <a:gd name="connsiteY1" fmla="*/ 160020 h 160020"/>
              <a:gd name="connsiteX2" fmla="*/ 289560 w 289560"/>
              <a:gd name="connsiteY2" fmla="*/ 0 h 160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9560" h="160020">
                <a:moveTo>
                  <a:pt x="0" y="160020"/>
                </a:moveTo>
                <a:lnTo>
                  <a:pt x="198120" y="160020"/>
                </a:lnTo>
                <a:lnTo>
                  <a:pt x="289560" y="0"/>
                </a:lnTo>
              </a:path>
            </a:pathLst>
          </a:custGeom>
          <a:noFill/>
          <a:ln w="9525">
            <a:solidFill>
              <a:schemeClr val="tx1"/>
            </a:solidFill>
            <a:tailEnd type="triangle" w="sm" len="sm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10" name="TextBox 209">
            <a:extLst>
              <a:ext uri="{FF2B5EF4-FFF2-40B4-BE49-F238E27FC236}">
                <a16:creationId xmlns:a16="http://schemas.microsoft.com/office/drawing/2014/main" id="{76D004C6-4C37-63F7-2332-23A12CBEAE4E}"/>
              </a:ext>
            </a:extLst>
          </p:cNvPr>
          <p:cNvSpPr txBox="1"/>
          <p:nvPr/>
        </p:nvSpPr>
        <p:spPr>
          <a:xfrm>
            <a:off x="782279" y="1442113"/>
            <a:ext cx="744896" cy="112481"/>
          </a:xfrm>
          <a:prstGeom prst="rect">
            <a:avLst/>
          </a:prstGeom>
          <a:solidFill>
            <a:schemeClr val="accent2">
              <a:lumMod val="75000"/>
            </a:schemeClr>
          </a:solidFill>
          <a:ln w="6350">
            <a:solidFill>
              <a:schemeClr val="tx1"/>
            </a:solidFill>
          </a:ln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เกาะกำแพงคอนกรีต</a:t>
            </a:r>
            <a:endParaRPr kumimoji="0" lang="en-US" sz="105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11" name="Freeform: Shape 210">
            <a:extLst>
              <a:ext uri="{FF2B5EF4-FFF2-40B4-BE49-F238E27FC236}">
                <a16:creationId xmlns:a16="http://schemas.microsoft.com/office/drawing/2014/main" id="{756AE92E-14ED-E93F-ADD2-3E831C691AA6}"/>
              </a:ext>
            </a:extLst>
          </p:cNvPr>
          <p:cNvSpPr/>
          <p:nvPr/>
        </p:nvSpPr>
        <p:spPr>
          <a:xfrm>
            <a:off x="1504479" y="1335131"/>
            <a:ext cx="297244" cy="165400"/>
          </a:xfrm>
          <a:custGeom>
            <a:avLst/>
            <a:gdLst>
              <a:gd name="connsiteX0" fmla="*/ 0 w 289560"/>
              <a:gd name="connsiteY0" fmla="*/ 160020 h 160020"/>
              <a:gd name="connsiteX1" fmla="*/ 198120 w 289560"/>
              <a:gd name="connsiteY1" fmla="*/ 160020 h 160020"/>
              <a:gd name="connsiteX2" fmla="*/ 289560 w 289560"/>
              <a:gd name="connsiteY2" fmla="*/ 0 h 160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9560" h="160020">
                <a:moveTo>
                  <a:pt x="0" y="160020"/>
                </a:moveTo>
                <a:lnTo>
                  <a:pt x="198120" y="160020"/>
                </a:lnTo>
                <a:lnTo>
                  <a:pt x="289560" y="0"/>
                </a:lnTo>
              </a:path>
            </a:pathLst>
          </a:custGeom>
          <a:noFill/>
          <a:ln w="9525">
            <a:solidFill>
              <a:schemeClr val="tx1"/>
            </a:solidFill>
            <a:tailEnd type="triangle" w="sm" len="sm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12" name="Rectangle: Rounded Corners 211">
            <a:extLst>
              <a:ext uri="{FF2B5EF4-FFF2-40B4-BE49-F238E27FC236}">
                <a16:creationId xmlns:a16="http://schemas.microsoft.com/office/drawing/2014/main" id="{8C4D0365-6F71-90F5-1369-9AA15F4AF5E0}"/>
              </a:ext>
            </a:extLst>
          </p:cNvPr>
          <p:cNvSpPr/>
          <p:nvPr/>
        </p:nvSpPr>
        <p:spPr>
          <a:xfrm rot="1366829">
            <a:off x="1374687" y="1408348"/>
            <a:ext cx="417682" cy="1083844"/>
          </a:xfrm>
          <a:prstGeom prst="roundRect">
            <a:avLst/>
          </a:prstGeom>
          <a:solidFill>
            <a:schemeClr val="bg1">
              <a:alpha val="16000"/>
            </a:schemeClr>
          </a:solidFill>
          <a:ln w="22225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13" name="Rectangle: Rounded Corners 212">
            <a:extLst>
              <a:ext uri="{FF2B5EF4-FFF2-40B4-BE49-F238E27FC236}">
                <a16:creationId xmlns:a16="http://schemas.microsoft.com/office/drawing/2014/main" id="{71B918DE-E361-A81E-A803-B4F92C438005}"/>
              </a:ext>
            </a:extLst>
          </p:cNvPr>
          <p:cNvSpPr/>
          <p:nvPr/>
        </p:nvSpPr>
        <p:spPr>
          <a:xfrm rot="18924399">
            <a:off x="2397231" y="4656860"/>
            <a:ext cx="417682" cy="1388009"/>
          </a:xfrm>
          <a:prstGeom prst="roundRect">
            <a:avLst/>
          </a:prstGeom>
          <a:solidFill>
            <a:schemeClr val="bg1">
              <a:alpha val="16000"/>
            </a:schemeClr>
          </a:solidFill>
          <a:ln w="22225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14" name="Rectangle: Rounded Corners 213">
            <a:extLst>
              <a:ext uri="{FF2B5EF4-FFF2-40B4-BE49-F238E27FC236}">
                <a16:creationId xmlns:a16="http://schemas.microsoft.com/office/drawing/2014/main" id="{3F1C85AD-CBA8-01B5-9E14-0A3A51DD00A0}"/>
              </a:ext>
            </a:extLst>
          </p:cNvPr>
          <p:cNvSpPr/>
          <p:nvPr/>
        </p:nvSpPr>
        <p:spPr>
          <a:xfrm rot="16200000">
            <a:off x="3200330" y="1628864"/>
            <a:ext cx="116150" cy="341573"/>
          </a:xfrm>
          <a:prstGeom prst="roundRect">
            <a:avLst>
              <a:gd name="adj" fmla="val 25834"/>
            </a:avLst>
          </a:prstGeom>
          <a:solidFill>
            <a:schemeClr val="bg1"/>
          </a:solidFill>
          <a:ln w="22225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15" name="TextBox 214">
            <a:extLst>
              <a:ext uri="{FF2B5EF4-FFF2-40B4-BE49-F238E27FC236}">
                <a16:creationId xmlns:a16="http://schemas.microsoft.com/office/drawing/2014/main" id="{AA974CF1-FCBE-53FA-7528-212A511EE438}"/>
              </a:ext>
            </a:extLst>
          </p:cNvPr>
          <p:cNvSpPr txBox="1"/>
          <p:nvPr/>
        </p:nvSpPr>
        <p:spPr>
          <a:xfrm>
            <a:off x="3511450" y="1762445"/>
            <a:ext cx="403478" cy="74411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พื้นที่โครงการ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17" name="TextBox 216">
            <a:extLst>
              <a:ext uri="{FF2B5EF4-FFF2-40B4-BE49-F238E27FC236}">
                <a16:creationId xmlns:a16="http://schemas.microsoft.com/office/drawing/2014/main" id="{BB30C7C6-7625-EDC6-85A9-D956D026272F}"/>
              </a:ext>
            </a:extLst>
          </p:cNvPr>
          <p:cNvSpPr txBox="1"/>
          <p:nvPr/>
        </p:nvSpPr>
        <p:spPr>
          <a:xfrm>
            <a:off x="4909665" y="4222374"/>
            <a:ext cx="1881645" cy="3430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กม.19+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5</a:t>
            </a:r>
            <a:r>
              <a:rPr kumimoji="0" lang="th-TH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00 ถึง กม.19+700 </a:t>
            </a: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18" name="TextBox 217">
            <a:extLst>
              <a:ext uri="{FF2B5EF4-FFF2-40B4-BE49-F238E27FC236}">
                <a16:creationId xmlns:a16="http://schemas.microsoft.com/office/drawing/2014/main" id="{F15D65E3-67C7-5BC6-67B1-9781A148C46B}"/>
              </a:ext>
            </a:extLst>
          </p:cNvPr>
          <p:cNvSpPr txBox="1"/>
          <p:nvPr/>
        </p:nvSpPr>
        <p:spPr>
          <a:xfrm>
            <a:off x="4881375" y="6454848"/>
            <a:ext cx="3843866" cy="34308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b="1">
                <a:effectLst/>
                <a:ea typeface="Times New Roman" panose="02020603050405020304" pitchFamily="18" charset="0"/>
                <a:cs typeface="TH SarabunPSK" panose="020B0500040200020003" pitchFamily="34" charset="-34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cs typeface="TH SarabunPSK" panose="020B0500040200020003" pitchFamily="34" charset="-34"/>
              </a:rPr>
              <a:t>รูปตัดทางหลวง ช่วงที่ 1 กม.11+950 ถึง กม.13+930</a:t>
            </a:r>
          </a:p>
        </p:txBody>
      </p:sp>
      <p:sp>
        <p:nvSpPr>
          <p:cNvPr id="219" name="TextBox 218">
            <a:extLst>
              <a:ext uri="{FF2B5EF4-FFF2-40B4-BE49-F238E27FC236}">
                <a16:creationId xmlns:a16="http://schemas.microsoft.com/office/drawing/2014/main" id="{CEAC8801-AB89-A62C-86DF-C4EABB274CFD}"/>
              </a:ext>
            </a:extLst>
          </p:cNvPr>
          <p:cNvSpPr txBox="1"/>
          <p:nvPr/>
        </p:nvSpPr>
        <p:spPr>
          <a:xfrm>
            <a:off x="4844473" y="4435807"/>
            <a:ext cx="3843866" cy="34308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b="1">
                <a:effectLst/>
                <a:ea typeface="Times New Roman" panose="02020603050405020304" pitchFamily="18" charset="0"/>
                <a:cs typeface="TH SarabunPSK" panose="020B0500040200020003" pitchFamily="34" charset="-34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cs typeface="TH SarabunPSK" panose="020B0500040200020003" pitchFamily="34" charset="-34"/>
              </a:rPr>
              <a:t>รูปตัดทางหลวง ช่วงที่ 2 กม.19+500 ถึง กม.21+000</a:t>
            </a:r>
          </a:p>
        </p:txBody>
      </p:sp>
      <p:sp>
        <p:nvSpPr>
          <p:cNvPr id="221" name="TextBox 220">
            <a:extLst>
              <a:ext uri="{FF2B5EF4-FFF2-40B4-BE49-F238E27FC236}">
                <a16:creationId xmlns:a16="http://schemas.microsoft.com/office/drawing/2014/main" id="{146904B8-163F-E46D-86DA-ADAE8C2999E3}"/>
              </a:ext>
            </a:extLst>
          </p:cNvPr>
          <p:cNvSpPr txBox="1"/>
          <p:nvPr/>
        </p:nvSpPr>
        <p:spPr>
          <a:xfrm>
            <a:off x="7153126" y="2317468"/>
            <a:ext cx="1881645" cy="3430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กม.19+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7</a:t>
            </a:r>
            <a:r>
              <a:rPr kumimoji="0" lang="th-TH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00 ถึง กม.21+000 </a:t>
            </a: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84" name="TextBox 183">
            <a:extLst>
              <a:ext uri="{FF2B5EF4-FFF2-40B4-BE49-F238E27FC236}">
                <a16:creationId xmlns:a16="http://schemas.microsoft.com/office/drawing/2014/main" id="{5E76E56D-9D6A-FF7B-77F6-46F20EB1ACAB}"/>
              </a:ext>
            </a:extLst>
          </p:cNvPr>
          <p:cNvSpPr txBox="1"/>
          <p:nvPr/>
        </p:nvSpPr>
        <p:spPr>
          <a:xfrm>
            <a:off x="1789267" y="2423806"/>
            <a:ext cx="620729" cy="246947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จุดเริ่มต้นโครงการฯ</a:t>
            </a:r>
          </a:p>
          <a:p>
            <a:pPr marL="0" marR="0" lvl="0" indent="0" algn="ctr" defTabSz="4572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ช่วงที่ 2 กม.19+500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F098FF8-9589-23AC-8C8F-E5FA96411ACD}"/>
              </a:ext>
            </a:extLst>
          </p:cNvPr>
          <p:cNvSpPr txBox="1"/>
          <p:nvPr/>
        </p:nvSpPr>
        <p:spPr>
          <a:xfrm>
            <a:off x="4915798" y="3945176"/>
            <a:ext cx="188164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เกาะยก กว้าง 2.00 เมตร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BD9509-549D-6C0B-A138-78F3B36EBDF3}"/>
              </a:ext>
            </a:extLst>
          </p:cNvPr>
          <p:cNvSpPr txBox="1"/>
          <p:nvPr/>
        </p:nvSpPr>
        <p:spPr>
          <a:xfrm>
            <a:off x="7103507" y="2059526"/>
            <a:ext cx="188164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เกาะกำแพงคอนกรีต</a:t>
            </a:r>
          </a:p>
        </p:txBody>
      </p:sp>
      <p:sp>
        <p:nvSpPr>
          <p:cNvPr id="224" name="Freeform: Shape 223">
            <a:extLst>
              <a:ext uri="{FF2B5EF4-FFF2-40B4-BE49-F238E27FC236}">
                <a16:creationId xmlns:a16="http://schemas.microsoft.com/office/drawing/2014/main" id="{ABE1F9B6-5993-9D89-9779-204705ED5821}"/>
              </a:ext>
            </a:extLst>
          </p:cNvPr>
          <p:cNvSpPr/>
          <p:nvPr/>
        </p:nvSpPr>
        <p:spPr>
          <a:xfrm>
            <a:off x="3213847" y="5688106"/>
            <a:ext cx="1889312" cy="0"/>
          </a:xfrm>
          <a:custGeom>
            <a:avLst/>
            <a:gdLst>
              <a:gd name="connsiteX0" fmla="*/ 0 w 1889312"/>
              <a:gd name="connsiteY0" fmla="*/ 0 h 0"/>
              <a:gd name="connsiteX1" fmla="*/ 1889312 w 1889312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889312">
                <a:moveTo>
                  <a:pt x="0" y="0"/>
                </a:moveTo>
                <a:lnTo>
                  <a:pt x="1889312" y="0"/>
                </a:lnTo>
              </a:path>
            </a:pathLst>
          </a:custGeom>
          <a:noFill/>
          <a:ln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25" name="Freeform: Shape 224">
            <a:extLst>
              <a:ext uri="{FF2B5EF4-FFF2-40B4-BE49-F238E27FC236}">
                <a16:creationId xmlns:a16="http://schemas.microsoft.com/office/drawing/2014/main" id="{9C424A7E-8553-A01B-4000-61E97D9FD294}"/>
              </a:ext>
            </a:extLst>
          </p:cNvPr>
          <p:cNvSpPr/>
          <p:nvPr/>
        </p:nvSpPr>
        <p:spPr>
          <a:xfrm rot="1087599">
            <a:off x="1361265" y="2908249"/>
            <a:ext cx="3299009" cy="304557"/>
          </a:xfrm>
          <a:custGeom>
            <a:avLst/>
            <a:gdLst>
              <a:gd name="connsiteX0" fmla="*/ 0 w 1889312"/>
              <a:gd name="connsiteY0" fmla="*/ 0 h 0"/>
              <a:gd name="connsiteX1" fmla="*/ 1889312 w 1889312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889312">
                <a:moveTo>
                  <a:pt x="0" y="0"/>
                </a:moveTo>
                <a:lnTo>
                  <a:pt x="1889312" y="0"/>
                </a:lnTo>
              </a:path>
            </a:pathLst>
          </a:custGeom>
          <a:noFill/>
          <a:ln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26" name="Freeform: Shape 225">
            <a:extLst>
              <a:ext uri="{FF2B5EF4-FFF2-40B4-BE49-F238E27FC236}">
                <a16:creationId xmlns:a16="http://schemas.microsoft.com/office/drawing/2014/main" id="{54B0374D-85F7-D2B0-2D66-D7FE8A2EA9DA}"/>
              </a:ext>
            </a:extLst>
          </p:cNvPr>
          <p:cNvSpPr/>
          <p:nvPr/>
        </p:nvSpPr>
        <p:spPr>
          <a:xfrm>
            <a:off x="1564342" y="1872688"/>
            <a:ext cx="5118398" cy="304557"/>
          </a:xfrm>
          <a:custGeom>
            <a:avLst/>
            <a:gdLst>
              <a:gd name="connsiteX0" fmla="*/ 0 w 1889312"/>
              <a:gd name="connsiteY0" fmla="*/ 0 h 0"/>
              <a:gd name="connsiteX1" fmla="*/ 1889312 w 1889312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889312">
                <a:moveTo>
                  <a:pt x="0" y="0"/>
                </a:moveTo>
                <a:lnTo>
                  <a:pt x="1889312" y="0"/>
                </a:lnTo>
              </a:path>
            </a:pathLst>
          </a:custGeom>
          <a:noFill/>
          <a:ln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A41E863-8412-1C66-3582-03410406C96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3158" y="4754879"/>
            <a:ext cx="3388570" cy="181955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AA730D9-662C-F980-B9F5-E7D44F05F77B}"/>
              </a:ext>
            </a:extLst>
          </p:cNvPr>
          <p:cNvSpPr txBox="1"/>
          <p:nvPr/>
        </p:nvSpPr>
        <p:spPr>
          <a:xfrm>
            <a:off x="5881914" y="6104900"/>
            <a:ext cx="188164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เกาะยก กว้าง 4.60 เมตร</a:t>
            </a:r>
          </a:p>
        </p:txBody>
      </p:sp>
    </p:spTree>
    <p:extLst>
      <p:ext uri="{BB962C8B-B14F-4D97-AF65-F5344CB8AC3E}">
        <p14:creationId xmlns:p14="http://schemas.microsoft.com/office/powerpoint/2010/main" val="12286515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365E01-92E1-83E8-0925-0F2924A501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Rectangle 113">
            <a:extLst>
              <a:ext uri="{FF2B5EF4-FFF2-40B4-BE49-F238E27FC236}">
                <a16:creationId xmlns:a16="http://schemas.microsoft.com/office/drawing/2014/main" id="{9A5F0D4E-F301-AF94-B299-8A8894B7D473}"/>
              </a:ext>
            </a:extLst>
          </p:cNvPr>
          <p:cNvSpPr/>
          <p:nvPr/>
        </p:nvSpPr>
        <p:spPr>
          <a:xfrm>
            <a:off x="4469459" y="1777458"/>
            <a:ext cx="4674541" cy="3426690"/>
          </a:xfrm>
          <a:prstGeom prst="rect">
            <a:avLst/>
          </a:prstGeom>
          <a:solidFill>
            <a:srgbClr val="FFF9E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73799A62-3ABE-E508-43AC-51B6383AEF7A}"/>
              </a:ext>
            </a:extLst>
          </p:cNvPr>
          <p:cNvSpPr/>
          <p:nvPr/>
        </p:nvSpPr>
        <p:spPr>
          <a:xfrm>
            <a:off x="781050" y="190500"/>
            <a:ext cx="8375650" cy="370984"/>
          </a:xfrm>
          <a:custGeom>
            <a:avLst/>
            <a:gdLst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4" fmla="*/ 0 w 8375650"/>
              <a:gd name="connsiteY4" fmla="*/ 0 h 323850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5650 w 8375650"/>
              <a:gd name="connsiteY2" fmla="*/ 323850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  <a:gd name="connsiteX0" fmla="*/ 0 w 8385076"/>
              <a:gd name="connsiteY0" fmla="*/ 0 h 370984"/>
              <a:gd name="connsiteX1" fmla="*/ 165100 w 8385076"/>
              <a:gd name="connsiteY1" fmla="*/ 370984 h 370984"/>
              <a:gd name="connsiteX2" fmla="*/ 8385076 w 8385076"/>
              <a:gd name="connsiteY2" fmla="*/ 370984 h 370984"/>
              <a:gd name="connsiteX3" fmla="*/ 8375650 w 8385076"/>
              <a:gd name="connsiteY3" fmla="*/ 19050 h 370984"/>
              <a:gd name="connsiteX4" fmla="*/ 0 w 8385076"/>
              <a:gd name="connsiteY4" fmla="*/ 0 h 370984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0788 w 8375650"/>
              <a:gd name="connsiteY2" fmla="*/ 361459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75650" h="370984">
                <a:moveTo>
                  <a:pt x="0" y="0"/>
                </a:moveTo>
                <a:lnTo>
                  <a:pt x="165100" y="370984"/>
                </a:lnTo>
                <a:lnTo>
                  <a:pt x="8370788" y="361459"/>
                </a:lnTo>
                <a:cubicBezTo>
                  <a:pt x="8372409" y="247323"/>
                  <a:pt x="8374029" y="133186"/>
                  <a:pt x="8375650" y="19050"/>
                </a:cubicBezTo>
                <a:lnTo>
                  <a:pt x="0" y="0"/>
                </a:lnTo>
                <a:close/>
              </a:path>
            </a:pathLst>
          </a:cu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1AC4239-9076-73F4-9AC4-2913D3071524}"/>
              </a:ext>
            </a:extLst>
          </p:cNvPr>
          <p:cNvSpPr txBox="1"/>
          <p:nvPr/>
        </p:nvSpPr>
        <p:spPr>
          <a:xfrm>
            <a:off x="1498862" y="128037"/>
            <a:ext cx="7188627" cy="44877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รูปแบบการขยายทางหลวง ช่วงที่ 1 (กม.11+950 ถึง กม.13+930)</a:t>
            </a:r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C0CC524A-31D3-7373-5532-6840E2F7D07F}"/>
              </a:ext>
            </a:extLst>
          </p:cNvPr>
          <p:cNvSpPr/>
          <p:nvPr/>
        </p:nvSpPr>
        <p:spPr>
          <a:xfrm>
            <a:off x="4440574" y="4508572"/>
            <a:ext cx="4703426" cy="768432"/>
          </a:xfrm>
          <a:prstGeom prst="rect">
            <a:avLst/>
          </a:prstGeom>
          <a:solidFill>
            <a:srgbClr val="DBC7A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pic>
        <p:nvPicPr>
          <p:cNvPr id="115" name="Picture 114">
            <a:extLst>
              <a:ext uri="{FF2B5EF4-FFF2-40B4-BE49-F238E27FC236}">
                <a16:creationId xmlns:a16="http://schemas.microsoft.com/office/drawing/2014/main" id="{3106CD7A-BC5E-FD22-24BF-FA81835593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86"/>
          <a:stretch>
            <a:fillRect/>
          </a:stretch>
        </p:blipFill>
        <p:spPr>
          <a:xfrm>
            <a:off x="6238" y="639276"/>
            <a:ext cx="4503815" cy="6218722"/>
          </a:xfrm>
          <a:prstGeom prst="rect">
            <a:avLst/>
          </a:prstGeom>
        </p:spPr>
      </p:pic>
      <p:sp>
        <p:nvSpPr>
          <p:cNvPr id="116" name="TextBox 115">
            <a:extLst>
              <a:ext uri="{FF2B5EF4-FFF2-40B4-BE49-F238E27FC236}">
                <a16:creationId xmlns:a16="http://schemas.microsoft.com/office/drawing/2014/main" id="{A47CD9D6-D991-E602-F65F-7AD783C3567D}"/>
              </a:ext>
            </a:extLst>
          </p:cNvPr>
          <p:cNvSpPr txBox="1"/>
          <p:nvPr/>
        </p:nvSpPr>
        <p:spPr>
          <a:xfrm rot="19294238">
            <a:off x="2799390" y="5801100"/>
            <a:ext cx="204180" cy="92837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กม.12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17" name="Oval 116">
            <a:extLst>
              <a:ext uri="{FF2B5EF4-FFF2-40B4-BE49-F238E27FC236}">
                <a16:creationId xmlns:a16="http://schemas.microsoft.com/office/drawing/2014/main" id="{8502F219-F8AF-6041-5234-54A23D0015A9}"/>
              </a:ext>
            </a:extLst>
          </p:cNvPr>
          <p:cNvSpPr/>
          <p:nvPr/>
        </p:nvSpPr>
        <p:spPr>
          <a:xfrm>
            <a:off x="2970360" y="5717943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18" name="Oval 117">
            <a:extLst>
              <a:ext uri="{FF2B5EF4-FFF2-40B4-BE49-F238E27FC236}">
                <a16:creationId xmlns:a16="http://schemas.microsoft.com/office/drawing/2014/main" id="{FD9DBBE9-6BC9-02FA-EFA1-367116F9306F}"/>
              </a:ext>
            </a:extLst>
          </p:cNvPr>
          <p:cNvSpPr/>
          <p:nvPr/>
        </p:nvSpPr>
        <p:spPr>
          <a:xfrm>
            <a:off x="2509851" y="5316391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19" name="TextBox 118">
            <a:extLst>
              <a:ext uri="{FF2B5EF4-FFF2-40B4-BE49-F238E27FC236}">
                <a16:creationId xmlns:a16="http://schemas.microsoft.com/office/drawing/2014/main" id="{E21CC9D0-B5C5-BF9F-7169-F6FEDE580697}"/>
              </a:ext>
            </a:extLst>
          </p:cNvPr>
          <p:cNvSpPr txBox="1"/>
          <p:nvPr/>
        </p:nvSpPr>
        <p:spPr>
          <a:xfrm rot="19480494">
            <a:off x="2269066" y="5436413"/>
            <a:ext cx="270093" cy="9307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กม.13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20" name="Oval 119">
            <a:extLst>
              <a:ext uri="{FF2B5EF4-FFF2-40B4-BE49-F238E27FC236}">
                <a16:creationId xmlns:a16="http://schemas.microsoft.com/office/drawing/2014/main" id="{D83FE436-09AE-7354-41BD-3C8BE7D0AEF7}"/>
              </a:ext>
            </a:extLst>
          </p:cNvPr>
          <p:cNvSpPr/>
          <p:nvPr/>
        </p:nvSpPr>
        <p:spPr>
          <a:xfrm>
            <a:off x="2120925" y="4882687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21" name="TextBox 120">
            <a:extLst>
              <a:ext uri="{FF2B5EF4-FFF2-40B4-BE49-F238E27FC236}">
                <a16:creationId xmlns:a16="http://schemas.microsoft.com/office/drawing/2014/main" id="{4FD91F56-94F1-B542-B4C9-E5E606A83D51}"/>
              </a:ext>
            </a:extLst>
          </p:cNvPr>
          <p:cNvSpPr txBox="1"/>
          <p:nvPr/>
        </p:nvSpPr>
        <p:spPr>
          <a:xfrm rot="18900322">
            <a:off x="1893432" y="5017384"/>
            <a:ext cx="275878" cy="8658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กม.14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22" name="Oval 121">
            <a:extLst>
              <a:ext uri="{FF2B5EF4-FFF2-40B4-BE49-F238E27FC236}">
                <a16:creationId xmlns:a16="http://schemas.microsoft.com/office/drawing/2014/main" id="{31B28EFC-0B4F-5786-9DAE-2CB476EC9E96}"/>
              </a:ext>
            </a:extLst>
          </p:cNvPr>
          <p:cNvSpPr/>
          <p:nvPr/>
        </p:nvSpPr>
        <p:spPr>
          <a:xfrm>
            <a:off x="1685884" y="4611920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23" name="Oval 122">
            <a:extLst>
              <a:ext uri="{FF2B5EF4-FFF2-40B4-BE49-F238E27FC236}">
                <a16:creationId xmlns:a16="http://schemas.microsoft.com/office/drawing/2014/main" id="{AC7FFE76-6BEF-7D08-6F90-C2B7CF17785F}"/>
              </a:ext>
            </a:extLst>
          </p:cNvPr>
          <p:cNvSpPr/>
          <p:nvPr/>
        </p:nvSpPr>
        <p:spPr>
          <a:xfrm>
            <a:off x="1221415" y="4337518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24" name="TextBox 123">
            <a:extLst>
              <a:ext uri="{FF2B5EF4-FFF2-40B4-BE49-F238E27FC236}">
                <a16:creationId xmlns:a16="http://schemas.microsoft.com/office/drawing/2014/main" id="{1BA8C1AD-6794-4516-761A-F64ABDD54BB7}"/>
              </a:ext>
            </a:extLst>
          </p:cNvPr>
          <p:cNvSpPr txBox="1"/>
          <p:nvPr/>
        </p:nvSpPr>
        <p:spPr>
          <a:xfrm rot="20369318">
            <a:off x="943813" y="4487281"/>
            <a:ext cx="275878" cy="8658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กม.16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25" name="Oval 124">
            <a:extLst>
              <a:ext uri="{FF2B5EF4-FFF2-40B4-BE49-F238E27FC236}">
                <a16:creationId xmlns:a16="http://schemas.microsoft.com/office/drawing/2014/main" id="{C1544B54-E988-F1C7-3800-64421D8D752D}"/>
              </a:ext>
            </a:extLst>
          </p:cNvPr>
          <p:cNvSpPr/>
          <p:nvPr/>
        </p:nvSpPr>
        <p:spPr>
          <a:xfrm>
            <a:off x="1164298" y="3809268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896E6DFB-B142-0AB9-1A3A-F850990AC7FE}"/>
              </a:ext>
            </a:extLst>
          </p:cNvPr>
          <p:cNvSpPr txBox="1"/>
          <p:nvPr/>
        </p:nvSpPr>
        <p:spPr>
          <a:xfrm rot="991798">
            <a:off x="1209983" y="3848086"/>
            <a:ext cx="275878" cy="8658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กม.17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27" name="Oval 126">
            <a:extLst>
              <a:ext uri="{FF2B5EF4-FFF2-40B4-BE49-F238E27FC236}">
                <a16:creationId xmlns:a16="http://schemas.microsoft.com/office/drawing/2014/main" id="{9D1288B7-637A-E2CD-22C7-DF017B190AF3}"/>
              </a:ext>
            </a:extLst>
          </p:cNvPr>
          <p:cNvSpPr/>
          <p:nvPr/>
        </p:nvSpPr>
        <p:spPr>
          <a:xfrm>
            <a:off x="1172442" y="3281154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28" name="TextBox 127">
            <a:extLst>
              <a:ext uri="{FF2B5EF4-FFF2-40B4-BE49-F238E27FC236}">
                <a16:creationId xmlns:a16="http://schemas.microsoft.com/office/drawing/2014/main" id="{6F0A6E60-77A4-4D44-AC54-28861438D5E0}"/>
              </a:ext>
            </a:extLst>
          </p:cNvPr>
          <p:cNvSpPr txBox="1"/>
          <p:nvPr/>
        </p:nvSpPr>
        <p:spPr>
          <a:xfrm>
            <a:off x="905267" y="3290773"/>
            <a:ext cx="275878" cy="8658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กม.18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29" name="Oval 128">
            <a:extLst>
              <a:ext uri="{FF2B5EF4-FFF2-40B4-BE49-F238E27FC236}">
                <a16:creationId xmlns:a16="http://schemas.microsoft.com/office/drawing/2014/main" id="{E38F991C-B412-C00F-B0CA-9629C33A13C6}"/>
              </a:ext>
            </a:extLst>
          </p:cNvPr>
          <p:cNvSpPr/>
          <p:nvPr/>
        </p:nvSpPr>
        <p:spPr>
          <a:xfrm>
            <a:off x="1318805" y="2628281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30" name="TextBox 129">
            <a:extLst>
              <a:ext uri="{FF2B5EF4-FFF2-40B4-BE49-F238E27FC236}">
                <a16:creationId xmlns:a16="http://schemas.microsoft.com/office/drawing/2014/main" id="{9132DBC3-6D90-2C40-F780-D27BED65FBA0}"/>
              </a:ext>
            </a:extLst>
          </p:cNvPr>
          <p:cNvSpPr txBox="1"/>
          <p:nvPr/>
        </p:nvSpPr>
        <p:spPr>
          <a:xfrm rot="2270353">
            <a:off x="1125900" y="2540355"/>
            <a:ext cx="196331" cy="8444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กม.19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2086B09B-87E3-9E76-B800-120BFE95E3C0}"/>
              </a:ext>
            </a:extLst>
          </p:cNvPr>
          <p:cNvSpPr/>
          <p:nvPr/>
        </p:nvSpPr>
        <p:spPr>
          <a:xfrm>
            <a:off x="1475315" y="2001605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32" name="TextBox 131">
            <a:extLst>
              <a:ext uri="{FF2B5EF4-FFF2-40B4-BE49-F238E27FC236}">
                <a16:creationId xmlns:a16="http://schemas.microsoft.com/office/drawing/2014/main" id="{E76C7B7D-4A94-95D6-5118-3C4584C5B5FF}"/>
              </a:ext>
            </a:extLst>
          </p:cNvPr>
          <p:cNvSpPr txBox="1"/>
          <p:nvPr/>
        </p:nvSpPr>
        <p:spPr>
          <a:xfrm rot="480279">
            <a:off x="1249425" y="1973568"/>
            <a:ext cx="220749" cy="8444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กม.20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33" name="Oval 132">
            <a:extLst>
              <a:ext uri="{FF2B5EF4-FFF2-40B4-BE49-F238E27FC236}">
                <a16:creationId xmlns:a16="http://schemas.microsoft.com/office/drawing/2014/main" id="{2B2811CE-B5BA-DDAC-2B2A-DE465AF240C7}"/>
              </a:ext>
            </a:extLst>
          </p:cNvPr>
          <p:cNvSpPr/>
          <p:nvPr/>
        </p:nvSpPr>
        <p:spPr>
          <a:xfrm>
            <a:off x="1806696" y="1570316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34" name="TextBox 133">
            <a:extLst>
              <a:ext uri="{FF2B5EF4-FFF2-40B4-BE49-F238E27FC236}">
                <a16:creationId xmlns:a16="http://schemas.microsoft.com/office/drawing/2014/main" id="{CD661B1C-1B4A-DCFD-5C1F-5A08635209D7}"/>
              </a:ext>
            </a:extLst>
          </p:cNvPr>
          <p:cNvSpPr txBox="1"/>
          <p:nvPr/>
        </p:nvSpPr>
        <p:spPr>
          <a:xfrm rot="2084150">
            <a:off x="1835892" y="1637650"/>
            <a:ext cx="220749" cy="8444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กม.21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35" name="Freeform: Shape 134">
            <a:extLst>
              <a:ext uri="{FF2B5EF4-FFF2-40B4-BE49-F238E27FC236}">
                <a16:creationId xmlns:a16="http://schemas.microsoft.com/office/drawing/2014/main" id="{86826F07-506F-F2E6-8E21-E29DDAEA987D}"/>
              </a:ext>
            </a:extLst>
          </p:cNvPr>
          <p:cNvSpPr/>
          <p:nvPr/>
        </p:nvSpPr>
        <p:spPr>
          <a:xfrm>
            <a:off x="3762293" y="5698888"/>
            <a:ext cx="499922" cy="371624"/>
          </a:xfrm>
          <a:custGeom>
            <a:avLst/>
            <a:gdLst>
              <a:gd name="connsiteX0" fmla="*/ 0 w 538162"/>
              <a:gd name="connsiteY0" fmla="*/ 400050 h 400050"/>
              <a:gd name="connsiteX1" fmla="*/ 61912 w 538162"/>
              <a:gd name="connsiteY1" fmla="*/ 347663 h 400050"/>
              <a:gd name="connsiteX2" fmla="*/ 123825 w 538162"/>
              <a:gd name="connsiteY2" fmla="*/ 242888 h 400050"/>
              <a:gd name="connsiteX3" fmla="*/ 157162 w 538162"/>
              <a:gd name="connsiteY3" fmla="*/ 209550 h 400050"/>
              <a:gd name="connsiteX4" fmla="*/ 252412 w 538162"/>
              <a:gd name="connsiteY4" fmla="*/ 176213 h 400050"/>
              <a:gd name="connsiteX5" fmla="*/ 319087 w 538162"/>
              <a:gd name="connsiteY5" fmla="*/ 152400 h 400050"/>
              <a:gd name="connsiteX6" fmla="*/ 538162 w 538162"/>
              <a:gd name="connsiteY6" fmla="*/ 0 h 4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38162" h="400050">
                <a:moveTo>
                  <a:pt x="0" y="400050"/>
                </a:moveTo>
                <a:cubicBezTo>
                  <a:pt x="20637" y="386953"/>
                  <a:pt x="41275" y="373857"/>
                  <a:pt x="61912" y="347663"/>
                </a:cubicBezTo>
                <a:cubicBezTo>
                  <a:pt x="82550" y="321469"/>
                  <a:pt x="107950" y="265907"/>
                  <a:pt x="123825" y="242888"/>
                </a:cubicBezTo>
                <a:cubicBezTo>
                  <a:pt x="139700" y="219869"/>
                  <a:pt x="135731" y="220663"/>
                  <a:pt x="157162" y="209550"/>
                </a:cubicBezTo>
                <a:cubicBezTo>
                  <a:pt x="178593" y="198437"/>
                  <a:pt x="252412" y="176213"/>
                  <a:pt x="252412" y="176213"/>
                </a:cubicBezTo>
                <a:cubicBezTo>
                  <a:pt x="279399" y="166688"/>
                  <a:pt x="271462" y="181769"/>
                  <a:pt x="319087" y="152400"/>
                </a:cubicBezTo>
                <a:cubicBezTo>
                  <a:pt x="366712" y="123031"/>
                  <a:pt x="452437" y="61515"/>
                  <a:pt x="538162" y="0"/>
                </a:cubicBezTo>
              </a:path>
            </a:pathLst>
          </a:custGeom>
          <a:noFill/>
          <a:ln w="1016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36" name="Freeform: Shape 135">
            <a:extLst>
              <a:ext uri="{FF2B5EF4-FFF2-40B4-BE49-F238E27FC236}">
                <a16:creationId xmlns:a16="http://schemas.microsoft.com/office/drawing/2014/main" id="{2049FE3B-ABE0-BC46-BEFA-2AB1D690B877}"/>
              </a:ext>
            </a:extLst>
          </p:cNvPr>
          <p:cNvSpPr/>
          <p:nvPr/>
        </p:nvSpPr>
        <p:spPr>
          <a:xfrm>
            <a:off x="3080983" y="5822762"/>
            <a:ext cx="570707" cy="243326"/>
          </a:xfrm>
          <a:custGeom>
            <a:avLst/>
            <a:gdLst>
              <a:gd name="connsiteX0" fmla="*/ 614362 w 614362"/>
              <a:gd name="connsiteY0" fmla="*/ 261938 h 261938"/>
              <a:gd name="connsiteX1" fmla="*/ 542925 w 614362"/>
              <a:gd name="connsiteY1" fmla="*/ 247650 h 261938"/>
              <a:gd name="connsiteX2" fmla="*/ 404812 w 614362"/>
              <a:gd name="connsiteY2" fmla="*/ 180975 h 261938"/>
              <a:gd name="connsiteX3" fmla="*/ 266700 w 614362"/>
              <a:gd name="connsiteY3" fmla="*/ 142875 h 261938"/>
              <a:gd name="connsiteX4" fmla="*/ 147637 w 614362"/>
              <a:gd name="connsiteY4" fmla="*/ 109538 h 261938"/>
              <a:gd name="connsiteX5" fmla="*/ 0 w 614362"/>
              <a:gd name="connsiteY5" fmla="*/ 0 h 2619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4362" h="261938">
                <a:moveTo>
                  <a:pt x="614362" y="261938"/>
                </a:moveTo>
                <a:cubicBezTo>
                  <a:pt x="596106" y="261541"/>
                  <a:pt x="577850" y="261144"/>
                  <a:pt x="542925" y="247650"/>
                </a:cubicBezTo>
                <a:cubicBezTo>
                  <a:pt x="508000" y="234156"/>
                  <a:pt x="450849" y="198437"/>
                  <a:pt x="404812" y="180975"/>
                </a:cubicBezTo>
                <a:cubicBezTo>
                  <a:pt x="358775" y="163513"/>
                  <a:pt x="266700" y="142875"/>
                  <a:pt x="266700" y="142875"/>
                </a:cubicBezTo>
                <a:cubicBezTo>
                  <a:pt x="223838" y="130969"/>
                  <a:pt x="192087" y="133350"/>
                  <a:pt x="147637" y="109538"/>
                </a:cubicBezTo>
                <a:cubicBezTo>
                  <a:pt x="103187" y="85726"/>
                  <a:pt x="51593" y="42863"/>
                  <a:pt x="0" y="0"/>
                </a:cubicBezTo>
              </a:path>
            </a:pathLst>
          </a:custGeom>
          <a:noFill/>
          <a:ln w="1016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82DC31DA-D0D0-2FDC-FED8-ACFBCF4E0F72}"/>
              </a:ext>
            </a:extLst>
          </p:cNvPr>
          <p:cNvSpPr/>
          <p:nvPr/>
        </p:nvSpPr>
        <p:spPr>
          <a:xfrm>
            <a:off x="1873205" y="4783101"/>
            <a:ext cx="314111" cy="132723"/>
          </a:xfrm>
          <a:custGeom>
            <a:avLst/>
            <a:gdLst>
              <a:gd name="connsiteX0" fmla="*/ 338138 w 338138"/>
              <a:gd name="connsiteY0" fmla="*/ 142875 h 142875"/>
              <a:gd name="connsiteX1" fmla="*/ 228600 w 338138"/>
              <a:gd name="connsiteY1" fmla="*/ 66675 h 142875"/>
              <a:gd name="connsiteX2" fmla="*/ 104775 w 338138"/>
              <a:gd name="connsiteY2" fmla="*/ 52387 h 142875"/>
              <a:gd name="connsiteX3" fmla="*/ 52388 w 338138"/>
              <a:gd name="connsiteY3" fmla="*/ 33337 h 142875"/>
              <a:gd name="connsiteX4" fmla="*/ 0 w 338138"/>
              <a:gd name="connsiteY4" fmla="*/ 0 h 142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8138" h="142875">
                <a:moveTo>
                  <a:pt x="338138" y="142875"/>
                </a:moveTo>
                <a:cubicBezTo>
                  <a:pt x="302816" y="112315"/>
                  <a:pt x="267494" y="81756"/>
                  <a:pt x="228600" y="66675"/>
                </a:cubicBezTo>
                <a:cubicBezTo>
                  <a:pt x="189706" y="51594"/>
                  <a:pt x="134144" y="57943"/>
                  <a:pt x="104775" y="52387"/>
                </a:cubicBezTo>
                <a:cubicBezTo>
                  <a:pt x="75406" y="46831"/>
                  <a:pt x="69850" y="42068"/>
                  <a:pt x="52388" y="33337"/>
                </a:cubicBezTo>
                <a:cubicBezTo>
                  <a:pt x="34926" y="24606"/>
                  <a:pt x="17463" y="12303"/>
                  <a:pt x="0" y="0"/>
                </a:cubicBezTo>
              </a:path>
            </a:pathLst>
          </a:custGeom>
          <a:noFill/>
          <a:ln w="1016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38" name="Freeform: Shape 137">
            <a:extLst>
              <a:ext uri="{FF2B5EF4-FFF2-40B4-BE49-F238E27FC236}">
                <a16:creationId xmlns:a16="http://schemas.microsoft.com/office/drawing/2014/main" id="{8884C8C5-A5DE-C210-D0DC-434D340A267A}"/>
              </a:ext>
            </a:extLst>
          </p:cNvPr>
          <p:cNvSpPr/>
          <p:nvPr/>
        </p:nvSpPr>
        <p:spPr>
          <a:xfrm>
            <a:off x="1548034" y="4628256"/>
            <a:ext cx="320747" cy="150420"/>
          </a:xfrm>
          <a:custGeom>
            <a:avLst/>
            <a:gdLst>
              <a:gd name="connsiteX0" fmla="*/ 266700 w 266700"/>
              <a:gd name="connsiteY0" fmla="*/ 148408 h 148408"/>
              <a:gd name="connsiteX1" fmla="*/ 200025 w 266700"/>
              <a:gd name="connsiteY1" fmla="*/ 81733 h 148408"/>
              <a:gd name="connsiteX2" fmla="*/ 152400 w 266700"/>
              <a:gd name="connsiteY2" fmla="*/ 19821 h 148408"/>
              <a:gd name="connsiteX3" fmla="*/ 71437 w 266700"/>
              <a:gd name="connsiteY3" fmla="*/ 771 h 148408"/>
              <a:gd name="connsiteX4" fmla="*/ 0 w 266700"/>
              <a:gd name="connsiteY4" fmla="*/ 5533 h 148408"/>
              <a:gd name="connsiteX0" fmla="*/ 338138 w 338138"/>
              <a:gd name="connsiteY0" fmla="*/ 167109 h 167109"/>
              <a:gd name="connsiteX1" fmla="*/ 271463 w 338138"/>
              <a:gd name="connsiteY1" fmla="*/ 100434 h 167109"/>
              <a:gd name="connsiteX2" fmla="*/ 223838 w 338138"/>
              <a:gd name="connsiteY2" fmla="*/ 38522 h 167109"/>
              <a:gd name="connsiteX3" fmla="*/ 142875 w 338138"/>
              <a:gd name="connsiteY3" fmla="*/ 19472 h 167109"/>
              <a:gd name="connsiteX4" fmla="*/ 0 w 338138"/>
              <a:gd name="connsiteY4" fmla="*/ 421 h 167109"/>
              <a:gd name="connsiteX0" fmla="*/ 338138 w 338138"/>
              <a:gd name="connsiteY0" fmla="*/ 166688 h 166688"/>
              <a:gd name="connsiteX1" fmla="*/ 271463 w 338138"/>
              <a:gd name="connsiteY1" fmla="*/ 100013 h 166688"/>
              <a:gd name="connsiteX2" fmla="*/ 223838 w 338138"/>
              <a:gd name="connsiteY2" fmla="*/ 38101 h 166688"/>
              <a:gd name="connsiteX3" fmla="*/ 142875 w 338138"/>
              <a:gd name="connsiteY3" fmla="*/ 19051 h 166688"/>
              <a:gd name="connsiteX4" fmla="*/ 50006 w 338138"/>
              <a:gd name="connsiteY4" fmla="*/ 30958 h 166688"/>
              <a:gd name="connsiteX5" fmla="*/ 0 w 338138"/>
              <a:gd name="connsiteY5" fmla="*/ 0 h 166688"/>
              <a:gd name="connsiteX0" fmla="*/ 347663 w 347663"/>
              <a:gd name="connsiteY0" fmla="*/ 154782 h 154782"/>
              <a:gd name="connsiteX1" fmla="*/ 280988 w 347663"/>
              <a:gd name="connsiteY1" fmla="*/ 88107 h 154782"/>
              <a:gd name="connsiteX2" fmla="*/ 233363 w 347663"/>
              <a:gd name="connsiteY2" fmla="*/ 26195 h 154782"/>
              <a:gd name="connsiteX3" fmla="*/ 152400 w 347663"/>
              <a:gd name="connsiteY3" fmla="*/ 7145 h 154782"/>
              <a:gd name="connsiteX4" fmla="*/ 59531 w 347663"/>
              <a:gd name="connsiteY4" fmla="*/ 19052 h 154782"/>
              <a:gd name="connsiteX5" fmla="*/ 0 w 347663"/>
              <a:gd name="connsiteY5" fmla="*/ 0 h 154782"/>
              <a:gd name="connsiteX0" fmla="*/ 345282 w 345282"/>
              <a:gd name="connsiteY0" fmla="*/ 161926 h 161926"/>
              <a:gd name="connsiteX1" fmla="*/ 278607 w 345282"/>
              <a:gd name="connsiteY1" fmla="*/ 95251 h 161926"/>
              <a:gd name="connsiteX2" fmla="*/ 230982 w 345282"/>
              <a:gd name="connsiteY2" fmla="*/ 33339 h 161926"/>
              <a:gd name="connsiteX3" fmla="*/ 150019 w 345282"/>
              <a:gd name="connsiteY3" fmla="*/ 14289 h 161926"/>
              <a:gd name="connsiteX4" fmla="*/ 57150 w 345282"/>
              <a:gd name="connsiteY4" fmla="*/ 26196 h 161926"/>
              <a:gd name="connsiteX5" fmla="*/ 0 w 345282"/>
              <a:gd name="connsiteY5" fmla="*/ 0 h 161926"/>
              <a:gd name="connsiteX0" fmla="*/ 345282 w 345282"/>
              <a:gd name="connsiteY0" fmla="*/ 161926 h 161926"/>
              <a:gd name="connsiteX1" fmla="*/ 278607 w 345282"/>
              <a:gd name="connsiteY1" fmla="*/ 95251 h 161926"/>
              <a:gd name="connsiteX2" fmla="*/ 230982 w 345282"/>
              <a:gd name="connsiteY2" fmla="*/ 26195 h 161926"/>
              <a:gd name="connsiteX3" fmla="*/ 150019 w 345282"/>
              <a:gd name="connsiteY3" fmla="*/ 14289 h 161926"/>
              <a:gd name="connsiteX4" fmla="*/ 57150 w 345282"/>
              <a:gd name="connsiteY4" fmla="*/ 26196 h 161926"/>
              <a:gd name="connsiteX5" fmla="*/ 0 w 345282"/>
              <a:gd name="connsiteY5" fmla="*/ 0 h 161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5282" h="161926">
                <a:moveTo>
                  <a:pt x="345282" y="161926"/>
                </a:moveTo>
                <a:cubicBezTo>
                  <a:pt x="321469" y="139304"/>
                  <a:pt x="297657" y="117873"/>
                  <a:pt x="278607" y="95251"/>
                </a:cubicBezTo>
                <a:cubicBezTo>
                  <a:pt x="259557" y="72629"/>
                  <a:pt x="252413" y="39689"/>
                  <a:pt x="230982" y="26195"/>
                </a:cubicBezTo>
                <a:cubicBezTo>
                  <a:pt x="209551" y="12701"/>
                  <a:pt x="175816" y="19845"/>
                  <a:pt x="150019" y="14289"/>
                </a:cubicBezTo>
                <a:cubicBezTo>
                  <a:pt x="124222" y="8733"/>
                  <a:pt x="80962" y="29371"/>
                  <a:pt x="57150" y="26196"/>
                </a:cubicBezTo>
                <a:cubicBezTo>
                  <a:pt x="33338" y="23021"/>
                  <a:pt x="11509" y="794"/>
                  <a:pt x="0" y="0"/>
                </a:cubicBezTo>
              </a:path>
            </a:pathLst>
          </a:custGeom>
          <a:noFill/>
          <a:ln w="1016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39" name="Freeform: Shape 138">
            <a:extLst>
              <a:ext uri="{FF2B5EF4-FFF2-40B4-BE49-F238E27FC236}">
                <a16:creationId xmlns:a16="http://schemas.microsoft.com/office/drawing/2014/main" id="{839F0385-BFFE-F26A-58AE-67C8DC21436C}"/>
              </a:ext>
            </a:extLst>
          </p:cNvPr>
          <p:cNvSpPr/>
          <p:nvPr/>
        </p:nvSpPr>
        <p:spPr>
          <a:xfrm>
            <a:off x="1187471" y="4243361"/>
            <a:ext cx="362776" cy="384896"/>
          </a:xfrm>
          <a:custGeom>
            <a:avLst/>
            <a:gdLst>
              <a:gd name="connsiteX0" fmla="*/ 390525 w 390525"/>
              <a:gd name="connsiteY0" fmla="*/ 414337 h 414337"/>
              <a:gd name="connsiteX1" fmla="*/ 300037 w 390525"/>
              <a:gd name="connsiteY1" fmla="*/ 381000 h 414337"/>
              <a:gd name="connsiteX2" fmla="*/ 209550 w 390525"/>
              <a:gd name="connsiteY2" fmla="*/ 381000 h 414337"/>
              <a:gd name="connsiteX3" fmla="*/ 147637 w 390525"/>
              <a:gd name="connsiteY3" fmla="*/ 323850 h 414337"/>
              <a:gd name="connsiteX4" fmla="*/ 0 w 390525"/>
              <a:gd name="connsiteY4" fmla="*/ 0 h 414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0525" h="414337">
                <a:moveTo>
                  <a:pt x="390525" y="414337"/>
                </a:moveTo>
                <a:cubicBezTo>
                  <a:pt x="360362" y="400446"/>
                  <a:pt x="330199" y="386556"/>
                  <a:pt x="300037" y="381000"/>
                </a:cubicBezTo>
                <a:cubicBezTo>
                  <a:pt x="269874" y="375444"/>
                  <a:pt x="234950" y="390525"/>
                  <a:pt x="209550" y="381000"/>
                </a:cubicBezTo>
                <a:cubicBezTo>
                  <a:pt x="184150" y="371475"/>
                  <a:pt x="182562" y="387350"/>
                  <a:pt x="147637" y="323850"/>
                </a:cubicBezTo>
                <a:cubicBezTo>
                  <a:pt x="112712" y="260350"/>
                  <a:pt x="56356" y="130175"/>
                  <a:pt x="0" y="0"/>
                </a:cubicBezTo>
              </a:path>
            </a:pathLst>
          </a:custGeom>
          <a:noFill/>
          <a:ln w="1016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0" name="Freeform: Shape 139">
            <a:extLst>
              <a:ext uri="{FF2B5EF4-FFF2-40B4-BE49-F238E27FC236}">
                <a16:creationId xmlns:a16="http://schemas.microsoft.com/office/drawing/2014/main" id="{4224C2B5-BF66-1F5F-DCE7-E89BA1DF5CC3}"/>
              </a:ext>
            </a:extLst>
          </p:cNvPr>
          <p:cNvSpPr/>
          <p:nvPr/>
        </p:nvSpPr>
        <p:spPr>
          <a:xfrm>
            <a:off x="1111345" y="2354273"/>
            <a:ext cx="341572" cy="1778485"/>
          </a:xfrm>
          <a:custGeom>
            <a:avLst/>
            <a:gdLst>
              <a:gd name="connsiteX0" fmla="*/ 43849 w 367699"/>
              <a:gd name="connsiteY0" fmla="*/ 1914525 h 1914525"/>
              <a:gd name="connsiteX1" fmla="*/ 24799 w 367699"/>
              <a:gd name="connsiteY1" fmla="*/ 1847850 h 1914525"/>
              <a:gd name="connsiteX2" fmla="*/ 39086 w 367699"/>
              <a:gd name="connsiteY2" fmla="*/ 1724025 h 1914525"/>
              <a:gd name="connsiteX3" fmla="*/ 110524 w 367699"/>
              <a:gd name="connsiteY3" fmla="*/ 1514475 h 1914525"/>
              <a:gd name="connsiteX4" fmla="*/ 153386 w 367699"/>
              <a:gd name="connsiteY4" fmla="*/ 1276350 h 1914525"/>
              <a:gd name="connsiteX5" fmla="*/ 139099 w 367699"/>
              <a:gd name="connsiteY5" fmla="*/ 1162050 h 1914525"/>
              <a:gd name="connsiteX6" fmla="*/ 77186 w 367699"/>
              <a:gd name="connsiteY6" fmla="*/ 1104900 h 1914525"/>
              <a:gd name="connsiteX7" fmla="*/ 81949 w 367699"/>
              <a:gd name="connsiteY7" fmla="*/ 1000125 h 1914525"/>
              <a:gd name="connsiteX8" fmla="*/ 91474 w 367699"/>
              <a:gd name="connsiteY8" fmla="*/ 895350 h 1914525"/>
              <a:gd name="connsiteX9" fmla="*/ 29561 w 367699"/>
              <a:gd name="connsiteY9" fmla="*/ 809625 h 1914525"/>
              <a:gd name="connsiteX10" fmla="*/ 986 w 367699"/>
              <a:gd name="connsiteY10" fmla="*/ 733425 h 1914525"/>
              <a:gd name="connsiteX11" fmla="*/ 62899 w 367699"/>
              <a:gd name="connsiteY11" fmla="*/ 590550 h 1914525"/>
              <a:gd name="connsiteX12" fmla="*/ 191486 w 367699"/>
              <a:gd name="connsiteY12" fmla="*/ 409575 h 1914525"/>
              <a:gd name="connsiteX13" fmla="*/ 291499 w 367699"/>
              <a:gd name="connsiteY13" fmla="*/ 233363 h 1914525"/>
              <a:gd name="connsiteX14" fmla="*/ 367699 w 367699"/>
              <a:gd name="connsiteY14" fmla="*/ 0 h 1914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67699" h="1914525">
                <a:moveTo>
                  <a:pt x="43849" y="1914525"/>
                </a:moveTo>
                <a:cubicBezTo>
                  <a:pt x="34721" y="1897062"/>
                  <a:pt x="25593" y="1879600"/>
                  <a:pt x="24799" y="1847850"/>
                </a:cubicBezTo>
                <a:cubicBezTo>
                  <a:pt x="24005" y="1816100"/>
                  <a:pt x="24798" y="1779587"/>
                  <a:pt x="39086" y="1724025"/>
                </a:cubicBezTo>
                <a:cubicBezTo>
                  <a:pt x="53374" y="1668462"/>
                  <a:pt x="91474" y="1589087"/>
                  <a:pt x="110524" y="1514475"/>
                </a:cubicBezTo>
                <a:cubicBezTo>
                  <a:pt x="129574" y="1439863"/>
                  <a:pt x="148624" y="1335087"/>
                  <a:pt x="153386" y="1276350"/>
                </a:cubicBezTo>
                <a:cubicBezTo>
                  <a:pt x="158149" y="1217612"/>
                  <a:pt x="151799" y="1190625"/>
                  <a:pt x="139099" y="1162050"/>
                </a:cubicBezTo>
                <a:cubicBezTo>
                  <a:pt x="126399" y="1133475"/>
                  <a:pt x="86711" y="1131887"/>
                  <a:pt x="77186" y="1104900"/>
                </a:cubicBezTo>
                <a:cubicBezTo>
                  <a:pt x="67661" y="1077913"/>
                  <a:pt x="79568" y="1035050"/>
                  <a:pt x="81949" y="1000125"/>
                </a:cubicBezTo>
                <a:cubicBezTo>
                  <a:pt x="84330" y="965200"/>
                  <a:pt x="100205" y="927100"/>
                  <a:pt x="91474" y="895350"/>
                </a:cubicBezTo>
                <a:cubicBezTo>
                  <a:pt x="82743" y="863600"/>
                  <a:pt x="44642" y="836612"/>
                  <a:pt x="29561" y="809625"/>
                </a:cubicBezTo>
                <a:cubicBezTo>
                  <a:pt x="14480" y="782638"/>
                  <a:pt x="-4570" y="769937"/>
                  <a:pt x="986" y="733425"/>
                </a:cubicBezTo>
                <a:cubicBezTo>
                  <a:pt x="6542" y="696913"/>
                  <a:pt x="31149" y="644525"/>
                  <a:pt x="62899" y="590550"/>
                </a:cubicBezTo>
                <a:cubicBezTo>
                  <a:pt x="94649" y="536575"/>
                  <a:pt x="153386" y="469106"/>
                  <a:pt x="191486" y="409575"/>
                </a:cubicBezTo>
                <a:cubicBezTo>
                  <a:pt x="229586" y="350044"/>
                  <a:pt x="262130" y="301625"/>
                  <a:pt x="291499" y="233363"/>
                </a:cubicBezTo>
                <a:cubicBezTo>
                  <a:pt x="320868" y="165100"/>
                  <a:pt x="344283" y="82550"/>
                  <a:pt x="367699" y="0"/>
                </a:cubicBezTo>
              </a:path>
            </a:pathLst>
          </a:custGeom>
          <a:noFill/>
          <a:ln w="1016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BF5DDA77-B1A7-8F53-E7FA-F0601BE0A266}"/>
              </a:ext>
            </a:extLst>
          </p:cNvPr>
          <p:cNvSpPr/>
          <p:nvPr/>
        </p:nvSpPr>
        <p:spPr>
          <a:xfrm>
            <a:off x="2940119" y="3111995"/>
            <a:ext cx="1322096" cy="4900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2" name="TextBox 141">
            <a:extLst>
              <a:ext uri="{FF2B5EF4-FFF2-40B4-BE49-F238E27FC236}">
                <a16:creationId xmlns:a16="http://schemas.microsoft.com/office/drawing/2014/main" id="{DEE0FCA2-D022-50AF-75AB-F9D1D9A940BA}"/>
              </a:ext>
            </a:extLst>
          </p:cNvPr>
          <p:cNvSpPr txBox="1"/>
          <p:nvPr/>
        </p:nvSpPr>
        <p:spPr>
          <a:xfrm>
            <a:off x="2944398" y="3100589"/>
            <a:ext cx="1278000" cy="120806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รูปแบบเกาะกลางถนนช่วงขนาด 4 ช่องจราจร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43" name="TextBox 142">
            <a:extLst>
              <a:ext uri="{FF2B5EF4-FFF2-40B4-BE49-F238E27FC236}">
                <a16:creationId xmlns:a16="http://schemas.microsoft.com/office/drawing/2014/main" id="{35110EAC-F17A-6A6B-2095-A52015A8413D}"/>
              </a:ext>
            </a:extLst>
          </p:cNvPr>
          <p:cNvSpPr txBox="1"/>
          <p:nvPr/>
        </p:nvSpPr>
        <p:spPr>
          <a:xfrm>
            <a:off x="3496627" y="3242316"/>
            <a:ext cx="681037" cy="120806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เกาะสี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44" name="TextBox 143">
            <a:extLst>
              <a:ext uri="{FF2B5EF4-FFF2-40B4-BE49-F238E27FC236}">
                <a16:creationId xmlns:a16="http://schemas.microsoft.com/office/drawing/2014/main" id="{517F0FDF-7EFF-AB24-8D91-FC87710247DF}"/>
              </a:ext>
            </a:extLst>
          </p:cNvPr>
          <p:cNvSpPr txBox="1"/>
          <p:nvPr/>
        </p:nvSpPr>
        <p:spPr>
          <a:xfrm>
            <a:off x="3511450" y="3374528"/>
            <a:ext cx="646138" cy="120806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เกาะยก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45" name="TextBox 144">
            <a:extLst>
              <a:ext uri="{FF2B5EF4-FFF2-40B4-BE49-F238E27FC236}">
                <a16:creationId xmlns:a16="http://schemas.microsoft.com/office/drawing/2014/main" id="{7BDDAE7C-A0D4-8DC2-9DC3-CCB371AACEEC}"/>
              </a:ext>
            </a:extLst>
          </p:cNvPr>
          <p:cNvSpPr txBox="1"/>
          <p:nvPr/>
        </p:nvSpPr>
        <p:spPr>
          <a:xfrm>
            <a:off x="3511450" y="3500489"/>
            <a:ext cx="646138" cy="120806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เกาะกำแพงคอนกรีต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46" name="Freeform: Shape 145">
            <a:extLst>
              <a:ext uri="{FF2B5EF4-FFF2-40B4-BE49-F238E27FC236}">
                <a16:creationId xmlns:a16="http://schemas.microsoft.com/office/drawing/2014/main" id="{8355BEEB-9D52-D210-B6A0-58F963E4179F}"/>
              </a:ext>
            </a:extLst>
          </p:cNvPr>
          <p:cNvSpPr/>
          <p:nvPr/>
        </p:nvSpPr>
        <p:spPr>
          <a:xfrm>
            <a:off x="3080983" y="3287757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1016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7" name="Freeform: Shape 146">
            <a:extLst>
              <a:ext uri="{FF2B5EF4-FFF2-40B4-BE49-F238E27FC236}">
                <a16:creationId xmlns:a16="http://schemas.microsoft.com/office/drawing/2014/main" id="{B5B40056-ABE3-BA16-7FC8-12D746E5C606}"/>
              </a:ext>
            </a:extLst>
          </p:cNvPr>
          <p:cNvSpPr/>
          <p:nvPr/>
        </p:nvSpPr>
        <p:spPr>
          <a:xfrm>
            <a:off x="3080983" y="3417233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1016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8" name="Freeform: Shape 147">
            <a:extLst>
              <a:ext uri="{FF2B5EF4-FFF2-40B4-BE49-F238E27FC236}">
                <a16:creationId xmlns:a16="http://schemas.microsoft.com/office/drawing/2014/main" id="{A46E657D-EDA7-7B62-3585-8CE4C98257F1}"/>
              </a:ext>
            </a:extLst>
          </p:cNvPr>
          <p:cNvSpPr/>
          <p:nvPr/>
        </p:nvSpPr>
        <p:spPr>
          <a:xfrm>
            <a:off x="3080983" y="3549832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1016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9" name="Freeform: Shape 148">
            <a:extLst>
              <a:ext uri="{FF2B5EF4-FFF2-40B4-BE49-F238E27FC236}">
                <a16:creationId xmlns:a16="http://schemas.microsoft.com/office/drawing/2014/main" id="{9EE8A470-6D5D-A3A9-3C2F-01F90EE4457E}"/>
              </a:ext>
            </a:extLst>
          </p:cNvPr>
          <p:cNvSpPr/>
          <p:nvPr/>
        </p:nvSpPr>
        <p:spPr>
          <a:xfrm>
            <a:off x="1107795" y="2353073"/>
            <a:ext cx="341572" cy="1778485"/>
          </a:xfrm>
          <a:custGeom>
            <a:avLst/>
            <a:gdLst>
              <a:gd name="connsiteX0" fmla="*/ 43849 w 367699"/>
              <a:gd name="connsiteY0" fmla="*/ 1914525 h 1914525"/>
              <a:gd name="connsiteX1" fmla="*/ 24799 w 367699"/>
              <a:gd name="connsiteY1" fmla="*/ 1847850 h 1914525"/>
              <a:gd name="connsiteX2" fmla="*/ 39086 w 367699"/>
              <a:gd name="connsiteY2" fmla="*/ 1724025 h 1914525"/>
              <a:gd name="connsiteX3" fmla="*/ 110524 w 367699"/>
              <a:gd name="connsiteY3" fmla="*/ 1514475 h 1914525"/>
              <a:gd name="connsiteX4" fmla="*/ 153386 w 367699"/>
              <a:gd name="connsiteY4" fmla="*/ 1276350 h 1914525"/>
              <a:gd name="connsiteX5" fmla="*/ 139099 w 367699"/>
              <a:gd name="connsiteY5" fmla="*/ 1162050 h 1914525"/>
              <a:gd name="connsiteX6" fmla="*/ 77186 w 367699"/>
              <a:gd name="connsiteY6" fmla="*/ 1104900 h 1914525"/>
              <a:gd name="connsiteX7" fmla="*/ 81949 w 367699"/>
              <a:gd name="connsiteY7" fmla="*/ 1000125 h 1914525"/>
              <a:gd name="connsiteX8" fmla="*/ 91474 w 367699"/>
              <a:gd name="connsiteY8" fmla="*/ 895350 h 1914525"/>
              <a:gd name="connsiteX9" fmla="*/ 29561 w 367699"/>
              <a:gd name="connsiteY9" fmla="*/ 809625 h 1914525"/>
              <a:gd name="connsiteX10" fmla="*/ 986 w 367699"/>
              <a:gd name="connsiteY10" fmla="*/ 733425 h 1914525"/>
              <a:gd name="connsiteX11" fmla="*/ 62899 w 367699"/>
              <a:gd name="connsiteY11" fmla="*/ 590550 h 1914525"/>
              <a:gd name="connsiteX12" fmla="*/ 191486 w 367699"/>
              <a:gd name="connsiteY12" fmla="*/ 409575 h 1914525"/>
              <a:gd name="connsiteX13" fmla="*/ 291499 w 367699"/>
              <a:gd name="connsiteY13" fmla="*/ 233363 h 1914525"/>
              <a:gd name="connsiteX14" fmla="*/ 367699 w 367699"/>
              <a:gd name="connsiteY14" fmla="*/ 0 h 1914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67699" h="1914525">
                <a:moveTo>
                  <a:pt x="43849" y="1914525"/>
                </a:moveTo>
                <a:cubicBezTo>
                  <a:pt x="34721" y="1897062"/>
                  <a:pt x="25593" y="1879600"/>
                  <a:pt x="24799" y="1847850"/>
                </a:cubicBezTo>
                <a:cubicBezTo>
                  <a:pt x="24005" y="1816100"/>
                  <a:pt x="24798" y="1779587"/>
                  <a:pt x="39086" y="1724025"/>
                </a:cubicBezTo>
                <a:cubicBezTo>
                  <a:pt x="53374" y="1668462"/>
                  <a:pt x="91474" y="1589087"/>
                  <a:pt x="110524" y="1514475"/>
                </a:cubicBezTo>
                <a:cubicBezTo>
                  <a:pt x="129574" y="1439863"/>
                  <a:pt x="148624" y="1335087"/>
                  <a:pt x="153386" y="1276350"/>
                </a:cubicBezTo>
                <a:cubicBezTo>
                  <a:pt x="158149" y="1217612"/>
                  <a:pt x="151799" y="1190625"/>
                  <a:pt x="139099" y="1162050"/>
                </a:cubicBezTo>
                <a:cubicBezTo>
                  <a:pt x="126399" y="1133475"/>
                  <a:pt x="86711" y="1131887"/>
                  <a:pt x="77186" y="1104900"/>
                </a:cubicBezTo>
                <a:cubicBezTo>
                  <a:pt x="67661" y="1077913"/>
                  <a:pt x="79568" y="1035050"/>
                  <a:pt x="81949" y="1000125"/>
                </a:cubicBezTo>
                <a:cubicBezTo>
                  <a:pt x="84330" y="965200"/>
                  <a:pt x="100205" y="927100"/>
                  <a:pt x="91474" y="895350"/>
                </a:cubicBezTo>
                <a:cubicBezTo>
                  <a:pt x="82743" y="863600"/>
                  <a:pt x="44642" y="836612"/>
                  <a:pt x="29561" y="809625"/>
                </a:cubicBezTo>
                <a:cubicBezTo>
                  <a:pt x="14480" y="782638"/>
                  <a:pt x="-4570" y="769937"/>
                  <a:pt x="986" y="733425"/>
                </a:cubicBezTo>
                <a:cubicBezTo>
                  <a:pt x="6542" y="696913"/>
                  <a:pt x="31149" y="644525"/>
                  <a:pt x="62899" y="590550"/>
                </a:cubicBezTo>
                <a:cubicBezTo>
                  <a:pt x="94649" y="536575"/>
                  <a:pt x="153386" y="469106"/>
                  <a:pt x="191486" y="409575"/>
                </a:cubicBezTo>
                <a:cubicBezTo>
                  <a:pt x="229586" y="350044"/>
                  <a:pt x="262130" y="301625"/>
                  <a:pt x="291499" y="233363"/>
                </a:cubicBezTo>
                <a:cubicBezTo>
                  <a:pt x="320868" y="165100"/>
                  <a:pt x="344283" y="82550"/>
                  <a:pt x="367699" y="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0" name="Freeform: Shape 149">
            <a:extLst>
              <a:ext uri="{FF2B5EF4-FFF2-40B4-BE49-F238E27FC236}">
                <a16:creationId xmlns:a16="http://schemas.microsoft.com/office/drawing/2014/main" id="{5700DE3A-5E50-AEFB-E561-C9583AE86D85}"/>
              </a:ext>
            </a:extLst>
          </p:cNvPr>
          <p:cNvSpPr/>
          <p:nvPr/>
        </p:nvSpPr>
        <p:spPr>
          <a:xfrm>
            <a:off x="1136909" y="2347827"/>
            <a:ext cx="341572" cy="1778485"/>
          </a:xfrm>
          <a:custGeom>
            <a:avLst/>
            <a:gdLst>
              <a:gd name="connsiteX0" fmla="*/ 43849 w 367699"/>
              <a:gd name="connsiteY0" fmla="*/ 1914525 h 1914525"/>
              <a:gd name="connsiteX1" fmla="*/ 24799 w 367699"/>
              <a:gd name="connsiteY1" fmla="*/ 1847850 h 1914525"/>
              <a:gd name="connsiteX2" fmla="*/ 39086 w 367699"/>
              <a:gd name="connsiteY2" fmla="*/ 1724025 h 1914525"/>
              <a:gd name="connsiteX3" fmla="*/ 110524 w 367699"/>
              <a:gd name="connsiteY3" fmla="*/ 1514475 h 1914525"/>
              <a:gd name="connsiteX4" fmla="*/ 153386 w 367699"/>
              <a:gd name="connsiteY4" fmla="*/ 1276350 h 1914525"/>
              <a:gd name="connsiteX5" fmla="*/ 139099 w 367699"/>
              <a:gd name="connsiteY5" fmla="*/ 1162050 h 1914525"/>
              <a:gd name="connsiteX6" fmla="*/ 77186 w 367699"/>
              <a:gd name="connsiteY6" fmla="*/ 1104900 h 1914525"/>
              <a:gd name="connsiteX7" fmla="*/ 81949 w 367699"/>
              <a:gd name="connsiteY7" fmla="*/ 1000125 h 1914525"/>
              <a:gd name="connsiteX8" fmla="*/ 91474 w 367699"/>
              <a:gd name="connsiteY8" fmla="*/ 895350 h 1914525"/>
              <a:gd name="connsiteX9" fmla="*/ 29561 w 367699"/>
              <a:gd name="connsiteY9" fmla="*/ 809625 h 1914525"/>
              <a:gd name="connsiteX10" fmla="*/ 986 w 367699"/>
              <a:gd name="connsiteY10" fmla="*/ 733425 h 1914525"/>
              <a:gd name="connsiteX11" fmla="*/ 62899 w 367699"/>
              <a:gd name="connsiteY11" fmla="*/ 590550 h 1914525"/>
              <a:gd name="connsiteX12" fmla="*/ 191486 w 367699"/>
              <a:gd name="connsiteY12" fmla="*/ 409575 h 1914525"/>
              <a:gd name="connsiteX13" fmla="*/ 291499 w 367699"/>
              <a:gd name="connsiteY13" fmla="*/ 233363 h 1914525"/>
              <a:gd name="connsiteX14" fmla="*/ 367699 w 367699"/>
              <a:gd name="connsiteY14" fmla="*/ 0 h 1914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67699" h="1914525">
                <a:moveTo>
                  <a:pt x="43849" y="1914525"/>
                </a:moveTo>
                <a:cubicBezTo>
                  <a:pt x="34721" y="1897062"/>
                  <a:pt x="25593" y="1879600"/>
                  <a:pt x="24799" y="1847850"/>
                </a:cubicBezTo>
                <a:cubicBezTo>
                  <a:pt x="24005" y="1816100"/>
                  <a:pt x="24798" y="1779587"/>
                  <a:pt x="39086" y="1724025"/>
                </a:cubicBezTo>
                <a:cubicBezTo>
                  <a:pt x="53374" y="1668462"/>
                  <a:pt x="91474" y="1589087"/>
                  <a:pt x="110524" y="1514475"/>
                </a:cubicBezTo>
                <a:cubicBezTo>
                  <a:pt x="129574" y="1439863"/>
                  <a:pt x="148624" y="1335087"/>
                  <a:pt x="153386" y="1276350"/>
                </a:cubicBezTo>
                <a:cubicBezTo>
                  <a:pt x="158149" y="1217612"/>
                  <a:pt x="151799" y="1190625"/>
                  <a:pt x="139099" y="1162050"/>
                </a:cubicBezTo>
                <a:cubicBezTo>
                  <a:pt x="126399" y="1133475"/>
                  <a:pt x="86711" y="1131887"/>
                  <a:pt x="77186" y="1104900"/>
                </a:cubicBezTo>
                <a:cubicBezTo>
                  <a:pt x="67661" y="1077913"/>
                  <a:pt x="79568" y="1035050"/>
                  <a:pt x="81949" y="1000125"/>
                </a:cubicBezTo>
                <a:cubicBezTo>
                  <a:pt x="84330" y="965200"/>
                  <a:pt x="100205" y="927100"/>
                  <a:pt x="91474" y="895350"/>
                </a:cubicBezTo>
                <a:cubicBezTo>
                  <a:pt x="82743" y="863600"/>
                  <a:pt x="44642" y="836612"/>
                  <a:pt x="29561" y="809625"/>
                </a:cubicBezTo>
                <a:cubicBezTo>
                  <a:pt x="14480" y="782638"/>
                  <a:pt x="-4570" y="769937"/>
                  <a:pt x="986" y="733425"/>
                </a:cubicBezTo>
                <a:cubicBezTo>
                  <a:pt x="6542" y="696913"/>
                  <a:pt x="31149" y="644525"/>
                  <a:pt x="62899" y="590550"/>
                </a:cubicBezTo>
                <a:cubicBezTo>
                  <a:pt x="94649" y="536575"/>
                  <a:pt x="153386" y="469106"/>
                  <a:pt x="191486" y="409575"/>
                </a:cubicBezTo>
                <a:cubicBezTo>
                  <a:pt x="229586" y="350044"/>
                  <a:pt x="262130" y="301625"/>
                  <a:pt x="291499" y="233363"/>
                </a:cubicBezTo>
                <a:cubicBezTo>
                  <a:pt x="320868" y="165100"/>
                  <a:pt x="344283" y="82550"/>
                  <a:pt x="367699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1" name="Freeform: Shape 150">
            <a:extLst>
              <a:ext uri="{FF2B5EF4-FFF2-40B4-BE49-F238E27FC236}">
                <a16:creationId xmlns:a16="http://schemas.microsoft.com/office/drawing/2014/main" id="{F777A3D9-0586-698F-4FD8-CFB4ED8A4B24}"/>
              </a:ext>
            </a:extLst>
          </p:cNvPr>
          <p:cNvSpPr/>
          <p:nvPr/>
        </p:nvSpPr>
        <p:spPr>
          <a:xfrm>
            <a:off x="1081704" y="2355763"/>
            <a:ext cx="341572" cy="1778485"/>
          </a:xfrm>
          <a:custGeom>
            <a:avLst/>
            <a:gdLst>
              <a:gd name="connsiteX0" fmla="*/ 43849 w 367699"/>
              <a:gd name="connsiteY0" fmla="*/ 1914525 h 1914525"/>
              <a:gd name="connsiteX1" fmla="*/ 24799 w 367699"/>
              <a:gd name="connsiteY1" fmla="*/ 1847850 h 1914525"/>
              <a:gd name="connsiteX2" fmla="*/ 39086 w 367699"/>
              <a:gd name="connsiteY2" fmla="*/ 1724025 h 1914525"/>
              <a:gd name="connsiteX3" fmla="*/ 110524 w 367699"/>
              <a:gd name="connsiteY3" fmla="*/ 1514475 h 1914525"/>
              <a:gd name="connsiteX4" fmla="*/ 153386 w 367699"/>
              <a:gd name="connsiteY4" fmla="*/ 1276350 h 1914525"/>
              <a:gd name="connsiteX5" fmla="*/ 139099 w 367699"/>
              <a:gd name="connsiteY5" fmla="*/ 1162050 h 1914525"/>
              <a:gd name="connsiteX6" fmla="*/ 77186 w 367699"/>
              <a:gd name="connsiteY6" fmla="*/ 1104900 h 1914525"/>
              <a:gd name="connsiteX7" fmla="*/ 81949 w 367699"/>
              <a:gd name="connsiteY7" fmla="*/ 1000125 h 1914525"/>
              <a:gd name="connsiteX8" fmla="*/ 91474 w 367699"/>
              <a:gd name="connsiteY8" fmla="*/ 895350 h 1914525"/>
              <a:gd name="connsiteX9" fmla="*/ 29561 w 367699"/>
              <a:gd name="connsiteY9" fmla="*/ 809625 h 1914525"/>
              <a:gd name="connsiteX10" fmla="*/ 986 w 367699"/>
              <a:gd name="connsiteY10" fmla="*/ 733425 h 1914525"/>
              <a:gd name="connsiteX11" fmla="*/ 62899 w 367699"/>
              <a:gd name="connsiteY11" fmla="*/ 590550 h 1914525"/>
              <a:gd name="connsiteX12" fmla="*/ 191486 w 367699"/>
              <a:gd name="connsiteY12" fmla="*/ 409575 h 1914525"/>
              <a:gd name="connsiteX13" fmla="*/ 291499 w 367699"/>
              <a:gd name="connsiteY13" fmla="*/ 233363 h 1914525"/>
              <a:gd name="connsiteX14" fmla="*/ 367699 w 367699"/>
              <a:gd name="connsiteY14" fmla="*/ 0 h 1914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67699" h="1914525">
                <a:moveTo>
                  <a:pt x="43849" y="1914525"/>
                </a:moveTo>
                <a:cubicBezTo>
                  <a:pt x="34721" y="1897062"/>
                  <a:pt x="25593" y="1879600"/>
                  <a:pt x="24799" y="1847850"/>
                </a:cubicBezTo>
                <a:cubicBezTo>
                  <a:pt x="24005" y="1816100"/>
                  <a:pt x="24798" y="1779587"/>
                  <a:pt x="39086" y="1724025"/>
                </a:cubicBezTo>
                <a:cubicBezTo>
                  <a:pt x="53374" y="1668462"/>
                  <a:pt x="91474" y="1589087"/>
                  <a:pt x="110524" y="1514475"/>
                </a:cubicBezTo>
                <a:cubicBezTo>
                  <a:pt x="129574" y="1439863"/>
                  <a:pt x="148624" y="1335087"/>
                  <a:pt x="153386" y="1276350"/>
                </a:cubicBezTo>
                <a:cubicBezTo>
                  <a:pt x="158149" y="1217612"/>
                  <a:pt x="151799" y="1190625"/>
                  <a:pt x="139099" y="1162050"/>
                </a:cubicBezTo>
                <a:cubicBezTo>
                  <a:pt x="126399" y="1133475"/>
                  <a:pt x="86711" y="1131887"/>
                  <a:pt x="77186" y="1104900"/>
                </a:cubicBezTo>
                <a:cubicBezTo>
                  <a:pt x="67661" y="1077913"/>
                  <a:pt x="79568" y="1035050"/>
                  <a:pt x="81949" y="1000125"/>
                </a:cubicBezTo>
                <a:cubicBezTo>
                  <a:pt x="84330" y="965200"/>
                  <a:pt x="100205" y="927100"/>
                  <a:pt x="91474" y="895350"/>
                </a:cubicBezTo>
                <a:cubicBezTo>
                  <a:pt x="82743" y="863600"/>
                  <a:pt x="44642" y="836612"/>
                  <a:pt x="29561" y="809625"/>
                </a:cubicBezTo>
                <a:cubicBezTo>
                  <a:pt x="14480" y="782638"/>
                  <a:pt x="-4570" y="769937"/>
                  <a:pt x="986" y="733425"/>
                </a:cubicBezTo>
                <a:cubicBezTo>
                  <a:pt x="6542" y="696913"/>
                  <a:pt x="31149" y="644525"/>
                  <a:pt x="62899" y="590550"/>
                </a:cubicBezTo>
                <a:cubicBezTo>
                  <a:pt x="94649" y="536575"/>
                  <a:pt x="153386" y="469106"/>
                  <a:pt x="191486" y="409575"/>
                </a:cubicBezTo>
                <a:cubicBezTo>
                  <a:pt x="229586" y="350044"/>
                  <a:pt x="262130" y="301625"/>
                  <a:pt x="291499" y="233363"/>
                </a:cubicBezTo>
                <a:cubicBezTo>
                  <a:pt x="320868" y="165100"/>
                  <a:pt x="344283" y="82550"/>
                  <a:pt x="367699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2" name="Freeform: Shape 151">
            <a:extLst>
              <a:ext uri="{FF2B5EF4-FFF2-40B4-BE49-F238E27FC236}">
                <a16:creationId xmlns:a16="http://schemas.microsoft.com/office/drawing/2014/main" id="{75595EC7-8E4E-57C1-61ED-909BFFC5EC8C}"/>
              </a:ext>
            </a:extLst>
          </p:cNvPr>
          <p:cNvSpPr/>
          <p:nvPr/>
        </p:nvSpPr>
        <p:spPr>
          <a:xfrm>
            <a:off x="1187471" y="4243360"/>
            <a:ext cx="362776" cy="384896"/>
          </a:xfrm>
          <a:custGeom>
            <a:avLst/>
            <a:gdLst>
              <a:gd name="connsiteX0" fmla="*/ 390525 w 390525"/>
              <a:gd name="connsiteY0" fmla="*/ 414337 h 414337"/>
              <a:gd name="connsiteX1" fmla="*/ 300037 w 390525"/>
              <a:gd name="connsiteY1" fmla="*/ 381000 h 414337"/>
              <a:gd name="connsiteX2" fmla="*/ 209550 w 390525"/>
              <a:gd name="connsiteY2" fmla="*/ 381000 h 414337"/>
              <a:gd name="connsiteX3" fmla="*/ 147637 w 390525"/>
              <a:gd name="connsiteY3" fmla="*/ 323850 h 414337"/>
              <a:gd name="connsiteX4" fmla="*/ 0 w 390525"/>
              <a:gd name="connsiteY4" fmla="*/ 0 h 414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0525" h="414337">
                <a:moveTo>
                  <a:pt x="390525" y="414337"/>
                </a:moveTo>
                <a:cubicBezTo>
                  <a:pt x="360362" y="400446"/>
                  <a:pt x="330199" y="386556"/>
                  <a:pt x="300037" y="381000"/>
                </a:cubicBezTo>
                <a:cubicBezTo>
                  <a:pt x="269874" y="375444"/>
                  <a:pt x="234950" y="390525"/>
                  <a:pt x="209550" y="381000"/>
                </a:cubicBezTo>
                <a:cubicBezTo>
                  <a:pt x="184150" y="371475"/>
                  <a:pt x="182562" y="387350"/>
                  <a:pt x="147637" y="323850"/>
                </a:cubicBezTo>
                <a:cubicBezTo>
                  <a:pt x="112712" y="260350"/>
                  <a:pt x="56356" y="130175"/>
                  <a:pt x="0" y="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3" name="Freeform: Shape 152">
            <a:extLst>
              <a:ext uri="{FF2B5EF4-FFF2-40B4-BE49-F238E27FC236}">
                <a16:creationId xmlns:a16="http://schemas.microsoft.com/office/drawing/2014/main" id="{0E9E99DC-174A-AD4F-5C27-E1E2B671E5E8}"/>
              </a:ext>
            </a:extLst>
          </p:cNvPr>
          <p:cNvSpPr/>
          <p:nvPr/>
        </p:nvSpPr>
        <p:spPr>
          <a:xfrm>
            <a:off x="1208566" y="4223810"/>
            <a:ext cx="362776" cy="384896"/>
          </a:xfrm>
          <a:custGeom>
            <a:avLst/>
            <a:gdLst>
              <a:gd name="connsiteX0" fmla="*/ 390525 w 390525"/>
              <a:gd name="connsiteY0" fmla="*/ 414337 h 414337"/>
              <a:gd name="connsiteX1" fmla="*/ 300037 w 390525"/>
              <a:gd name="connsiteY1" fmla="*/ 381000 h 414337"/>
              <a:gd name="connsiteX2" fmla="*/ 209550 w 390525"/>
              <a:gd name="connsiteY2" fmla="*/ 381000 h 414337"/>
              <a:gd name="connsiteX3" fmla="*/ 147637 w 390525"/>
              <a:gd name="connsiteY3" fmla="*/ 323850 h 414337"/>
              <a:gd name="connsiteX4" fmla="*/ 0 w 390525"/>
              <a:gd name="connsiteY4" fmla="*/ 0 h 414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0525" h="414337">
                <a:moveTo>
                  <a:pt x="390525" y="414337"/>
                </a:moveTo>
                <a:cubicBezTo>
                  <a:pt x="360362" y="400446"/>
                  <a:pt x="330199" y="386556"/>
                  <a:pt x="300037" y="381000"/>
                </a:cubicBezTo>
                <a:cubicBezTo>
                  <a:pt x="269874" y="375444"/>
                  <a:pt x="234950" y="390525"/>
                  <a:pt x="209550" y="381000"/>
                </a:cubicBezTo>
                <a:cubicBezTo>
                  <a:pt x="184150" y="371475"/>
                  <a:pt x="182562" y="387350"/>
                  <a:pt x="147637" y="323850"/>
                </a:cubicBezTo>
                <a:cubicBezTo>
                  <a:pt x="112712" y="260350"/>
                  <a:pt x="56356" y="130175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4" name="Freeform: Shape 153">
            <a:extLst>
              <a:ext uri="{FF2B5EF4-FFF2-40B4-BE49-F238E27FC236}">
                <a16:creationId xmlns:a16="http://schemas.microsoft.com/office/drawing/2014/main" id="{0A004C92-DF66-79E5-5271-A191A766C91F}"/>
              </a:ext>
            </a:extLst>
          </p:cNvPr>
          <p:cNvSpPr/>
          <p:nvPr/>
        </p:nvSpPr>
        <p:spPr>
          <a:xfrm>
            <a:off x="1168321" y="4265666"/>
            <a:ext cx="362776" cy="384896"/>
          </a:xfrm>
          <a:custGeom>
            <a:avLst/>
            <a:gdLst>
              <a:gd name="connsiteX0" fmla="*/ 390525 w 390525"/>
              <a:gd name="connsiteY0" fmla="*/ 414337 h 414337"/>
              <a:gd name="connsiteX1" fmla="*/ 300037 w 390525"/>
              <a:gd name="connsiteY1" fmla="*/ 381000 h 414337"/>
              <a:gd name="connsiteX2" fmla="*/ 209550 w 390525"/>
              <a:gd name="connsiteY2" fmla="*/ 381000 h 414337"/>
              <a:gd name="connsiteX3" fmla="*/ 147637 w 390525"/>
              <a:gd name="connsiteY3" fmla="*/ 323850 h 414337"/>
              <a:gd name="connsiteX4" fmla="*/ 0 w 390525"/>
              <a:gd name="connsiteY4" fmla="*/ 0 h 414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0525" h="414337">
                <a:moveTo>
                  <a:pt x="390525" y="414337"/>
                </a:moveTo>
                <a:cubicBezTo>
                  <a:pt x="360362" y="400446"/>
                  <a:pt x="330199" y="386556"/>
                  <a:pt x="300037" y="381000"/>
                </a:cubicBezTo>
                <a:cubicBezTo>
                  <a:pt x="269874" y="375444"/>
                  <a:pt x="234950" y="390525"/>
                  <a:pt x="209550" y="381000"/>
                </a:cubicBezTo>
                <a:cubicBezTo>
                  <a:pt x="184150" y="371475"/>
                  <a:pt x="182562" y="387350"/>
                  <a:pt x="147637" y="323850"/>
                </a:cubicBezTo>
                <a:cubicBezTo>
                  <a:pt x="112712" y="260350"/>
                  <a:pt x="56356" y="130175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5" name="Freeform: Shape 154">
            <a:extLst>
              <a:ext uri="{FF2B5EF4-FFF2-40B4-BE49-F238E27FC236}">
                <a16:creationId xmlns:a16="http://schemas.microsoft.com/office/drawing/2014/main" id="{71C57270-DA69-C8F9-EE22-BFABA6FB8375}"/>
              </a:ext>
            </a:extLst>
          </p:cNvPr>
          <p:cNvSpPr/>
          <p:nvPr/>
        </p:nvSpPr>
        <p:spPr>
          <a:xfrm>
            <a:off x="1546745" y="4625559"/>
            <a:ext cx="320747" cy="150420"/>
          </a:xfrm>
          <a:custGeom>
            <a:avLst/>
            <a:gdLst>
              <a:gd name="connsiteX0" fmla="*/ 266700 w 266700"/>
              <a:gd name="connsiteY0" fmla="*/ 148408 h 148408"/>
              <a:gd name="connsiteX1" fmla="*/ 200025 w 266700"/>
              <a:gd name="connsiteY1" fmla="*/ 81733 h 148408"/>
              <a:gd name="connsiteX2" fmla="*/ 152400 w 266700"/>
              <a:gd name="connsiteY2" fmla="*/ 19821 h 148408"/>
              <a:gd name="connsiteX3" fmla="*/ 71437 w 266700"/>
              <a:gd name="connsiteY3" fmla="*/ 771 h 148408"/>
              <a:gd name="connsiteX4" fmla="*/ 0 w 266700"/>
              <a:gd name="connsiteY4" fmla="*/ 5533 h 148408"/>
              <a:gd name="connsiteX0" fmla="*/ 338138 w 338138"/>
              <a:gd name="connsiteY0" fmla="*/ 167109 h 167109"/>
              <a:gd name="connsiteX1" fmla="*/ 271463 w 338138"/>
              <a:gd name="connsiteY1" fmla="*/ 100434 h 167109"/>
              <a:gd name="connsiteX2" fmla="*/ 223838 w 338138"/>
              <a:gd name="connsiteY2" fmla="*/ 38522 h 167109"/>
              <a:gd name="connsiteX3" fmla="*/ 142875 w 338138"/>
              <a:gd name="connsiteY3" fmla="*/ 19472 h 167109"/>
              <a:gd name="connsiteX4" fmla="*/ 0 w 338138"/>
              <a:gd name="connsiteY4" fmla="*/ 421 h 167109"/>
              <a:gd name="connsiteX0" fmla="*/ 338138 w 338138"/>
              <a:gd name="connsiteY0" fmla="*/ 166688 h 166688"/>
              <a:gd name="connsiteX1" fmla="*/ 271463 w 338138"/>
              <a:gd name="connsiteY1" fmla="*/ 100013 h 166688"/>
              <a:gd name="connsiteX2" fmla="*/ 223838 w 338138"/>
              <a:gd name="connsiteY2" fmla="*/ 38101 h 166688"/>
              <a:gd name="connsiteX3" fmla="*/ 142875 w 338138"/>
              <a:gd name="connsiteY3" fmla="*/ 19051 h 166688"/>
              <a:gd name="connsiteX4" fmla="*/ 50006 w 338138"/>
              <a:gd name="connsiteY4" fmla="*/ 30958 h 166688"/>
              <a:gd name="connsiteX5" fmla="*/ 0 w 338138"/>
              <a:gd name="connsiteY5" fmla="*/ 0 h 166688"/>
              <a:gd name="connsiteX0" fmla="*/ 347663 w 347663"/>
              <a:gd name="connsiteY0" fmla="*/ 154782 h 154782"/>
              <a:gd name="connsiteX1" fmla="*/ 280988 w 347663"/>
              <a:gd name="connsiteY1" fmla="*/ 88107 h 154782"/>
              <a:gd name="connsiteX2" fmla="*/ 233363 w 347663"/>
              <a:gd name="connsiteY2" fmla="*/ 26195 h 154782"/>
              <a:gd name="connsiteX3" fmla="*/ 152400 w 347663"/>
              <a:gd name="connsiteY3" fmla="*/ 7145 h 154782"/>
              <a:gd name="connsiteX4" fmla="*/ 59531 w 347663"/>
              <a:gd name="connsiteY4" fmla="*/ 19052 h 154782"/>
              <a:gd name="connsiteX5" fmla="*/ 0 w 347663"/>
              <a:gd name="connsiteY5" fmla="*/ 0 h 154782"/>
              <a:gd name="connsiteX0" fmla="*/ 345282 w 345282"/>
              <a:gd name="connsiteY0" fmla="*/ 161926 h 161926"/>
              <a:gd name="connsiteX1" fmla="*/ 278607 w 345282"/>
              <a:gd name="connsiteY1" fmla="*/ 95251 h 161926"/>
              <a:gd name="connsiteX2" fmla="*/ 230982 w 345282"/>
              <a:gd name="connsiteY2" fmla="*/ 33339 h 161926"/>
              <a:gd name="connsiteX3" fmla="*/ 150019 w 345282"/>
              <a:gd name="connsiteY3" fmla="*/ 14289 h 161926"/>
              <a:gd name="connsiteX4" fmla="*/ 57150 w 345282"/>
              <a:gd name="connsiteY4" fmla="*/ 26196 h 161926"/>
              <a:gd name="connsiteX5" fmla="*/ 0 w 345282"/>
              <a:gd name="connsiteY5" fmla="*/ 0 h 161926"/>
              <a:gd name="connsiteX0" fmla="*/ 345282 w 345282"/>
              <a:gd name="connsiteY0" fmla="*/ 161926 h 161926"/>
              <a:gd name="connsiteX1" fmla="*/ 278607 w 345282"/>
              <a:gd name="connsiteY1" fmla="*/ 95251 h 161926"/>
              <a:gd name="connsiteX2" fmla="*/ 230982 w 345282"/>
              <a:gd name="connsiteY2" fmla="*/ 26195 h 161926"/>
              <a:gd name="connsiteX3" fmla="*/ 150019 w 345282"/>
              <a:gd name="connsiteY3" fmla="*/ 14289 h 161926"/>
              <a:gd name="connsiteX4" fmla="*/ 57150 w 345282"/>
              <a:gd name="connsiteY4" fmla="*/ 26196 h 161926"/>
              <a:gd name="connsiteX5" fmla="*/ 0 w 345282"/>
              <a:gd name="connsiteY5" fmla="*/ 0 h 161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5282" h="161926">
                <a:moveTo>
                  <a:pt x="345282" y="161926"/>
                </a:moveTo>
                <a:cubicBezTo>
                  <a:pt x="321469" y="139304"/>
                  <a:pt x="297657" y="117873"/>
                  <a:pt x="278607" y="95251"/>
                </a:cubicBezTo>
                <a:cubicBezTo>
                  <a:pt x="259557" y="72629"/>
                  <a:pt x="252413" y="39689"/>
                  <a:pt x="230982" y="26195"/>
                </a:cubicBezTo>
                <a:cubicBezTo>
                  <a:pt x="209551" y="12701"/>
                  <a:pt x="175816" y="19845"/>
                  <a:pt x="150019" y="14289"/>
                </a:cubicBezTo>
                <a:cubicBezTo>
                  <a:pt x="124222" y="8733"/>
                  <a:pt x="80962" y="29371"/>
                  <a:pt x="57150" y="26196"/>
                </a:cubicBezTo>
                <a:cubicBezTo>
                  <a:pt x="33338" y="23021"/>
                  <a:pt x="11509" y="794"/>
                  <a:pt x="0" y="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6" name="Freeform: Shape 155">
            <a:extLst>
              <a:ext uri="{FF2B5EF4-FFF2-40B4-BE49-F238E27FC236}">
                <a16:creationId xmlns:a16="http://schemas.microsoft.com/office/drawing/2014/main" id="{F47F115F-1DA3-FFF5-4E89-DECCE4983076}"/>
              </a:ext>
            </a:extLst>
          </p:cNvPr>
          <p:cNvSpPr/>
          <p:nvPr/>
        </p:nvSpPr>
        <p:spPr>
          <a:xfrm>
            <a:off x="1555575" y="4598002"/>
            <a:ext cx="320747" cy="150420"/>
          </a:xfrm>
          <a:custGeom>
            <a:avLst/>
            <a:gdLst>
              <a:gd name="connsiteX0" fmla="*/ 266700 w 266700"/>
              <a:gd name="connsiteY0" fmla="*/ 148408 h 148408"/>
              <a:gd name="connsiteX1" fmla="*/ 200025 w 266700"/>
              <a:gd name="connsiteY1" fmla="*/ 81733 h 148408"/>
              <a:gd name="connsiteX2" fmla="*/ 152400 w 266700"/>
              <a:gd name="connsiteY2" fmla="*/ 19821 h 148408"/>
              <a:gd name="connsiteX3" fmla="*/ 71437 w 266700"/>
              <a:gd name="connsiteY3" fmla="*/ 771 h 148408"/>
              <a:gd name="connsiteX4" fmla="*/ 0 w 266700"/>
              <a:gd name="connsiteY4" fmla="*/ 5533 h 148408"/>
              <a:gd name="connsiteX0" fmla="*/ 338138 w 338138"/>
              <a:gd name="connsiteY0" fmla="*/ 167109 h 167109"/>
              <a:gd name="connsiteX1" fmla="*/ 271463 w 338138"/>
              <a:gd name="connsiteY1" fmla="*/ 100434 h 167109"/>
              <a:gd name="connsiteX2" fmla="*/ 223838 w 338138"/>
              <a:gd name="connsiteY2" fmla="*/ 38522 h 167109"/>
              <a:gd name="connsiteX3" fmla="*/ 142875 w 338138"/>
              <a:gd name="connsiteY3" fmla="*/ 19472 h 167109"/>
              <a:gd name="connsiteX4" fmla="*/ 0 w 338138"/>
              <a:gd name="connsiteY4" fmla="*/ 421 h 167109"/>
              <a:gd name="connsiteX0" fmla="*/ 338138 w 338138"/>
              <a:gd name="connsiteY0" fmla="*/ 166688 h 166688"/>
              <a:gd name="connsiteX1" fmla="*/ 271463 w 338138"/>
              <a:gd name="connsiteY1" fmla="*/ 100013 h 166688"/>
              <a:gd name="connsiteX2" fmla="*/ 223838 w 338138"/>
              <a:gd name="connsiteY2" fmla="*/ 38101 h 166688"/>
              <a:gd name="connsiteX3" fmla="*/ 142875 w 338138"/>
              <a:gd name="connsiteY3" fmla="*/ 19051 h 166688"/>
              <a:gd name="connsiteX4" fmla="*/ 50006 w 338138"/>
              <a:gd name="connsiteY4" fmla="*/ 30958 h 166688"/>
              <a:gd name="connsiteX5" fmla="*/ 0 w 338138"/>
              <a:gd name="connsiteY5" fmla="*/ 0 h 166688"/>
              <a:gd name="connsiteX0" fmla="*/ 347663 w 347663"/>
              <a:gd name="connsiteY0" fmla="*/ 154782 h 154782"/>
              <a:gd name="connsiteX1" fmla="*/ 280988 w 347663"/>
              <a:gd name="connsiteY1" fmla="*/ 88107 h 154782"/>
              <a:gd name="connsiteX2" fmla="*/ 233363 w 347663"/>
              <a:gd name="connsiteY2" fmla="*/ 26195 h 154782"/>
              <a:gd name="connsiteX3" fmla="*/ 152400 w 347663"/>
              <a:gd name="connsiteY3" fmla="*/ 7145 h 154782"/>
              <a:gd name="connsiteX4" fmla="*/ 59531 w 347663"/>
              <a:gd name="connsiteY4" fmla="*/ 19052 h 154782"/>
              <a:gd name="connsiteX5" fmla="*/ 0 w 347663"/>
              <a:gd name="connsiteY5" fmla="*/ 0 h 154782"/>
              <a:gd name="connsiteX0" fmla="*/ 345282 w 345282"/>
              <a:gd name="connsiteY0" fmla="*/ 161926 h 161926"/>
              <a:gd name="connsiteX1" fmla="*/ 278607 w 345282"/>
              <a:gd name="connsiteY1" fmla="*/ 95251 h 161926"/>
              <a:gd name="connsiteX2" fmla="*/ 230982 w 345282"/>
              <a:gd name="connsiteY2" fmla="*/ 33339 h 161926"/>
              <a:gd name="connsiteX3" fmla="*/ 150019 w 345282"/>
              <a:gd name="connsiteY3" fmla="*/ 14289 h 161926"/>
              <a:gd name="connsiteX4" fmla="*/ 57150 w 345282"/>
              <a:gd name="connsiteY4" fmla="*/ 26196 h 161926"/>
              <a:gd name="connsiteX5" fmla="*/ 0 w 345282"/>
              <a:gd name="connsiteY5" fmla="*/ 0 h 161926"/>
              <a:gd name="connsiteX0" fmla="*/ 345282 w 345282"/>
              <a:gd name="connsiteY0" fmla="*/ 161926 h 161926"/>
              <a:gd name="connsiteX1" fmla="*/ 278607 w 345282"/>
              <a:gd name="connsiteY1" fmla="*/ 95251 h 161926"/>
              <a:gd name="connsiteX2" fmla="*/ 230982 w 345282"/>
              <a:gd name="connsiteY2" fmla="*/ 26195 h 161926"/>
              <a:gd name="connsiteX3" fmla="*/ 150019 w 345282"/>
              <a:gd name="connsiteY3" fmla="*/ 14289 h 161926"/>
              <a:gd name="connsiteX4" fmla="*/ 57150 w 345282"/>
              <a:gd name="connsiteY4" fmla="*/ 26196 h 161926"/>
              <a:gd name="connsiteX5" fmla="*/ 0 w 345282"/>
              <a:gd name="connsiteY5" fmla="*/ 0 h 161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5282" h="161926">
                <a:moveTo>
                  <a:pt x="345282" y="161926"/>
                </a:moveTo>
                <a:cubicBezTo>
                  <a:pt x="321469" y="139304"/>
                  <a:pt x="297657" y="117873"/>
                  <a:pt x="278607" y="95251"/>
                </a:cubicBezTo>
                <a:cubicBezTo>
                  <a:pt x="259557" y="72629"/>
                  <a:pt x="252413" y="39689"/>
                  <a:pt x="230982" y="26195"/>
                </a:cubicBezTo>
                <a:cubicBezTo>
                  <a:pt x="209551" y="12701"/>
                  <a:pt x="175816" y="19845"/>
                  <a:pt x="150019" y="14289"/>
                </a:cubicBezTo>
                <a:cubicBezTo>
                  <a:pt x="124222" y="8733"/>
                  <a:pt x="80962" y="29371"/>
                  <a:pt x="57150" y="26196"/>
                </a:cubicBezTo>
                <a:cubicBezTo>
                  <a:pt x="33338" y="23021"/>
                  <a:pt x="11509" y="794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7" name="Freeform: Shape 156">
            <a:extLst>
              <a:ext uri="{FF2B5EF4-FFF2-40B4-BE49-F238E27FC236}">
                <a16:creationId xmlns:a16="http://schemas.microsoft.com/office/drawing/2014/main" id="{65CF4400-7FB6-D780-3574-A7F804482F42}"/>
              </a:ext>
            </a:extLst>
          </p:cNvPr>
          <p:cNvSpPr/>
          <p:nvPr/>
        </p:nvSpPr>
        <p:spPr>
          <a:xfrm>
            <a:off x="1533539" y="4654390"/>
            <a:ext cx="320747" cy="150420"/>
          </a:xfrm>
          <a:custGeom>
            <a:avLst/>
            <a:gdLst>
              <a:gd name="connsiteX0" fmla="*/ 266700 w 266700"/>
              <a:gd name="connsiteY0" fmla="*/ 148408 h 148408"/>
              <a:gd name="connsiteX1" fmla="*/ 200025 w 266700"/>
              <a:gd name="connsiteY1" fmla="*/ 81733 h 148408"/>
              <a:gd name="connsiteX2" fmla="*/ 152400 w 266700"/>
              <a:gd name="connsiteY2" fmla="*/ 19821 h 148408"/>
              <a:gd name="connsiteX3" fmla="*/ 71437 w 266700"/>
              <a:gd name="connsiteY3" fmla="*/ 771 h 148408"/>
              <a:gd name="connsiteX4" fmla="*/ 0 w 266700"/>
              <a:gd name="connsiteY4" fmla="*/ 5533 h 148408"/>
              <a:gd name="connsiteX0" fmla="*/ 338138 w 338138"/>
              <a:gd name="connsiteY0" fmla="*/ 167109 h 167109"/>
              <a:gd name="connsiteX1" fmla="*/ 271463 w 338138"/>
              <a:gd name="connsiteY1" fmla="*/ 100434 h 167109"/>
              <a:gd name="connsiteX2" fmla="*/ 223838 w 338138"/>
              <a:gd name="connsiteY2" fmla="*/ 38522 h 167109"/>
              <a:gd name="connsiteX3" fmla="*/ 142875 w 338138"/>
              <a:gd name="connsiteY3" fmla="*/ 19472 h 167109"/>
              <a:gd name="connsiteX4" fmla="*/ 0 w 338138"/>
              <a:gd name="connsiteY4" fmla="*/ 421 h 167109"/>
              <a:gd name="connsiteX0" fmla="*/ 338138 w 338138"/>
              <a:gd name="connsiteY0" fmla="*/ 166688 h 166688"/>
              <a:gd name="connsiteX1" fmla="*/ 271463 w 338138"/>
              <a:gd name="connsiteY1" fmla="*/ 100013 h 166688"/>
              <a:gd name="connsiteX2" fmla="*/ 223838 w 338138"/>
              <a:gd name="connsiteY2" fmla="*/ 38101 h 166688"/>
              <a:gd name="connsiteX3" fmla="*/ 142875 w 338138"/>
              <a:gd name="connsiteY3" fmla="*/ 19051 h 166688"/>
              <a:gd name="connsiteX4" fmla="*/ 50006 w 338138"/>
              <a:gd name="connsiteY4" fmla="*/ 30958 h 166688"/>
              <a:gd name="connsiteX5" fmla="*/ 0 w 338138"/>
              <a:gd name="connsiteY5" fmla="*/ 0 h 166688"/>
              <a:gd name="connsiteX0" fmla="*/ 347663 w 347663"/>
              <a:gd name="connsiteY0" fmla="*/ 154782 h 154782"/>
              <a:gd name="connsiteX1" fmla="*/ 280988 w 347663"/>
              <a:gd name="connsiteY1" fmla="*/ 88107 h 154782"/>
              <a:gd name="connsiteX2" fmla="*/ 233363 w 347663"/>
              <a:gd name="connsiteY2" fmla="*/ 26195 h 154782"/>
              <a:gd name="connsiteX3" fmla="*/ 152400 w 347663"/>
              <a:gd name="connsiteY3" fmla="*/ 7145 h 154782"/>
              <a:gd name="connsiteX4" fmla="*/ 59531 w 347663"/>
              <a:gd name="connsiteY4" fmla="*/ 19052 h 154782"/>
              <a:gd name="connsiteX5" fmla="*/ 0 w 347663"/>
              <a:gd name="connsiteY5" fmla="*/ 0 h 154782"/>
              <a:gd name="connsiteX0" fmla="*/ 345282 w 345282"/>
              <a:gd name="connsiteY0" fmla="*/ 161926 h 161926"/>
              <a:gd name="connsiteX1" fmla="*/ 278607 w 345282"/>
              <a:gd name="connsiteY1" fmla="*/ 95251 h 161926"/>
              <a:gd name="connsiteX2" fmla="*/ 230982 w 345282"/>
              <a:gd name="connsiteY2" fmla="*/ 33339 h 161926"/>
              <a:gd name="connsiteX3" fmla="*/ 150019 w 345282"/>
              <a:gd name="connsiteY3" fmla="*/ 14289 h 161926"/>
              <a:gd name="connsiteX4" fmla="*/ 57150 w 345282"/>
              <a:gd name="connsiteY4" fmla="*/ 26196 h 161926"/>
              <a:gd name="connsiteX5" fmla="*/ 0 w 345282"/>
              <a:gd name="connsiteY5" fmla="*/ 0 h 161926"/>
              <a:gd name="connsiteX0" fmla="*/ 345282 w 345282"/>
              <a:gd name="connsiteY0" fmla="*/ 161926 h 161926"/>
              <a:gd name="connsiteX1" fmla="*/ 278607 w 345282"/>
              <a:gd name="connsiteY1" fmla="*/ 95251 h 161926"/>
              <a:gd name="connsiteX2" fmla="*/ 230982 w 345282"/>
              <a:gd name="connsiteY2" fmla="*/ 26195 h 161926"/>
              <a:gd name="connsiteX3" fmla="*/ 150019 w 345282"/>
              <a:gd name="connsiteY3" fmla="*/ 14289 h 161926"/>
              <a:gd name="connsiteX4" fmla="*/ 57150 w 345282"/>
              <a:gd name="connsiteY4" fmla="*/ 26196 h 161926"/>
              <a:gd name="connsiteX5" fmla="*/ 0 w 345282"/>
              <a:gd name="connsiteY5" fmla="*/ 0 h 161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5282" h="161926">
                <a:moveTo>
                  <a:pt x="345282" y="161926"/>
                </a:moveTo>
                <a:cubicBezTo>
                  <a:pt x="321469" y="139304"/>
                  <a:pt x="297657" y="117873"/>
                  <a:pt x="278607" y="95251"/>
                </a:cubicBezTo>
                <a:cubicBezTo>
                  <a:pt x="259557" y="72629"/>
                  <a:pt x="252413" y="39689"/>
                  <a:pt x="230982" y="26195"/>
                </a:cubicBezTo>
                <a:cubicBezTo>
                  <a:pt x="209551" y="12701"/>
                  <a:pt x="175816" y="19845"/>
                  <a:pt x="150019" y="14289"/>
                </a:cubicBezTo>
                <a:cubicBezTo>
                  <a:pt x="124222" y="8733"/>
                  <a:pt x="80962" y="29371"/>
                  <a:pt x="57150" y="26196"/>
                </a:cubicBezTo>
                <a:cubicBezTo>
                  <a:pt x="33338" y="23021"/>
                  <a:pt x="11509" y="794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8" name="Freeform: Shape 157">
            <a:extLst>
              <a:ext uri="{FF2B5EF4-FFF2-40B4-BE49-F238E27FC236}">
                <a16:creationId xmlns:a16="http://schemas.microsoft.com/office/drawing/2014/main" id="{7DB39341-4832-3977-7996-47B5F77A8FAF}"/>
              </a:ext>
            </a:extLst>
          </p:cNvPr>
          <p:cNvSpPr/>
          <p:nvPr/>
        </p:nvSpPr>
        <p:spPr>
          <a:xfrm>
            <a:off x="1871368" y="4778009"/>
            <a:ext cx="314111" cy="132723"/>
          </a:xfrm>
          <a:custGeom>
            <a:avLst/>
            <a:gdLst>
              <a:gd name="connsiteX0" fmla="*/ 338138 w 338138"/>
              <a:gd name="connsiteY0" fmla="*/ 142875 h 142875"/>
              <a:gd name="connsiteX1" fmla="*/ 228600 w 338138"/>
              <a:gd name="connsiteY1" fmla="*/ 66675 h 142875"/>
              <a:gd name="connsiteX2" fmla="*/ 104775 w 338138"/>
              <a:gd name="connsiteY2" fmla="*/ 52387 h 142875"/>
              <a:gd name="connsiteX3" fmla="*/ 52388 w 338138"/>
              <a:gd name="connsiteY3" fmla="*/ 33337 h 142875"/>
              <a:gd name="connsiteX4" fmla="*/ 0 w 338138"/>
              <a:gd name="connsiteY4" fmla="*/ 0 h 142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8138" h="142875">
                <a:moveTo>
                  <a:pt x="338138" y="142875"/>
                </a:moveTo>
                <a:cubicBezTo>
                  <a:pt x="302816" y="112315"/>
                  <a:pt x="267494" y="81756"/>
                  <a:pt x="228600" y="66675"/>
                </a:cubicBezTo>
                <a:cubicBezTo>
                  <a:pt x="189706" y="51594"/>
                  <a:pt x="134144" y="57943"/>
                  <a:pt x="104775" y="52387"/>
                </a:cubicBezTo>
                <a:cubicBezTo>
                  <a:pt x="75406" y="46831"/>
                  <a:pt x="69850" y="42068"/>
                  <a:pt x="52388" y="33337"/>
                </a:cubicBezTo>
                <a:cubicBezTo>
                  <a:pt x="34926" y="24606"/>
                  <a:pt x="17463" y="12303"/>
                  <a:pt x="0" y="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9" name="Freeform: Shape 158">
            <a:extLst>
              <a:ext uri="{FF2B5EF4-FFF2-40B4-BE49-F238E27FC236}">
                <a16:creationId xmlns:a16="http://schemas.microsoft.com/office/drawing/2014/main" id="{0F6789D0-10D4-959F-67FF-E50C8A1F8481}"/>
              </a:ext>
            </a:extLst>
          </p:cNvPr>
          <p:cNvSpPr/>
          <p:nvPr/>
        </p:nvSpPr>
        <p:spPr>
          <a:xfrm>
            <a:off x="1886189" y="4760065"/>
            <a:ext cx="314111" cy="132723"/>
          </a:xfrm>
          <a:custGeom>
            <a:avLst/>
            <a:gdLst>
              <a:gd name="connsiteX0" fmla="*/ 338138 w 338138"/>
              <a:gd name="connsiteY0" fmla="*/ 142875 h 142875"/>
              <a:gd name="connsiteX1" fmla="*/ 228600 w 338138"/>
              <a:gd name="connsiteY1" fmla="*/ 66675 h 142875"/>
              <a:gd name="connsiteX2" fmla="*/ 104775 w 338138"/>
              <a:gd name="connsiteY2" fmla="*/ 52387 h 142875"/>
              <a:gd name="connsiteX3" fmla="*/ 52388 w 338138"/>
              <a:gd name="connsiteY3" fmla="*/ 33337 h 142875"/>
              <a:gd name="connsiteX4" fmla="*/ 0 w 338138"/>
              <a:gd name="connsiteY4" fmla="*/ 0 h 142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8138" h="142875">
                <a:moveTo>
                  <a:pt x="338138" y="142875"/>
                </a:moveTo>
                <a:cubicBezTo>
                  <a:pt x="302816" y="112315"/>
                  <a:pt x="267494" y="81756"/>
                  <a:pt x="228600" y="66675"/>
                </a:cubicBezTo>
                <a:cubicBezTo>
                  <a:pt x="189706" y="51594"/>
                  <a:pt x="134144" y="57943"/>
                  <a:pt x="104775" y="52387"/>
                </a:cubicBezTo>
                <a:cubicBezTo>
                  <a:pt x="75406" y="46831"/>
                  <a:pt x="69850" y="42068"/>
                  <a:pt x="52388" y="33337"/>
                </a:cubicBezTo>
                <a:cubicBezTo>
                  <a:pt x="34926" y="24606"/>
                  <a:pt x="17463" y="12303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0" name="Freeform: Shape 159">
            <a:extLst>
              <a:ext uri="{FF2B5EF4-FFF2-40B4-BE49-F238E27FC236}">
                <a16:creationId xmlns:a16="http://schemas.microsoft.com/office/drawing/2014/main" id="{8DFB21DA-0205-F04E-60B2-9300266AEA90}"/>
              </a:ext>
            </a:extLst>
          </p:cNvPr>
          <p:cNvSpPr/>
          <p:nvPr/>
        </p:nvSpPr>
        <p:spPr>
          <a:xfrm>
            <a:off x="1857100" y="4803265"/>
            <a:ext cx="314111" cy="132723"/>
          </a:xfrm>
          <a:custGeom>
            <a:avLst/>
            <a:gdLst>
              <a:gd name="connsiteX0" fmla="*/ 338138 w 338138"/>
              <a:gd name="connsiteY0" fmla="*/ 142875 h 142875"/>
              <a:gd name="connsiteX1" fmla="*/ 228600 w 338138"/>
              <a:gd name="connsiteY1" fmla="*/ 66675 h 142875"/>
              <a:gd name="connsiteX2" fmla="*/ 104775 w 338138"/>
              <a:gd name="connsiteY2" fmla="*/ 52387 h 142875"/>
              <a:gd name="connsiteX3" fmla="*/ 52388 w 338138"/>
              <a:gd name="connsiteY3" fmla="*/ 33337 h 142875"/>
              <a:gd name="connsiteX4" fmla="*/ 0 w 338138"/>
              <a:gd name="connsiteY4" fmla="*/ 0 h 142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8138" h="142875">
                <a:moveTo>
                  <a:pt x="338138" y="142875"/>
                </a:moveTo>
                <a:cubicBezTo>
                  <a:pt x="302816" y="112315"/>
                  <a:pt x="267494" y="81756"/>
                  <a:pt x="228600" y="66675"/>
                </a:cubicBezTo>
                <a:cubicBezTo>
                  <a:pt x="189706" y="51594"/>
                  <a:pt x="134144" y="57943"/>
                  <a:pt x="104775" y="52387"/>
                </a:cubicBezTo>
                <a:cubicBezTo>
                  <a:pt x="75406" y="46831"/>
                  <a:pt x="69850" y="42068"/>
                  <a:pt x="52388" y="33337"/>
                </a:cubicBezTo>
                <a:cubicBezTo>
                  <a:pt x="34926" y="24606"/>
                  <a:pt x="17463" y="12303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1" name="Freeform: Shape 160">
            <a:extLst>
              <a:ext uri="{FF2B5EF4-FFF2-40B4-BE49-F238E27FC236}">
                <a16:creationId xmlns:a16="http://schemas.microsoft.com/office/drawing/2014/main" id="{CA33F065-564F-48EA-252E-E312A0985BCD}"/>
              </a:ext>
            </a:extLst>
          </p:cNvPr>
          <p:cNvSpPr/>
          <p:nvPr/>
        </p:nvSpPr>
        <p:spPr>
          <a:xfrm>
            <a:off x="3092930" y="5828043"/>
            <a:ext cx="570707" cy="243326"/>
          </a:xfrm>
          <a:custGeom>
            <a:avLst/>
            <a:gdLst>
              <a:gd name="connsiteX0" fmla="*/ 614362 w 614362"/>
              <a:gd name="connsiteY0" fmla="*/ 261938 h 261938"/>
              <a:gd name="connsiteX1" fmla="*/ 542925 w 614362"/>
              <a:gd name="connsiteY1" fmla="*/ 247650 h 261938"/>
              <a:gd name="connsiteX2" fmla="*/ 404812 w 614362"/>
              <a:gd name="connsiteY2" fmla="*/ 180975 h 261938"/>
              <a:gd name="connsiteX3" fmla="*/ 266700 w 614362"/>
              <a:gd name="connsiteY3" fmla="*/ 142875 h 261938"/>
              <a:gd name="connsiteX4" fmla="*/ 147637 w 614362"/>
              <a:gd name="connsiteY4" fmla="*/ 109538 h 261938"/>
              <a:gd name="connsiteX5" fmla="*/ 0 w 614362"/>
              <a:gd name="connsiteY5" fmla="*/ 0 h 2619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4362" h="261938">
                <a:moveTo>
                  <a:pt x="614362" y="261938"/>
                </a:moveTo>
                <a:cubicBezTo>
                  <a:pt x="596106" y="261541"/>
                  <a:pt x="577850" y="261144"/>
                  <a:pt x="542925" y="247650"/>
                </a:cubicBezTo>
                <a:cubicBezTo>
                  <a:pt x="508000" y="234156"/>
                  <a:pt x="450849" y="198437"/>
                  <a:pt x="404812" y="180975"/>
                </a:cubicBezTo>
                <a:cubicBezTo>
                  <a:pt x="358775" y="163513"/>
                  <a:pt x="266700" y="142875"/>
                  <a:pt x="266700" y="142875"/>
                </a:cubicBezTo>
                <a:cubicBezTo>
                  <a:pt x="223838" y="130969"/>
                  <a:pt x="192087" y="133350"/>
                  <a:pt x="147637" y="109538"/>
                </a:cubicBezTo>
                <a:cubicBezTo>
                  <a:pt x="103187" y="85726"/>
                  <a:pt x="51593" y="42863"/>
                  <a:pt x="0" y="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2" name="Freeform: Shape 161">
            <a:extLst>
              <a:ext uri="{FF2B5EF4-FFF2-40B4-BE49-F238E27FC236}">
                <a16:creationId xmlns:a16="http://schemas.microsoft.com/office/drawing/2014/main" id="{99CC924B-CAE0-44F0-E58D-B6BF3AD034B0}"/>
              </a:ext>
            </a:extLst>
          </p:cNvPr>
          <p:cNvSpPr/>
          <p:nvPr/>
        </p:nvSpPr>
        <p:spPr>
          <a:xfrm>
            <a:off x="3099724" y="5800644"/>
            <a:ext cx="570707" cy="243326"/>
          </a:xfrm>
          <a:custGeom>
            <a:avLst/>
            <a:gdLst>
              <a:gd name="connsiteX0" fmla="*/ 614362 w 614362"/>
              <a:gd name="connsiteY0" fmla="*/ 261938 h 261938"/>
              <a:gd name="connsiteX1" fmla="*/ 542925 w 614362"/>
              <a:gd name="connsiteY1" fmla="*/ 247650 h 261938"/>
              <a:gd name="connsiteX2" fmla="*/ 404812 w 614362"/>
              <a:gd name="connsiteY2" fmla="*/ 180975 h 261938"/>
              <a:gd name="connsiteX3" fmla="*/ 266700 w 614362"/>
              <a:gd name="connsiteY3" fmla="*/ 142875 h 261938"/>
              <a:gd name="connsiteX4" fmla="*/ 147637 w 614362"/>
              <a:gd name="connsiteY4" fmla="*/ 109538 h 261938"/>
              <a:gd name="connsiteX5" fmla="*/ 0 w 614362"/>
              <a:gd name="connsiteY5" fmla="*/ 0 h 2619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4362" h="261938">
                <a:moveTo>
                  <a:pt x="614362" y="261938"/>
                </a:moveTo>
                <a:cubicBezTo>
                  <a:pt x="596106" y="261541"/>
                  <a:pt x="577850" y="261144"/>
                  <a:pt x="542925" y="247650"/>
                </a:cubicBezTo>
                <a:cubicBezTo>
                  <a:pt x="508000" y="234156"/>
                  <a:pt x="450849" y="198437"/>
                  <a:pt x="404812" y="180975"/>
                </a:cubicBezTo>
                <a:cubicBezTo>
                  <a:pt x="358775" y="163513"/>
                  <a:pt x="266700" y="142875"/>
                  <a:pt x="266700" y="142875"/>
                </a:cubicBezTo>
                <a:cubicBezTo>
                  <a:pt x="223838" y="130969"/>
                  <a:pt x="192087" y="133350"/>
                  <a:pt x="147637" y="109538"/>
                </a:cubicBezTo>
                <a:cubicBezTo>
                  <a:pt x="103187" y="85726"/>
                  <a:pt x="51593" y="42863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3" name="Freeform: Shape 162">
            <a:extLst>
              <a:ext uri="{FF2B5EF4-FFF2-40B4-BE49-F238E27FC236}">
                <a16:creationId xmlns:a16="http://schemas.microsoft.com/office/drawing/2014/main" id="{2D63D7FA-7783-D4C9-487E-31F13A758628}"/>
              </a:ext>
            </a:extLst>
          </p:cNvPr>
          <p:cNvSpPr/>
          <p:nvPr/>
        </p:nvSpPr>
        <p:spPr>
          <a:xfrm>
            <a:off x="3077425" y="5852217"/>
            <a:ext cx="570707" cy="243326"/>
          </a:xfrm>
          <a:custGeom>
            <a:avLst/>
            <a:gdLst>
              <a:gd name="connsiteX0" fmla="*/ 614362 w 614362"/>
              <a:gd name="connsiteY0" fmla="*/ 261938 h 261938"/>
              <a:gd name="connsiteX1" fmla="*/ 542925 w 614362"/>
              <a:gd name="connsiteY1" fmla="*/ 247650 h 261938"/>
              <a:gd name="connsiteX2" fmla="*/ 404812 w 614362"/>
              <a:gd name="connsiteY2" fmla="*/ 180975 h 261938"/>
              <a:gd name="connsiteX3" fmla="*/ 266700 w 614362"/>
              <a:gd name="connsiteY3" fmla="*/ 142875 h 261938"/>
              <a:gd name="connsiteX4" fmla="*/ 147637 w 614362"/>
              <a:gd name="connsiteY4" fmla="*/ 109538 h 261938"/>
              <a:gd name="connsiteX5" fmla="*/ 0 w 614362"/>
              <a:gd name="connsiteY5" fmla="*/ 0 h 2619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4362" h="261938">
                <a:moveTo>
                  <a:pt x="614362" y="261938"/>
                </a:moveTo>
                <a:cubicBezTo>
                  <a:pt x="596106" y="261541"/>
                  <a:pt x="577850" y="261144"/>
                  <a:pt x="542925" y="247650"/>
                </a:cubicBezTo>
                <a:cubicBezTo>
                  <a:pt x="508000" y="234156"/>
                  <a:pt x="450849" y="198437"/>
                  <a:pt x="404812" y="180975"/>
                </a:cubicBezTo>
                <a:cubicBezTo>
                  <a:pt x="358775" y="163513"/>
                  <a:pt x="266700" y="142875"/>
                  <a:pt x="266700" y="142875"/>
                </a:cubicBezTo>
                <a:cubicBezTo>
                  <a:pt x="223838" y="130969"/>
                  <a:pt x="192087" y="133350"/>
                  <a:pt x="147637" y="109538"/>
                </a:cubicBezTo>
                <a:cubicBezTo>
                  <a:pt x="103187" y="85726"/>
                  <a:pt x="51593" y="42863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4" name="Freeform: Shape 163">
            <a:extLst>
              <a:ext uri="{FF2B5EF4-FFF2-40B4-BE49-F238E27FC236}">
                <a16:creationId xmlns:a16="http://schemas.microsoft.com/office/drawing/2014/main" id="{154380C0-EC1D-60EC-82BA-85016030AE62}"/>
              </a:ext>
            </a:extLst>
          </p:cNvPr>
          <p:cNvSpPr/>
          <p:nvPr/>
        </p:nvSpPr>
        <p:spPr>
          <a:xfrm>
            <a:off x="3762293" y="5694464"/>
            <a:ext cx="499922" cy="371624"/>
          </a:xfrm>
          <a:custGeom>
            <a:avLst/>
            <a:gdLst>
              <a:gd name="connsiteX0" fmla="*/ 0 w 538162"/>
              <a:gd name="connsiteY0" fmla="*/ 400050 h 400050"/>
              <a:gd name="connsiteX1" fmla="*/ 61912 w 538162"/>
              <a:gd name="connsiteY1" fmla="*/ 347663 h 400050"/>
              <a:gd name="connsiteX2" fmla="*/ 123825 w 538162"/>
              <a:gd name="connsiteY2" fmla="*/ 242888 h 400050"/>
              <a:gd name="connsiteX3" fmla="*/ 157162 w 538162"/>
              <a:gd name="connsiteY3" fmla="*/ 209550 h 400050"/>
              <a:gd name="connsiteX4" fmla="*/ 252412 w 538162"/>
              <a:gd name="connsiteY4" fmla="*/ 176213 h 400050"/>
              <a:gd name="connsiteX5" fmla="*/ 319087 w 538162"/>
              <a:gd name="connsiteY5" fmla="*/ 152400 h 400050"/>
              <a:gd name="connsiteX6" fmla="*/ 538162 w 538162"/>
              <a:gd name="connsiteY6" fmla="*/ 0 h 4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38162" h="400050">
                <a:moveTo>
                  <a:pt x="0" y="400050"/>
                </a:moveTo>
                <a:cubicBezTo>
                  <a:pt x="20637" y="386953"/>
                  <a:pt x="41275" y="373857"/>
                  <a:pt x="61912" y="347663"/>
                </a:cubicBezTo>
                <a:cubicBezTo>
                  <a:pt x="82550" y="321469"/>
                  <a:pt x="107950" y="265907"/>
                  <a:pt x="123825" y="242888"/>
                </a:cubicBezTo>
                <a:cubicBezTo>
                  <a:pt x="139700" y="219869"/>
                  <a:pt x="135731" y="220663"/>
                  <a:pt x="157162" y="209550"/>
                </a:cubicBezTo>
                <a:cubicBezTo>
                  <a:pt x="178593" y="198437"/>
                  <a:pt x="252412" y="176213"/>
                  <a:pt x="252412" y="176213"/>
                </a:cubicBezTo>
                <a:cubicBezTo>
                  <a:pt x="279399" y="166688"/>
                  <a:pt x="271462" y="181769"/>
                  <a:pt x="319087" y="152400"/>
                </a:cubicBezTo>
                <a:cubicBezTo>
                  <a:pt x="366712" y="123031"/>
                  <a:pt x="452437" y="61515"/>
                  <a:pt x="538162" y="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5" name="Freeform: Shape 164">
            <a:extLst>
              <a:ext uri="{FF2B5EF4-FFF2-40B4-BE49-F238E27FC236}">
                <a16:creationId xmlns:a16="http://schemas.microsoft.com/office/drawing/2014/main" id="{3C254FCD-A541-44D2-6B23-9AE7010FFCB7}"/>
              </a:ext>
            </a:extLst>
          </p:cNvPr>
          <p:cNvSpPr/>
          <p:nvPr/>
        </p:nvSpPr>
        <p:spPr>
          <a:xfrm>
            <a:off x="3744274" y="5679678"/>
            <a:ext cx="499922" cy="371624"/>
          </a:xfrm>
          <a:custGeom>
            <a:avLst/>
            <a:gdLst>
              <a:gd name="connsiteX0" fmla="*/ 0 w 538162"/>
              <a:gd name="connsiteY0" fmla="*/ 400050 h 400050"/>
              <a:gd name="connsiteX1" fmla="*/ 61912 w 538162"/>
              <a:gd name="connsiteY1" fmla="*/ 347663 h 400050"/>
              <a:gd name="connsiteX2" fmla="*/ 123825 w 538162"/>
              <a:gd name="connsiteY2" fmla="*/ 242888 h 400050"/>
              <a:gd name="connsiteX3" fmla="*/ 157162 w 538162"/>
              <a:gd name="connsiteY3" fmla="*/ 209550 h 400050"/>
              <a:gd name="connsiteX4" fmla="*/ 252412 w 538162"/>
              <a:gd name="connsiteY4" fmla="*/ 176213 h 400050"/>
              <a:gd name="connsiteX5" fmla="*/ 319087 w 538162"/>
              <a:gd name="connsiteY5" fmla="*/ 152400 h 400050"/>
              <a:gd name="connsiteX6" fmla="*/ 538162 w 538162"/>
              <a:gd name="connsiteY6" fmla="*/ 0 h 4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38162" h="400050">
                <a:moveTo>
                  <a:pt x="0" y="400050"/>
                </a:moveTo>
                <a:cubicBezTo>
                  <a:pt x="20637" y="386953"/>
                  <a:pt x="41275" y="373857"/>
                  <a:pt x="61912" y="347663"/>
                </a:cubicBezTo>
                <a:cubicBezTo>
                  <a:pt x="82550" y="321469"/>
                  <a:pt x="107950" y="265907"/>
                  <a:pt x="123825" y="242888"/>
                </a:cubicBezTo>
                <a:cubicBezTo>
                  <a:pt x="139700" y="219869"/>
                  <a:pt x="135731" y="220663"/>
                  <a:pt x="157162" y="209550"/>
                </a:cubicBezTo>
                <a:cubicBezTo>
                  <a:pt x="178593" y="198437"/>
                  <a:pt x="252412" y="176213"/>
                  <a:pt x="252412" y="176213"/>
                </a:cubicBezTo>
                <a:cubicBezTo>
                  <a:pt x="279399" y="166688"/>
                  <a:pt x="271462" y="181769"/>
                  <a:pt x="319087" y="152400"/>
                </a:cubicBezTo>
                <a:cubicBezTo>
                  <a:pt x="366712" y="123031"/>
                  <a:pt x="452437" y="61515"/>
                  <a:pt x="538162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6" name="Freeform: Shape 165">
            <a:extLst>
              <a:ext uri="{FF2B5EF4-FFF2-40B4-BE49-F238E27FC236}">
                <a16:creationId xmlns:a16="http://schemas.microsoft.com/office/drawing/2014/main" id="{DB820568-D328-6A65-10F9-93CC640C67A0}"/>
              </a:ext>
            </a:extLst>
          </p:cNvPr>
          <p:cNvSpPr/>
          <p:nvPr/>
        </p:nvSpPr>
        <p:spPr>
          <a:xfrm>
            <a:off x="3779460" y="5717943"/>
            <a:ext cx="499922" cy="371624"/>
          </a:xfrm>
          <a:custGeom>
            <a:avLst/>
            <a:gdLst>
              <a:gd name="connsiteX0" fmla="*/ 0 w 538162"/>
              <a:gd name="connsiteY0" fmla="*/ 400050 h 400050"/>
              <a:gd name="connsiteX1" fmla="*/ 61912 w 538162"/>
              <a:gd name="connsiteY1" fmla="*/ 347663 h 400050"/>
              <a:gd name="connsiteX2" fmla="*/ 123825 w 538162"/>
              <a:gd name="connsiteY2" fmla="*/ 242888 h 400050"/>
              <a:gd name="connsiteX3" fmla="*/ 157162 w 538162"/>
              <a:gd name="connsiteY3" fmla="*/ 209550 h 400050"/>
              <a:gd name="connsiteX4" fmla="*/ 252412 w 538162"/>
              <a:gd name="connsiteY4" fmla="*/ 176213 h 400050"/>
              <a:gd name="connsiteX5" fmla="*/ 319087 w 538162"/>
              <a:gd name="connsiteY5" fmla="*/ 152400 h 400050"/>
              <a:gd name="connsiteX6" fmla="*/ 538162 w 538162"/>
              <a:gd name="connsiteY6" fmla="*/ 0 h 4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38162" h="400050">
                <a:moveTo>
                  <a:pt x="0" y="400050"/>
                </a:moveTo>
                <a:cubicBezTo>
                  <a:pt x="20637" y="386953"/>
                  <a:pt x="41275" y="373857"/>
                  <a:pt x="61912" y="347663"/>
                </a:cubicBezTo>
                <a:cubicBezTo>
                  <a:pt x="82550" y="321469"/>
                  <a:pt x="107950" y="265907"/>
                  <a:pt x="123825" y="242888"/>
                </a:cubicBezTo>
                <a:cubicBezTo>
                  <a:pt x="139700" y="219869"/>
                  <a:pt x="135731" y="220663"/>
                  <a:pt x="157162" y="209550"/>
                </a:cubicBezTo>
                <a:cubicBezTo>
                  <a:pt x="178593" y="198437"/>
                  <a:pt x="252412" y="176213"/>
                  <a:pt x="252412" y="176213"/>
                </a:cubicBezTo>
                <a:cubicBezTo>
                  <a:pt x="279399" y="166688"/>
                  <a:pt x="271462" y="181769"/>
                  <a:pt x="319087" y="152400"/>
                </a:cubicBezTo>
                <a:cubicBezTo>
                  <a:pt x="366712" y="123031"/>
                  <a:pt x="452437" y="61515"/>
                  <a:pt x="538162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7" name="Freeform: Shape 166">
            <a:extLst>
              <a:ext uri="{FF2B5EF4-FFF2-40B4-BE49-F238E27FC236}">
                <a16:creationId xmlns:a16="http://schemas.microsoft.com/office/drawing/2014/main" id="{B338BFD2-C72A-C920-0F54-C15B6AA61582}"/>
              </a:ext>
            </a:extLst>
          </p:cNvPr>
          <p:cNvSpPr/>
          <p:nvPr/>
        </p:nvSpPr>
        <p:spPr>
          <a:xfrm>
            <a:off x="1834863" y="1094882"/>
            <a:ext cx="27329" cy="457156"/>
          </a:xfrm>
          <a:custGeom>
            <a:avLst/>
            <a:gdLst>
              <a:gd name="connsiteX0" fmla="*/ 19050 w 29419"/>
              <a:gd name="connsiteY0" fmla="*/ 492125 h 492125"/>
              <a:gd name="connsiteX1" fmla="*/ 28575 w 29419"/>
              <a:gd name="connsiteY1" fmla="*/ 358775 h 492125"/>
              <a:gd name="connsiteX2" fmla="*/ 0 w 29419"/>
              <a:gd name="connsiteY2" fmla="*/ 0 h 492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9419" h="492125">
                <a:moveTo>
                  <a:pt x="19050" y="492125"/>
                </a:moveTo>
                <a:cubicBezTo>
                  <a:pt x="25400" y="466460"/>
                  <a:pt x="31750" y="440796"/>
                  <a:pt x="28575" y="358775"/>
                </a:cubicBezTo>
                <a:cubicBezTo>
                  <a:pt x="25400" y="276754"/>
                  <a:pt x="12700" y="138377"/>
                  <a:pt x="0" y="0"/>
                </a:cubicBezTo>
              </a:path>
            </a:pathLst>
          </a:custGeom>
          <a:noFill/>
          <a:ln w="1016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8" name="Freeform: Shape 167">
            <a:extLst>
              <a:ext uri="{FF2B5EF4-FFF2-40B4-BE49-F238E27FC236}">
                <a16:creationId xmlns:a16="http://schemas.microsoft.com/office/drawing/2014/main" id="{3B59A6F5-34B7-3690-80BD-F85766F158E3}"/>
              </a:ext>
            </a:extLst>
          </p:cNvPr>
          <p:cNvSpPr/>
          <p:nvPr/>
        </p:nvSpPr>
        <p:spPr>
          <a:xfrm>
            <a:off x="1836158" y="1094578"/>
            <a:ext cx="27329" cy="457156"/>
          </a:xfrm>
          <a:custGeom>
            <a:avLst/>
            <a:gdLst>
              <a:gd name="connsiteX0" fmla="*/ 19050 w 29419"/>
              <a:gd name="connsiteY0" fmla="*/ 492125 h 492125"/>
              <a:gd name="connsiteX1" fmla="*/ 28575 w 29419"/>
              <a:gd name="connsiteY1" fmla="*/ 358775 h 492125"/>
              <a:gd name="connsiteX2" fmla="*/ 0 w 29419"/>
              <a:gd name="connsiteY2" fmla="*/ 0 h 492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9419" h="492125">
                <a:moveTo>
                  <a:pt x="19050" y="492125"/>
                </a:moveTo>
                <a:cubicBezTo>
                  <a:pt x="25400" y="466460"/>
                  <a:pt x="31750" y="440796"/>
                  <a:pt x="28575" y="358775"/>
                </a:cubicBezTo>
                <a:cubicBezTo>
                  <a:pt x="25400" y="276754"/>
                  <a:pt x="12700" y="138377"/>
                  <a:pt x="0" y="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9" name="Freeform: Shape 168">
            <a:extLst>
              <a:ext uri="{FF2B5EF4-FFF2-40B4-BE49-F238E27FC236}">
                <a16:creationId xmlns:a16="http://schemas.microsoft.com/office/drawing/2014/main" id="{816E2BBE-B7D8-B165-E043-76846F5C6B30}"/>
              </a:ext>
            </a:extLst>
          </p:cNvPr>
          <p:cNvSpPr/>
          <p:nvPr/>
        </p:nvSpPr>
        <p:spPr>
          <a:xfrm>
            <a:off x="1858860" y="1090449"/>
            <a:ext cx="27329" cy="457156"/>
          </a:xfrm>
          <a:custGeom>
            <a:avLst/>
            <a:gdLst>
              <a:gd name="connsiteX0" fmla="*/ 19050 w 29419"/>
              <a:gd name="connsiteY0" fmla="*/ 492125 h 492125"/>
              <a:gd name="connsiteX1" fmla="*/ 28575 w 29419"/>
              <a:gd name="connsiteY1" fmla="*/ 358775 h 492125"/>
              <a:gd name="connsiteX2" fmla="*/ 0 w 29419"/>
              <a:gd name="connsiteY2" fmla="*/ 0 h 492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9419" h="492125">
                <a:moveTo>
                  <a:pt x="19050" y="492125"/>
                </a:moveTo>
                <a:cubicBezTo>
                  <a:pt x="25400" y="466460"/>
                  <a:pt x="31750" y="440796"/>
                  <a:pt x="28575" y="358775"/>
                </a:cubicBezTo>
                <a:cubicBezTo>
                  <a:pt x="25400" y="276754"/>
                  <a:pt x="12700" y="138377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0" name="Freeform: Shape 169">
            <a:extLst>
              <a:ext uri="{FF2B5EF4-FFF2-40B4-BE49-F238E27FC236}">
                <a16:creationId xmlns:a16="http://schemas.microsoft.com/office/drawing/2014/main" id="{79482DB7-1D4E-F7C6-E59D-BC2D74275D4E}"/>
              </a:ext>
            </a:extLst>
          </p:cNvPr>
          <p:cNvSpPr/>
          <p:nvPr/>
        </p:nvSpPr>
        <p:spPr>
          <a:xfrm>
            <a:off x="1806881" y="1085603"/>
            <a:ext cx="27329" cy="457156"/>
          </a:xfrm>
          <a:custGeom>
            <a:avLst/>
            <a:gdLst>
              <a:gd name="connsiteX0" fmla="*/ 19050 w 29419"/>
              <a:gd name="connsiteY0" fmla="*/ 492125 h 492125"/>
              <a:gd name="connsiteX1" fmla="*/ 28575 w 29419"/>
              <a:gd name="connsiteY1" fmla="*/ 358775 h 492125"/>
              <a:gd name="connsiteX2" fmla="*/ 0 w 29419"/>
              <a:gd name="connsiteY2" fmla="*/ 0 h 492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9419" h="492125">
                <a:moveTo>
                  <a:pt x="19050" y="492125"/>
                </a:moveTo>
                <a:cubicBezTo>
                  <a:pt x="25400" y="466460"/>
                  <a:pt x="31750" y="440796"/>
                  <a:pt x="28575" y="358775"/>
                </a:cubicBezTo>
                <a:cubicBezTo>
                  <a:pt x="25400" y="276754"/>
                  <a:pt x="12700" y="138377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1" name="Freeform: Shape 170">
            <a:extLst>
              <a:ext uri="{FF2B5EF4-FFF2-40B4-BE49-F238E27FC236}">
                <a16:creationId xmlns:a16="http://schemas.microsoft.com/office/drawing/2014/main" id="{CEAA2D0C-A6DC-CD31-6D19-55FB308FC7C8}"/>
              </a:ext>
            </a:extLst>
          </p:cNvPr>
          <p:cNvSpPr/>
          <p:nvPr/>
        </p:nvSpPr>
        <p:spPr>
          <a:xfrm>
            <a:off x="3080983" y="3287757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2" name="Freeform: Shape 171">
            <a:extLst>
              <a:ext uri="{FF2B5EF4-FFF2-40B4-BE49-F238E27FC236}">
                <a16:creationId xmlns:a16="http://schemas.microsoft.com/office/drawing/2014/main" id="{1E1EA0A7-7253-8912-4E34-53C3624BAD13}"/>
              </a:ext>
            </a:extLst>
          </p:cNvPr>
          <p:cNvSpPr/>
          <p:nvPr/>
        </p:nvSpPr>
        <p:spPr>
          <a:xfrm>
            <a:off x="3080983" y="3262628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3" name="Freeform: Shape 172">
            <a:extLst>
              <a:ext uri="{FF2B5EF4-FFF2-40B4-BE49-F238E27FC236}">
                <a16:creationId xmlns:a16="http://schemas.microsoft.com/office/drawing/2014/main" id="{A1BBD5EF-C5F4-D00B-45B8-5524A4C80DEE}"/>
              </a:ext>
            </a:extLst>
          </p:cNvPr>
          <p:cNvSpPr/>
          <p:nvPr/>
        </p:nvSpPr>
        <p:spPr>
          <a:xfrm>
            <a:off x="3080983" y="3316989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4" name="Freeform: Shape 173">
            <a:extLst>
              <a:ext uri="{FF2B5EF4-FFF2-40B4-BE49-F238E27FC236}">
                <a16:creationId xmlns:a16="http://schemas.microsoft.com/office/drawing/2014/main" id="{AA622931-6DC8-7100-E125-8FA5D3B72F6B}"/>
              </a:ext>
            </a:extLst>
          </p:cNvPr>
          <p:cNvSpPr/>
          <p:nvPr/>
        </p:nvSpPr>
        <p:spPr>
          <a:xfrm>
            <a:off x="3080983" y="3417233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5" name="Freeform: Shape 174">
            <a:extLst>
              <a:ext uri="{FF2B5EF4-FFF2-40B4-BE49-F238E27FC236}">
                <a16:creationId xmlns:a16="http://schemas.microsoft.com/office/drawing/2014/main" id="{47D39841-09DC-4F12-55CB-0774D152350C}"/>
              </a:ext>
            </a:extLst>
          </p:cNvPr>
          <p:cNvSpPr/>
          <p:nvPr/>
        </p:nvSpPr>
        <p:spPr>
          <a:xfrm>
            <a:off x="3080983" y="3392901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6" name="Freeform: Shape 175">
            <a:extLst>
              <a:ext uri="{FF2B5EF4-FFF2-40B4-BE49-F238E27FC236}">
                <a16:creationId xmlns:a16="http://schemas.microsoft.com/office/drawing/2014/main" id="{97CE17C8-7F01-E68D-57BE-F90711603772}"/>
              </a:ext>
            </a:extLst>
          </p:cNvPr>
          <p:cNvSpPr/>
          <p:nvPr/>
        </p:nvSpPr>
        <p:spPr>
          <a:xfrm>
            <a:off x="3080983" y="3443778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7" name="Freeform: Shape 176">
            <a:extLst>
              <a:ext uri="{FF2B5EF4-FFF2-40B4-BE49-F238E27FC236}">
                <a16:creationId xmlns:a16="http://schemas.microsoft.com/office/drawing/2014/main" id="{524F20C9-F995-FB87-503E-1E4E16CE551D}"/>
              </a:ext>
            </a:extLst>
          </p:cNvPr>
          <p:cNvSpPr/>
          <p:nvPr/>
        </p:nvSpPr>
        <p:spPr>
          <a:xfrm>
            <a:off x="3080983" y="3549832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8" name="Freeform: Shape 177">
            <a:extLst>
              <a:ext uri="{FF2B5EF4-FFF2-40B4-BE49-F238E27FC236}">
                <a16:creationId xmlns:a16="http://schemas.microsoft.com/office/drawing/2014/main" id="{D04D7693-9D77-CD62-89A2-08EF11659335}"/>
              </a:ext>
            </a:extLst>
          </p:cNvPr>
          <p:cNvSpPr/>
          <p:nvPr/>
        </p:nvSpPr>
        <p:spPr>
          <a:xfrm>
            <a:off x="3083195" y="3523287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9" name="Freeform: Shape 178">
            <a:extLst>
              <a:ext uri="{FF2B5EF4-FFF2-40B4-BE49-F238E27FC236}">
                <a16:creationId xmlns:a16="http://schemas.microsoft.com/office/drawing/2014/main" id="{941FA16C-0ACB-3FBB-69FB-49AACD23F58E}"/>
              </a:ext>
            </a:extLst>
          </p:cNvPr>
          <p:cNvSpPr/>
          <p:nvPr/>
        </p:nvSpPr>
        <p:spPr>
          <a:xfrm>
            <a:off x="3087618" y="3576377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80" name="Callout: Line with Border and Accent Bar 179">
            <a:extLst>
              <a:ext uri="{FF2B5EF4-FFF2-40B4-BE49-F238E27FC236}">
                <a16:creationId xmlns:a16="http://schemas.microsoft.com/office/drawing/2014/main" id="{9E2AC7F7-35DA-DC6A-567A-B5814142D282}"/>
              </a:ext>
            </a:extLst>
          </p:cNvPr>
          <p:cNvSpPr/>
          <p:nvPr/>
        </p:nvSpPr>
        <p:spPr>
          <a:xfrm>
            <a:off x="2061029" y="3963556"/>
            <a:ext cx="628196" cy="161497"/>
          </a:xfrm>
          <a:prstGeom prst="accentBorderCallout1">
            <a:avLst>
              <a:gd name="adj1" fmla="val 18750"/>
              <a:gd name="adj2" fmla="val -8333"/>
              <a:gd name="adj3" fmla="val 417489"/>
              <a:gd name="adj4" fmla="val -85515"/>
            </a:avLst>
          </a:prstGeom>
          <a:solidFill>
            <a:schemeClr val="bg1"/>
          </a:solidFill>
          <a:ln>
            <a:tailEnd type="oval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กม.15+600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81" name="Callout: Line with Border and Accent Bar 180">
            <a:extLst>
              <a:ext uri="{FF2B5EF4-FFF2-40B4-BE49-F238E27FC236}">
                <a16:creationId xmlns:a16="http://schemas.microsoft.com/office/drawing/2014/main" id="{49CF97FD-F62A-5018-1A2A-D3E9CA779A0B}"/>
              </a:ext>
            </a:extLst>
          </p:cNvPr>
          <p:cNvSpPr/>
          <p:nvPr/>
        </p:nvSpPr>
        <p:spPr>
          <a:xfrm>
            <a:off x="2381976" y="4165364"/>
            <a:ext cx="699007" cy="156440"/>
          </a:xfrm>
          <a:prstGeom prst="accentBorderCallout1">
            <a:avLst>
              <a:gd name="adj1" fmla="val 18750"/>
              <a:gd name="adj2" fmla="val -8333"/>
              <a:gd name="adj3" fmla="val 388235"/>
              <a:gd name="adj4" fmla="val -72631"/>
            </a:avLst>
          </a:prstGeom>
          <a:solidFill>
            <a:schemeClr val="bg1"/>
          </a:solidFill>
          <a:ln>
            <a:tailEnd type="oval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กม.14+600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82" name="TextBox 181">
            <a:extLst>
              <a:ext uri="{FF2B5EF4-FFF2-40B4-BE49-F238E27FC236}">
                <a16:creationId xmlns:a16="http://schemas.microsoft.com/office/drawing/2014/main" id="{226A66CE-287F-198E-7CA6-9F368995EE4B}"/>
              </a:ext>
            </a:extLst>
          </p:cNvPr>
          <p:cNvSpPr txBox="1"/>
          <p:nvPr/>
        </p:nvSpPr>
        <p:spPr>
          <a:xfrm rot="17820045">
            <a:off x="1494566" y="4758821"/>
            <a:ext cx="275878" cy="8658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กม.15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83" name="Callout: Line with Border and Accent Bar 182">
            <a:extLst>
              <a:ext uri="{FF2B5EF4-FFF2-40B4-BE49-F238E27FC236}">
                <a16:creationId xmlns:a16="http://schemas.microsoft.com/office/drawing/2014/main" id="{7D7CB2E7-F70A-0E09-C189-9F81CB703ED9}"/>
              </a:ext>
            </a:extLst>
          </p:cNvPr>
          <p:cNvSpPr/>
          <p:nvPr/>
        </p:nvSpPr>
        <p:spPr>
          <a:xfrm>
            <a:off x="3707031" y="6320900"/>
            <a:ext cx="533065" cy="120807"/>
          </a:xfrm>
          <a:prstGeom prst="accentBorderCallout1">
            <a:avLst>
              <a:gd name="adj1" fmla="val 18750"/>
              <a:gd name="adj2" fmla="val -8333"/>
              <a:gd name="adj3" fmla="val -212499"/>
              <a:gd name="adj4" fmla="val 8567"/>
            </a:avLst>
          </a:prstGeom>
          <a:solidFill>
            <a:schemeClr val="bg1"/>
          </a:solidFill>
          <a:ln>
            <a:tailEnd type="oval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กม.9+900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85" name="TextBox 184">
            <a:extLst>
              <a:ext uri="{FF2B5EF4-FFF2-40B4-BE49-F238E27FC236}">
                <a16:creationId xmlns:a16="http://schemas.microsoft.com/office/drawing/2014/main" id="{A1548461-6AEF-47CC-D151-7A215A0F3B40}"/>
              </a:ext>
            </a:extLst>
          </p:cNvPr>
          <p:cNvSpPr txBox="1"/>
          <p:nvPr/>
        </p:nvSpPr>
        <p:spPr>
          <a:xfrm>
            <a:off x="2209149" y="1265647"/>
            <a:ext cx="620729" cy="246947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จุดสิ้นสุดโครงการฯ</a:t>
            </a:r>
          </a:p>
          <a:p>
            <a:pPr marL="0" marR="0" lvl="0" indent="0" algn="ctr" defTabSz="4572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ช่วงที่ 2 กม.21+000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86" name="TextBox 185">
            <a:extLst>
              <a:ext uri="{FF2B5EF4-FFF2-40B4-BE49-F238E27FC236}">
                <a16:creationId xmlns:a16="http://schemas.microsoft.com/office/drawing/2014/main" id="{3A2B5919-D379-F98B-5E04-3A2996BDB892}"/>
              </a:ext>
            </a:extLst>
          </p:cNvPr>
          <p:cNvSpPr txBox="1"/>
          <p:nvPr/>
        </p:nvSpPr>
        <p:spPr>
          <a:xfrm>
            <a:off x="3341326" y="5286120"/>
            <a:ext cx="620729" cy="246947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จุดเริ่มต้นโครงการฯ</a:t>
            </a:r>
          </a:p>
          <a:p>
            <a:pPr marL="0" marR="0" lvl="0" indent="0" algn="ctr" defTabSz="4572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ช่วงที่ 1 กม.11+950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87" name="TextBox 186">
            <a:extLst>
              <a:ext uri="{FF2B5EF4-FFF2-40B4-BE49-F238E27FC236}">
                <a16:creationId xmlns:a16="http://schemas.microsoft.com/office/drawing/2014/main" id="{F46DF154-D494-6075-B6BB-A5C885402334}"/>
              </a:ext>
            </a:extLst>
          </p:cNvPr>
          <p:cNvSpPr txBox="1"/>
          <p:nvPr/>
        </p:nvSpPr>
        <p:spPr>
          <a:xfrm>
            <a:off x="2456818" y="4405727"/>
            <a:ext cx="620729" cy="246947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จุดสิ้นสุดโครงการฯ</a:t>
            </a:r>
          </a:p>
          <a:p>
            <a:pPr marL="0" marR="0" lvl="0" indent="0" algn="ctr" defTabSz="4572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ช่วงที่ 1 กม.13+930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188" name="Picture 187">
            <a:extLst>
              <a:ext uri="{FF2B5EF4-FFF2-40B4-BE49-F238E27FC236}">
                <a16:creationId xmlns:a16="http://schemas.microsoft.com/office/drawing/2014/main" id="{02EF3E36-BAAF-CFCA-410B-53DEA5D3217B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7037" r="4963" b="2982"/>
          <a:stretch/>
        </p:blipFill>
        <p:spPr>
          <a:xfrm>
            <a:off x="1749090" y="972958"/>
            <a:ext cx="170239" cy="161182"/>
          </a:xfrm>
          <a:prstGeom prst="rect">
            <a:avLst/>
          </a:prstGeom>
        </p:spPr>
      </p:pic>
      <p:sp>
        <p:nvSpPr>
          <p:cNvPr id="189" name="Callout: Line with Border and Accent Bar 188">
            <a:extLst>
              <a:ext uri="{FF2B5EF4-FFF2-40B4-BE49-F238E27FC236}">
                <a16:creationId xmlns:a16="http://schemas.microsoft.com/office/drawing/2014/main" id="{FF7D7449-F4A6-E7F4-29A2-419FE8C0E9B2}"/>
              </a:ext>
            </a:extLst>
          </p:cNvPr>
          <p:cNvSpPr/>
          <p:nvPr/>
        </p:nvSpPr>
        <p:spPr>
          <a:xfrm>
            <a:off x="2310664" y="926238"/>
            <a:ext cx="610336" cy="161497"/>
          </a:xfrm>
          <a:prstGeom prst="accentBorderCallout1">
            <a:avLst>
              <a:gd name="adj1" fmla="val 18750"/>
              <a:gd name="adj2" fmla="val -8333"/>
              <a:gd name="adj3" fmla="val 78530"/>
              <a:gd name="adj4" fmla="val -76330"/>
            </a:avLst>
          </a:prstGeom>
          <a:solidFill>
            <a:schemeClr val="bg1"/>
          </a:solidFill>
          <a:ln>
            <a:tailEnd type="oval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กม.21+946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90" name="Freeform: Shape 189">
            <a:extLst>
              <a:ext uri="{FF2B5EF4-FFF2-40B4-BE49-F238E27FC236}">
                <a16:creationId xmlns:a16="http://schemas.microsoft.com/office/drawing/2014/main" id="{97ADC063-DBE5-0EFA-1EE7-4373FFCAFCC1}"/>
              </a:ext>
            </a:extLst>
          </p:cNvPr>
          <p:cNvSpPr/>
          <p:nvPr/>
        </p:nvSpPr>
        <p:spPr>
          <a:xfrm>
            <a:off x="1457340" y="1542010"/>
            <a:ext cx="403477" cy="805185"/>
          </a:xfrm>
          <a:custGeom>
            <a:avLst/>
            <a:gdLst>
              <a:gd name="connsiteX0" fmla="*/ 0 w 426720"/>
              <a:gd name="connsiteY0" fmla="*/ 855345 h 855345"/>
              <a:gd name="connsiteX1" fmla="*/ 22860 w 426720"/>
              <a:gd name="connsiteY1" fmla="*/ 775335 h 855345"/>
              <a:gd name="connsiteX2" fmla="*/ 26670 w 426720"/>
              <a:gd name="connsiteY2" fmla="*/ 657225 h 855345"/>
              <a:gd name="connsiteX3" fmla="*/ 32385 w 426720"/>
              <a:gd name="connsiteY3" fmla="*/ 554355 h 855345"/>
              <a:gd name="connsiteX4" fmla="*/ 57150 w 426720"/>
              <a:gd name="connsiteY4" fmla="*/ 373380 h 855345"/>
              <a:gd name="connsiteX5" fmla="*/ 89535 w 426720"/>
              <a:gd name="connsiteY5" fmla="*/ 274320 h 855345"/>
              <a:gd name="connsiteX6" fmla="*/ 142875 w 426720"/>
              <a:gd name="connsiteY6" fmla="*/ 220980 h 855345"/>
              <a:gd name="connsiteX7" fmla="*/ 268605 w 426720"/>
              <a:gd name="connsiteY7" fmla="*/ 167640 h 855345"/>
              <a:gd name="connsiteX8" fmla="*/ 339090 w 426720"/>
              <a:gd name="connsiteY8" fmla="*/ 125730 h 855345"/>
              <a:gd name="connsiteX9" fmla="*/ 377190 w 426720"/>
              <a:gd name="connsiteY9" fmla="*/ 80010 h 855345"/>
              <a:gd name="connsiteX10" fmla="*/ 426720 w 426720"/>
              <a:gd name="connsiteY10" fmla="*/ 0 h 855345"/>
              <a:gd name="connsiteX0" fmla="*/ 0 w 434340"/>
              <a:gd name="connsiteY0" fmla="*/ 866775 h 866775"/>
              <a:gd name="connsiteX1" fmla="*/ 22860 w 434340"/>
              <a:gd name="connsiteY1" fmla="*/ 786765 h 866775"/>
              <a:gd name="connsiteX2" fmla="*/ 26670 w 434340"/>
              <a:gd name="connsiteY2" fmla="*/ 668655 h 866775"/>
              <a:gd name="connsiteX3" fmla="*/ 32385 w 434340"/>
              <a:gd name="connsiteY3" fmla="*/ 565785 h 866775"/>
              <a:gd name="connsiteX4" fmla="*/ 57150 w 434340"/>
              <a:gd name="connsiteY4" fmla="*/ 384810 h 866775"/>
              <a:gd name="connsiteX5" fmla="*/ 89535 w 434340"/>
              <a:gd name="connsiteY5" fmla="*/ 285750 h 866775"/>
              <a:gd name="connsiteX6" fmla="*/ 142875 w 434340"/>
              <a:gd name="connsiteY6" fmla="*/ 232410 h 866775"/>
              <a:gd name="connsiteX7" fmla="*/ 268605 w 434340"/>
              <a:gd name="connsiteY7" fmla="*/ 179070 h 866775"/>
              <a:gd name="connsiteX8" fmla="*/ 339090 w 434340"/>
              <a:gd name="connsiteY8" fmla="*/ 137160 h 866775"/>
              <a:gd name="connsiteX9" fmla="*/ 377190 w 434340"/>
              <a:gd name="connsiteY9" fmla="*/ 91440 h 866775"/>
              <a:gd name="connsiteX10" fmla="*/ 434340 w 434340"/>
              <a:gd name="connsiteY10" fmla="*/ 0 h 866775"/>
              <a:gd name="connsiteX0" fmla="*/ 0 w 434340"/>
              <a:gd name="connsiteY0" fmla="*/ 866775 h 866775"/>
              <a:gd name="connsiteX1" fmla="*/ 22860 w 434340"/>
              <a:gd name="connsiteY1" fmla="*/ 786765 h 866775"/>
              <a:gd name="connsiteX2" fmla="*/ 26670 w 434340"/>
              <a:gd name="connsiteY2" fmla="*/ 668655 h 866775"/>
              <a:gd name="connsiteX3" fmla="*/ 32385 w 434340"/>
              <a:gd name="connsiteY3" fmla="*/ 565785 h 866775"/>
              <a:gd name="connsiteX4" fmla="*/ 57150 w 434340"/>
              <a:gd name="connsiteY4" fmla="*/ 384810 h 866775"/>
              <a:gd name="connsiteX5" fmla="*/ 89535 w 434340"/>
              <a:gd name="connsiteY5" fmla="*/ 285750 h 866775"/>
              <a:gd name="connsiteX6" fmla="*/ 142875 w 434340"/>
              <a:gd name="connsiteY6" fmla="*/ 232410 h 866775"/>
              <a:gd name="connsiteX7" fmla="*/ 268605 w 434340"/>
              <a:gd name="connsiteY7" fmla="*/ 179070 h 866775"/>
              <a:gd name="connsiteX8" fmla="*/ 339090 w 434340"/>
              <a:gd name="connsiteY8" fmla="*/ 137160 h 866775"/>
              <a:gd name="connsiteX9" fmla="*/ 377190 w 434340"/>
              <a:gd name="connsiteY9" fmla="*/ 91440 h 866775"/>
              <a:gd name="connsiteX10" fmla="*/ 434340 w 434340"/>
              <a:gd name="connsiteY10" fmla="*/ 0 h 866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34340" h="866775">
                <a:moveTo>
                  <a:pt x="0" y="866775"/>
                </a:moveTo>
                <a:cubicBezTo>
                  <a:pt x="9207" y="843280"/>
                  <a:pt x="18415" y="819785"/>
                  <a:pt x="22860" y="786765"/>
                </a:cubicBezTo>
                <a:cubicBezTo>
                  <a:pt x="27305" y="753745"/>
                  <a:pt x="25083" y="705485"/>
                  <a:pt x="26670" y="668655"/>
                </a:cubicBezTo>
                <a:cubicBezTo>
                  <a:pt x="28257" y="631825"/>
                  <a:pt x="27305" y="613092"/>
                  <a:pt x="32385" y="565785"/>
                </a:cubicBezTo>
                <a:cubicBezTo>
                  <a:pt x="37465" y="518478"/>
                  <a:pt x="47625" y="431482"/>
                  <a:pt x="57150" y="384810"/>
                </a:cubicBezTo>
                <a:cubicBezTo>
                  <a:pt x="66675" y="338138"/>
                  <a:pt x="75248" y="311150"/>
                  <a:pt x="89535" y="285750"/>
                </a:cubicBezTo>
                <a:cubicBezTo>
                  <a:pt x="103822" y="260350"/>
                  <a:pt x="113030" y="250190"/>
                  <a:pt x="142875" y="232410"/>
                </a:cubicBezTo>
                <a:cubicBezTo>
                  <a:pt x="172720" y="214630"/>
                  <a:pt x="235903" y="194945"/>
                  <a:pt x="268605" y="179070"/>
                </a:cubicBezTo>
                <a:cubicBezTo>
                  <a:pt x="301307" y="163195"/>
                  <a:pt x="320993" y="151765"/>
                  <a:pt x="339090" y="137160"/>
                </a:cubicBezTo>
                <a:cubicBezTo>
                  <a:pt x="357188" y="122555"/>
                  <a:pt x="362585" y="112395"/>
                  <a:pt x="377190" y="91440"/>
                </a:cubicBezTo>
                <a:cubicBezTo>
                  <a:pt x="391795" y="70485"/>
                  <a:pt x="416877" y="42862"/>
                  <a:pt x="434340" y="0"/>
                </a:cubicBezTo>
              </a:path>
            </a:pathLst>
          </a:custGeom>
          <a:noFill/>
          <a:ln w="1016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1" name="Freeform: Shape 190">
            <a:extLst>
              <a:ext uri="{FF2B5EF4-FFF2-40B4-BE49-F238E27FC236}">
                <a16:creationId xmlns:a16="http://schemas.microsoft.com/office/drawing/2014/main" id="{F9B0F87F-A8C8-6175-643C-82C4EE345C90}"/>
              </a:ext>
            </a:extLst>
          </p:cNvPr>
          <p:cNvSpPr/>
          <p:nvPr/>
        </p:nvSpPr>
        <p:spPr>
          <a:xfrm>
            <a:off x="1458714" y="1535310"/>
            <a:ext cx="403477" cy="805185"/>
          </a:xfrm>
          <a:custGeom>
            <a:avLst/>
            <a:gdLst>
              <a:gd name="connsiteX0" fmla="*/ 0 w 426720"/>
              <a:gd name="connsiteY0" fmla="*/ 855345 h 855345"/>
              <a:gd name="connsiteX1" fmla="*/ 22860 w 426720"/>
              <a:gd name="connsiteY1" fmla="*/ 775335 h 855345"/>
              <a:gd name="connsiteX2" fmla="*/ 26670 w 426720"/>
              <a:gd name="connsiteY2" fmla="*/ 657225 h 855345"/>
              <a:gd name="connsiteX3" fmla="*/ 32385 w 426720"/>
              <a:gd name="connsiteY3" fmla="*/ 554355 h 855345"/>
              <a:gd name="connsiteX4" fmla="*/ 57150 w 426720"/>
              <a:gd name="connsiteY4" fmla="*/ 373380 h 855345"/>
              <a:gd name="connsiteX5" fmla="*/ 89535 w 426720"/>
              <a:gd name="connsiteY5" fmla="*/ 274320 h 855345"/>
              <a:gd name="connsiteX6" fmla="*/ 142875 w 426720"/>
              <a:gd name="connsiteY6" fmla="*/ 220980 h 855345"/>
              <a:gd name="connsiteX7" fmla="*/ 268605 w 426720"/>
              <a:gd name="connsiteY7" fmla="*/ 167640 h 855345"/>
              <a:gd name="connsiteX8" fmla="*/ 339090 w 426720"/>
              <a:gd name="connsiteY8" fmla="*/ 125730 h 855345"/>
              <a:gd name="connsiteX9" fmla="*/ 377190 w 426720"/>
              <a:gd name="connsiteY9" fmla="*/ 80010 h 855345"/>
              <a:gd name="connsiteX10" fmla="*/ 426720 w 426720"/>
              <a:gd name="connsiteY10" fmla="*/ 0 h 855345"/>
              <a:gd name="connsiteX0" fmla="*/ 0 w 434340"/>
              <a:gd name="connsiteY0" fmla="*/ 866775 h 866775"/>
              <a:gd name="connsiteX1" fmla="*/ 22860 w 434340"/>
              <a:gd name="connsiteY1" fmla="*/ 786765 h 866775"/>
              <a:gd name="connsiteX2" fmla="*/ 26670 w 434340"/>
              <a:gd name="connsiteY2" fmla="*/ 668655 h 866775"/>
              <a:gd name="connsiteX3" fmla="*/ 32385 w 434340"/>
              <a:gd name="connsiteY3" fmla="*/ 565785 h 866775"/>
              <a:gd name="connsiteX4" fmla="*/ 57150 w 434340"/>
              <a:gd name="connsiteY4" fmla="*/ 384810 h 866775"/>
              <a:gd name="connsiteX5" fmla="*/ 89535 w 434340"/>
              <a:gd name="connsiteY5" fmla="*/ 285750 h 866775"/>
              <a:gd name="connsiteX6" fmla="*/ 142875 w 434340"/>
              <a:gd name="connsiteY6" fmla="*/ 232410 h 866775"/>
              <a:gd name="connsiteX7" fmla="*/ 268605 w 434340"/>
              <a:gd name="connsiteY7" fmla="*/ 179070 h 866775"/>
              <a:gd name="connsiteX8" fmla="*/ 339090 w 434340"/>
              <a:gd name="connsiteY8" fmla="*/ 137160 h 866775"/>
              <a:gd name="connsiteX9" fmla="*/ 377190 w 434340"/>
              <a:gd name="connsiteY9" fmla="*/ 91440 h 866775"/>
              <a:gd name="connsiteX10" fmla="*/ 434340 w 434340"/>
              <a:gd name="connsiteY10" fmla="*/ 0 h 866775"/>
              <a:gd name="connsiteX0" fmla="*/ 0 w 434340"/>
              <a:gd name="connsiteY0" fmla="*/ 866775 h 866775"/>
              <a:gd name="connsiteX1" fmla="*/ 22860 w 434340"/>
              <a:gd name="connsiteY1" fmla="*/ 786765 h 866775"/>
              <a:gd name="connsiteX2" fmla="*/ 26670 w 434340"/>
              <a:gd name="connsiteY2" fmla="*/ 668655 h 866775"/>
              <a:gd name="connsiteX3" fmla="*/ 32385 w 434340"/>
              <a:gd name="connsiteY3" fmla="*/ 565785 h 866775"/>
              <a:gd name="connsiteX4" fmla="*/ 57150 w 434340"/>
              <a:gd name="connsiteY4" fmla="*/ 384810 h 866775"/>
              <a:gd name="connsiteX5" fmla="*/ 89535 w 434340"/>
              <a:gd name="connsiteY5" fmla="*/ 285750 h 866775"/>
              <a:gd name="connsiteX6" fmla="*/ 142875 w 434340"/>
              <a:gd name="connsiteY6" fmla="*/ 232410 h 866775"/>
              <a:gd name="connsiteX7" fmla="*/ 268605 w 434340"/>
              <a:gd name="connsiteY7" fmla="*/ 179070 h 866775"/>
              <a:gd name="connsiteX8" fmla="*/ 339090 w 434340"/>
              <a:gd name="connsiteY8" fmla="*/ 137160 h 866775"/>
              <a:gd name="connsiteX9" fmla="*/ 377190 w 434340"/>
              <a:gd name="connsiteY9" fmla="*/ 91440 h 866775"/>
              <a:gd name="connsiteX10" fmla="*/ 434340 w 434340"/>
              <a:gd name="connsiteY10" fmla="*/ 0 h 866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34340" h="866775">
                <a:moveTo>
                  <a:pt x="0" y="866775"/>
                </a:moveTo>
                <a:cubicBezTo>
                  <a:pt x="9207" y="843280"/>
                  <a:pt x="18415" y="819785"/>
                  <a:pt x="22860" y="786765"/>
                </a:cubicBezTo>
                <a:cubicBezTo>
                  <a:pt x="27305" y="753745"/>
                  <a:pt x="25083" y="705485"/>
                  <a:pt x="26670" y="668655"/>
                </a:cubicBezTo>
                <a:cubicBezTo>
                  <a:pt x="28257" y="631825"/>
                  <a:pt x="27305" y="613092"/>
                  <a:pt x="32385" y="565785"/>
                </a:cubicBezTo>
                <a:cubicBezTo>
                  <a:pt x="37465" y="518478"/>
                  <a:pt x="47625" y="431482"/>
                  <a:pt x="57150" y="384810"/>
                </a:cubicBezTo>
                <a:cubicBezTo>
                  <a:pt x="66675" y="338138"/>
                  <a:pt x="75248" y="311150"/>
                  <a:pt x="89535" y="285750"/>
                </a:cubicBezTo>
                <a:cubicBezTo>
                  <a:pt x="103822" y="260350"/>
                  <a:pt x="113030" y="250190"/>
                  <a:pt x="142875" y="232410"/>
                </a:cubicBezTo>
                <a:cubicBezTo>
                  <a:pt x="172720" y="214630"/>
                  <a:pt x="235903" y="194945"/>
                  <a:pt x="268605" y="179070"/>
                </a:cubicBezTo>
                <a:cubicBezTo>
                  <a:pt x="301307" y="163195"/>
                  <a:pt x="320993" y="151765"/>
                  <a:pt x="339090" y="137160"/>
                </a:cubicBezTo>
                <a:cubicBezTo>
                  <a:pt x="357188" y="122555"/>
                  <a:pt x="362585" y="112395"/>
                  <a:pt x="377190" y="91440"/>
                </a:cubicBezTo>
                <a:cubicBezTo>
                  <a:pt x="391795" y="70485"/>
                  <a:pt x="416877" y="42862"/>
                  <a:pt x="434340" y="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2" name="Freeform: Shape 191">
            <a:extLst>
              <a:ext uri="{FF2B5EF4-FFF2-40B4-BE49-F238E27FC236}">
                <a16:creationId xmlns:a16="http://schemas.microsoft.com/office/drawing/2014/main" id="{3A563256-DF54-6F7B-FE76-D43BDCF8C787}"/>
              </a:ext>
            </a:extLst>
          </p:cNvPr>
          <p:cNvSpPr/>
          <p:nvPr/>
        </p:nvSpPr>
        <p:spPr>
          <a:xfrm>
            <a:off x="1482825" y="1548633"/>
            <a:ext cx="403477" cy="805185"/>
          </a:xfrm>
          <a:custGeom>
            <a:avLst/>
            <a:gdLst>
              <a:gd name="connsiteX0" fmla="*/ 0 w 426720"/>
              <a:gd name="connsiteY0" fmla="*/ 855345 h 855345"/>
              <a:gd name="connsiteX1" fmla="*/ 22860 w 426720"/>
              <a:gd name="connsiteY1" fmla="*/ 775335 h 855345"/>
              <a:gd name="connsiteX2" fmla="*/ 26670 w 426720"/>
              <a:gd name="connsiteY2" fmla="*/ 657225 h 855345"/>
              <a:gd name="connsiteX3" fmla="*/ 32385 w 426720"/>
              <a:gd name="connsiteY3" fmla="*/ 554355 h 855345"/>
              <a:gd name="connsiteX4" fmla="*/ 57150 w 426720"/>
              <a:gd name="connsiteY4" fmla="*/ 373380 h 855345"/>
              <a:gd name="connsiteX5" fmla="*/ 89535 w 426720"/>
              <a:gd name="connsiteY5" fmla="*/ 274320 h 855345"/>
              <a:gd name="connsiteX6" fmla="*/ 142875 w 426720"/>
              <a:gd name="connsiteY6" fmla="*/ 220980 h 855345"/>
              <a:gd name="connsiteX7" fmla="*/ 268605 w 426720"/>
              <a:gd name="connsiteY7" fmla="*/ 167640 h 855345"/>
              <a:gd name="connsiteX8" fmla="*/ 339090 w 426720"/>
              <a:gd name="connsiteY8" fmla="*/ 125730 h 855345"/>
              <a:gd name="connsiteX9" fmla="*/ 377190 w 426720"/>
              <a:gd name="connsiteY9" fmla="*/ 80010 h 855345"/>
              <a:gd name="connsiteX10" fmla="*/ 426720 w 426720"/>
              <a:gd name="connsiteY10" fmla="*/ 0 h 855345"/>
              <a:gd name="connsiteX0" fmla="*/ 0 w 434340"/>
              <a:gd name="connsiteY0" fmla="*/ 866775 h 866775"/>
              <a:gd name="connsiteX1" fmla="*/ 22860 w 434340"/>
              <a:gd name="connsiteY1" fmla="*/ 786765 h 866775"/>
              <a:gd name="connsiteX2" fmla="*/ 26670 w 434340"/>
              <a:gd name="connsiteY2" fmla="*/ 668655 h 866775"/>
              <a:gd name="connsiteX3" fmla="*/ 32385 w 434340"/>
              <a:gd name="connsiteY3" fmla="*/ 565785 h 866775"/>
              <a:gd name="connsiteX4" fmla="*/ 57150 w 434340"/>
              <a:gd name="connsiteY4" fmla="*/ 384810 h 866775"/>
              <a:gd name="connsiteX5" fmla="*/ 89535 w 434340"/>
              <a:gd name="connsiteY5" fmla="*/ 285750 h 866775"/>
              <a:gd name="connsiteX6" fmla="*/ 142875 w 434340"/>
              <a:gd name="connsiteY6" fmla="*/ 232410 h 866775"/>
              <a:gd name="connsiteX7" fmla="*/ 268605 w 434340"/>
              <a:gd name="connsiteY7" fmla="*/ 179070 h 866775"/>
              <a:gd name="connsiteX8" fmla="*/ 339090 w 434340"/>
              <a:gd name="connsiteY8" fmla="*/ 137160 h 866775"/>
              <a:gd name="connsiteX9" fmla="*/ 377190 w 434340"/>
              <a:gd name="connsiteY9" fmla="*/ 91440 h 866775"/>
              <a:gd name="connsiteX10" fmla="*/ 434340 w 434340"/>
              <a:gd name="connsiteY10" fmla="*/ 0 h 866775"/>
              <a:gd name="connsiteX0" fmla="*/ 0 w 434340"/>
              <a:gd name="connsiteY0" fmla="*/ 866775 h 866775"/>
              <a:gd name="connsiteX1" fmla="*/ 22860 w 434340"/>
              <a:gd name="connsiteY1" fmla="*/ 786765 h 866775"/>
              <a:gd name="connsiteX2" fmla="*/ 26670 w 434340"/>
              <a:gd name="connsiteY2" fmla="*/ 668655 h 866775"/>
              <a:gd name="connsiteX3" fmla="*/ 32385 w 434340"/>
              <a:gd name="connsiteY3" fmla="*/ 565785 h 866775"/>
              <a:gd name="connsiteX4" fmla="*/ 57150 w 434340"/>
              <a:gd name="connsiteY4" fmla="*/ 384810 h 866775"/>
              <a:gd name="connsiteX5" fmla="*/ 89535 w 434340"/>
              <a:gd name="connsiteY5" fmla="*/ 285750 h 866775"/>
              <a:gd name="connsiteX6" fmla="*/ 142875 w 434340"/>
              <a:gd name="connsiteY6" fmla="*/ 232410 h 866775"/>
              <a:gd name="connsiteX7" fmla="*/ 268605 w 434340"/>
              <a:gd name="connsiteY7" fmla="*/ 179070 h 866775"/>
              <a:gd name="connsiteX8" fmla="*/ 339090 w 434340"/>
              <a:gd name="connsiteY8" fmla="*/ 137160 h 866775"/>
              <a:gd name="connsiteX9" fmla="*/ 377190 w 434340"/>
              <a:gd name="connsiteY9" fmla="*/ 91440 h 866775"/>
              <a:gd name="connsiteX10" fmla="*/ 434340 w 434340"/>
              <a:gd name="connsiteY10" fmla="*/ 0 h 866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34340" h="866775">
                <a:moveTo>
                  <a:pt x="0" y="866775"/>
                </a:moveTo>
                <a:cubicBezTo>
                  <a:pt x="9207" y="843280"/>
                  <a:pt x="18415" y="819785"/>
                  <a:pt x="22860" y="786765"/>
                </a:cubicBezTo>
                <a:cubicBezTo>
                  <a:pt x="27305" y="753745"/>
                  <a:pt x="25083" y="705485"/>
                  <a:pt x="26670" y="668655"/>
                </a:cubicBezTo>
                <a:cubicBezTo>
                  <a:pt x="28257" y="631825"/>
                  <a:pt x="27305" y="613092"/>
                  <a:pt x="32385" y="565785"/>
                </a:cubicBezTo>
                <a:cubicBezTo>
                  <a:pt x="37465" y="518478"/>
                  <a:pt x="47625" y="431482"/>
                  <a:pt x="57150" y="384810"/>
                </a:cubicBezTo>
                <a:cubicBezTo>
                  <a:pt x="66675" y="338138"/>
                  <a:pt x="75248" y="311150"/>
                  <a:pt x="89535" y="285750"/>
                </a:cubicBezTo>
                <a:cubicBezTo>
                  <a:pt x="103822" y="260350"/>
                  <a:pt x="113030" y="250190"/>
                  <a:pt x="142875" y="232410"/>
                </a:cubicBezTo>
                <a:cubicBezTo>
                  <a:pt x="172720" y="214630"/>
                  <a:pt x="235903" y="194945"/>
                  <a:pt x="268605" y="179070"/>
                </a:cubicBezTo>
                <a:cubicBezTo>
                  <a:pt x="301307" y="163195"/>
                  <a:pt x="320993" y="151765"/>
                  <a:pt x="339090" y="137160"/>
                </a:cubicBezTo>
                <a:cubicBezTo>
                  <a:pt x="357188" y="122555"/>
                  <a:pt x="362585" y="112395"/>
                  <a:pt x="377190" y="91440"/>
                </a:cubicBezTo>
                <a:cubicBezTo>
                  <a:pt x="391795" y="70485"/>
                  <a:pt x="416877" y="42862"/>
                  <a:pt x="43434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3" name="Freeform: Shape 192">
            <a:extLst>
              <a:ext uri="{FF2B5EF4-FFF2-40B4-BE49-F238E27FC236}">
                <a16:creationId xmlns:a16="http://schemas.microsoft.com/office/drawing/2014/main" id="{AC2006FB-50EE-44CD-92B4-8E295D1D3802}"/>
              </a:ext>
            </a:extLst>
          </p:cNvPr>
          <p:cNvSpPr/>
          <p:nvPr/>
        </p:nvSpPr>
        <p:spPr>
          <a:xfrm>
            <a:off x="1436111" y="1517858"/>
            <a:ext cx="403477" cy="805185"/>
          </a:xfrm>
          <a:custGeom>
            <a:avLst/>
            <a:gdLst>
              <a:gd name="connsiteX0" fmla="*/ 0 w 426720"/>
              <a:gd name="connsiteY0" fmla="*/ 855345 h 855345"/>
              <a:gd name="connsiteX1" fmla="*/ 22860 w 426720"/>
              <a:gd name="connsiteY1" fmla="*/ 775335 h 855345"/>
              <a:gd name="connsiteX2" fmla="*/ 26670 w 426720"/>
              <a:gd name="connsiteY2" fmla="*/ 657225 h 855345"/>
              <a:gd name="connsiteX3" fmla="*/ 32385 w 426720"/>
              <a:gd name="connsiteY3" fmla="*/ 554355 h 855345"/>
              <a:gd name="connsiteX4" fmla="*/ 57150 w 426720"/>
              <a:gd name="connsiteY4" fmla="*/ 373380 h 855345"/>
              <a:gd name="connsiteX5" fmla="*/ 89535 w 426720"/>
              <a:gd name="connsiteY5" fmla="*/ 274320 h 855345"/>
              <a:gd name="connsiteX6" fmla="*/ 142875 w 426720"/>
              <a:gd name="connsiteY6" fmla="*/ 220980 h 855345"/>
              <a:gd name="connsiteX7" fmla="*/ 268605 w 426720"/>
              <a:gd name="connsiteY7" fmla="*/ 167640 h 855345"/>
              <a:gd name="connsiteX8" fmla="*/ 339090 w 426720"/>
              <a:gd name="connsiteY8" fmla="*/ 125730 h 855345"/>
              <a:gd name="connsiteX9" fmla="*/ 377190 w 426720"/>
              <a:gd name="connsiteY9" fmla="*/ 80010 h 855345"/>
              <a:gd name="connsiteX10" fmla="*/ 426720 w 426720"/>
              <a:gd name="connsiteY10" fmla="*/ 0 h 855345"/>
              <a:gd name="connsiteX0" fmla="*/ 0 w 434340"/>
              <a:gd name="connsiteY0" fmla="*/ 866775 h 866775"/>
              <a:gd name="connsiteX1" fmla="*/ 22860 w 434340"/>
              <a:gd name="connsiteY1" fmla="*/ 786765 h 866775"/>
              <a:gd name="connsiteX2" fmla="*/ 26670 w 434340"/>
              <a:gd name="connsiteY2" fmla="*/ 668655 h 866775"/>
              <a:gd name="connsiteX3" fmla="*/ 32385 w 434340"/>
              <a:gd name="connsiteY3" fmla="*/ 565785 h 866775"/>
              <a:gd name="connsiteX4" fmla="*/ 57150 w 434340"/>
              <a:gd name="connsiteY4" fmla="*/ 384810 h 866775"/>
              <a:gd name="connsiteX5" fmla="*/ 89535 w 434340"/>
              <a:gd name="connsiteY5" fmla="*/ 285750 h 866775"/>
              <a:gd name="connsiteX6" fmla="*/ 142875 w 434340"/>
              <a:gd name="connsiteY6" fmla="*/ 232410 h 866775"/>
              <a:gd name="connsiteX7" fmla="*/ 268605 w 434340"/>
              <a:gd name="connsiteY7" fmla="*/ 179070 h 866775"/>
              <a:gd name="connsiteX8" fmla="*/ 339090 w 434340"/>
              <a:gd name="connsiteY8" fmla="*/ 137160 h 866775"/>
              <a:gd name="connsiteX9" fmla="*/ 377190 w 434340"/>
              <a:gd name="connsiteY9" fmla="*/ 91440 h 866775"/>
              <a:gd name="connsiteX10" fmla="*/ 434340 w 434340"/>
              <a:gd name="connsiteY10" fmla="*/ 0 h 866775"/>
              <a:gd name="connsiteX0" fmla="*/ 0 w 434340"/>
              <a:gd name="connsiteY0" fmla="*/ 866775 h 866775"/>
              <a:gd name="connsiteX1" fmla="*/ 22860 w 434340"/>
              <a:gd name="connsiteY1" fmla="*/ 786765 h 866775"/>
              <a:gd name="connsiteX2" fmla="*/ 26670 w 434340"/>
              <a:gd name="connsiteY2" fmla="*/ 668655 h 866775"/>
              <a:gd name="connsiteX3" fmla="*/ 32385 w 434340"/>
              <a:gd name="connsiteY3" fmla="*/ 565785 h 866775"/>
              <a:gd name="connsiteX4" fmla="*/ 57150 w 434340"/>
              <a:gd name="connsiteY4" fmla="*/ 384810 h 866775"/>
              <a:gd name="connsiteX5" fmla="*/ 89535 w 434340"/>
              <a:gd name="connsiteY5" fmla="*/ 285750 h 866775"/>
              <a:gd name="connsiteX6" fmla="*/ 142875 w 434340"/>
              <a:gd name="connsiteY6" fmla="*/ 232410 h 866775"/>
              <a:gd name="connsiteX7" fmla="*/ 268605 w 434340"/>
              <a:gd name="connsiteY7" fmla="*/ 179070 h 866775"/>
              <a:gd name="connsiteX8" fmla="*/ 339090 w 434340"/>
              <a:gd name="connsiteY8" fmla="*/ 137160 h 866775"/>
              <a:gd name="connsiteX9" fmla="*/ 377190 w 434340"/>
              <a:gd name="connsiteY9" fmla="*/ 91440 h 866775"/>
              <a:gd name="connsiteX10" fmla="*/ 434340 w 434340"/>
              <a:gd name="connsiteY10" fmla="*/ 0 h 866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34340" h="866775">
                <a:moveTo>
                  <a:pt x="0" y="866775"/>
                </a:moveTo>
                <a:cubicBezTo>
                  <a:pt x="9207" y="843280"/>
                  <a:pt x="18415" y="819785"/>
                  <a:pt x="22860" y="786765"/>
                </a:cubicBezTo>
                <a:cubicBezTo>
                  <a:pt x="27305" y="753745"/>
                  <a:pt x="25083" y="705485"/>
                  <a:pt x="26670" y="668655"/>
                </a:cubicBezTo>
                <a:cubicBezTo>
                  <a:pt x="28257" y="631825"/>
                  <a:pt x="27305" y="613092"/>
                  <a:pt x="32385" y="565785"/>
                </a:cubicBezTo>
                <a:cubicBezTo>
                  <a:pt x="37465" y="518478"/>
                  <a:pt x="47625" y="431482"/>
                  <a:pt x="57150" y="384810"/>
                </a:cubicBezTo>
                <a:cubicBezTo>
                  <a:pt x="66675" y="338138"/>
                  <a:pt x="75248" y="311150"/>
                  <a:pt x="89535" y="285750"/>
                </a:cubicBezTo>
                <a:cubicBezTo>
                  <a:pt x="103822" y="260350"/>
                  <a:pt x="113030" y="250190"/>
                  <a:pt x="142875" y="232410"/>
                </a:cubicBezTo>
                <a:cubicBezTo>
                  <a:pt x="172720" y="214630"/>
                  <a:pt x="235903" y="194945"/>
                  <a:pt x="268605" y="179070"/>
                </a:cubicBezTo>
                <a:cubicBezTo>
                  <a:pt x="301307" y="163195"/>
                  <a:pt x="320993" y="151765"/>
                  <a:pt x="339090" y="137160"/>
                </a:cubicBezTo>
                <a:cubicBezTo>
                  <a:pt x="357188" y="122555"/>
                  <a:pt x="362585" y="112395"/>
                  <a:pt x="377190" y="91440"/>
                </a:cubicBezTo>
                <a:cubicBezTo>
                  <a:pt x="391795" y="70485"/>
                  <a:pt x="416877" y="42862"/>
                  <a:pt x="43434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4" name="Oval 193">
            <a:extLst>
              <a:ext uri="{FF2B5EF4-FFF2-40B4-BE49-F238E27FC236}">
                <a16:creationId xmlns:a16="http://schemas.microsoft.com/office/drawing/2014/main" id="{D930C229-8133-3B5A-7B1E-8822954D1177}"/>
              </a:ext>
            </a:extLst>
          </p:cNvPr>
          <p:cNvSpPr/>
          <p:nvPr/>
        </p:nvSpPr>
        <p:spPr>
          <a:xfrm>
            <a:off x="1806696" y="1538746"/>
            <a:ext cx="79493" cy="77032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5" name="Freeform: Shape 194">
            <a:extLst>
              <a:ext uri="{FF2B5EF4-FFF2-40B4-BE49-F238E27FC236}">
                <a16:creationId xmlns:a16="http://schemas.microsoft.com/office/drawing/2014/main" id="{EC918227-8C75-C50F-998F-8B350FF023E6}"/>
              </a:ext>
            </a:extLst>
          </p:cNvPr>
          <p:cNvSpPr/>
          <p:nvPr/>
        </p:nvSpPr>
        <p:spPr>
          <a:xfrm>
            <a:off x="1873205" y="1391591"/>
            <a:ext cx="215896" cy="159267"/>
          </a:xfrm>
          <a:custGeom>
            <a:avLst/>
            <a:gdLst>
              <a:gd name="connsiteX0" fmla="*/ 0 w 232410"/>
              <a:gd name="connsiteY0" fmla="*/ 171450 h 171450"/>
              <a:gd name="connsiteX1" fmla="*/ 232410 w 232410"/>
              <a:gd name="connsiteY1" fmla="*/ 0 h 1714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32410" h="171450">
                <a:moveTo>
                  <a:pt x="0" y="171450"/>
                </a:moveTo>
                <a:lnTo>
                  <a:pt x="232410" y="0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6" name="Callout: Line with Border and Accent Bar 195">
            <a:extLst>
              <a:ext uri="{FF2B5EF4-FFF2-40B4-BE49-F238E27FC236}">
                <a16:creationId xmlns:a16="http://schemas.microsoft.com/office/drawing/2014/main" id="{4E59A0E4-5AF9-79DE-CB6F-DD9EAF1E31BD}"/>
              </a:ext>
            </a:extLst>
          </p:cNvPr>
          <p:cNvSpPr/>
          <p:nvPr/>
        </p:nvSpPr>
        <p:spPr>
          <a:xfrm flipH="1">
            <a:off x="564776" y="2091018"/>
            <a:ext cx="616368" cy="144205"/>
          </a:xfrm>
          <a:prstGeom prst="accentBorderCallout1">
            <a:avLst>
              <a:gd name="adj1" fmla="val 18750"/>
              <a:gd name="adj2" fmla="val -8333"/>
              <a:gd name="adj3" fmla="val 169845"/>
              <a:gd name="adj4" fmla="val -47279"/>
            </a:avLst>
          </a:prstGeom>
          <a:solidFill>
            <a:schemeClr val="bg1"/>
          </a:solidFill>
          <a:ln>
            <a:tailEnd type="oval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กม.21+700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97" name="Oval 196">
            <a:extLst>
              <a:ext uri="{FF2B5EF4-FFF2-40B4-BE49-F238E27FC236}">
                <a16:creationId xmlns:a16="http://schemas.microsoft.com/office/drawing/2014/main" id="{CF479A64-9E3E-0A68-2BFE-45597C84C9BF}"/>
              </a:ext>
            </a:extLst>
          </p:cNvPr>
          <p:cNvSpPr/>
          <p:nvPr/>
        </p:nvSpPr>
        <p:spPr>
          <a:xfrm>
            <a:off x="1399797" y="2370123"/>
            <a:ext cx="79493" cy="77032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8" name="Freeform: Shape 197">
            <a:extLst>
              <a:ext uri="{FF2B5EF4-FFF2-40B4-BE49-F238E27FC236}">
                <a16:creationId xmlns:a16="http://schemas.microsoft.com/office/drawing/2014/main" id="{D5BE4345-07E1-5FAD-9FB5-6B3C47213879}"/>
              </a:ext>
            </a:extLst>
          </p:cNvPr>
          <p:cNvSpPr/>
          <p:nvPr/>
        </p:nvSpPr>
        <p:spPr>
          <a:xfrm>
            <a:off x="2182892" y="4916708"/>
            <a:ext cx="904285" cy="909593"/>
          </a:xfrm>
          <a:custGeom>
            <a:avLst/>
            <a:gdLst>
              <a:gd name="connsiteX0" fmla="*/ 0 w 973455"/>
              <a:gd name="connsiteY0" fmla="*/ 0 h 979170"/>
              <a:gd name="connsiteX1" fmla="*/ 100965 w 973455"/>
              <a:gd name="connsiteY1" fmla="*/ 120015 h 979170"/>
              <a:gd name="connsiteX2" fmla="*/ 249555 w 973455"/>
              <a:gd name="connsiteY2" fmla="*/ 300990 h 979170"/>
              <a:gd name="connsiteX3" fmla="*/ 325755 w 973455"/>
              <a:gd name="connsiteY3" fmla="*/ 413385 h 979170"/>
              <a:gd name="connsiteX4" fmla="*/ 430530 w 973455"/>
              <a:gd name="connsiteY4" fmla="*/ 512445 h 979170"/>
              <a:gd name="connsiteX5" fmla="*/ 561975 w 973455"/>
              <a:gd name="connsiteY5" fmla="*/ 609600 h 979170"/>
              <a:gd name="connsiteX6" fmla="*/ 695325 w 973455"/>
              <a:gd name="connsiteY6" fmla="*/ 716280 h 979170"/>
              <a:gd name="connsiteX7" fmla="*/ 758190 w 973455"/>
              <a:gd name="connsiteY7" fmla="*/ 758190 h 979170"/>
              <a:gd name="connsiteX8" fmla="*/ 796290 w 973455"/>
              <a:gd name="connsiteY8" fmla="*/ 805815 h 979170"/>
              <a:gd name="connsiteX9" fmla="*/ 830580 w 973455"/>
              <a:gd name="connsiteY9" fmla="*/ 855345 h 979170"/>
              <a:gd name="connsiteX10" fmla="*/ 973455 w 973455"/>
              <a:gd name="connsiteY10" fmla="*/ 979170 h 9791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73455" h="979170">
                <a:moveTo>
                  <a:pt x="0" y="0"/>
                </a:moveTo>
                <a:cubicBezTo>
                  <a:pt x="29686" y="34925"/>
                  <a:pt x="59373" y="69850"/>
                  <a:pt x="100965" y="120015"/>
                </a:cubicBezTo>
                <a:cubicBezTo>
                  <a:pt x="142557" y="170180"/>
                  <a:pt x="212090" y="252095"/>
                  <a:pt x="249555" y="300990"/>
                </a:cubicBezTo>
                <a:cubicBezTo>
                  <a:pt x="287020" y="349885"/>
                  <a:pt x="295593" y="378143"/>
                  <a:pt x="325755" y="413385"/>
                </a:cubicBezTo>
                <a:cubicBezTo>
                  <a:pt x="355918" y="448628"/>
                  <a:pt x="391160" y="479743"/>
                  <a:pt x="430530" y="512445"/>
                </a:cubicBezTo>
                <a:cubicBezTo>
                  <a:pt x="469900" y="545148"/>
                  <a:pt x="517843" y="575628"/>
                  <a:pt x="561975" y="609600"/>
                </a:cubicBezTo>
                <a:cubicBezTo>
                  <a:pt x="606108" y="643573"/>
                  <a:pt x="662623" y="691515"/>
                  <a:pt x="695325" y="716280"/>
                </a:cubicBezTo>
                <a:cubicBezTo>
                  <a:pt x="728028" y="741045"/>
                  <a:pt x="741363" y="743268"/>
                  <a:pt x="758190" y="758190"/>
                </a:cubicBezTo>
                <a:cubicBezTo>
                  <a:pt x="775017" y="773112"/>
                  <a:pt x="784225" y="789623"/>
                  <a:pt x="796290" y="805815"/>
                </a:cubicBezTo>
                <a:cubicBezTo>
                  <a:pt x="808355" y="822007"/>
                  <a:pt x="801053" y="826453"/>
                  <a:pt x="830580" y="855345"/>
                </a:cubicBezTo>
                <a:cubicBezTo>
                  <a:pt x="860108" y="884238"/>
                  <a:pt x="916781" y="931704"/>
                  <a:pt x="973455" y="979170"/>
                </a:cubicBezTo>
              </a:path>
            </a:pathLst>
          </a:custGeom>
          <a:noFill/>
          <a:ln w="1016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9" name="Freeform: Shape 198">
            <a:extLst>
              <a:ext uri="{FF2B5EF4-FFF2-40B4-BE49-F238E27FC236}">
                <a16:creationId xmlns:a16="http://schemas.microsoft.com/office/drawing/2014/main" id="{5ECAD84E-C3A4-84DB-95F2-EA66B6C115CA}"/>
              </a:ext>
            </a:extLst>
          </p:cNvPr>
          <p:cNvSpPr/>
          <p:nvPr/>
        </p:nvSpPr>
        <p:spPr>
          <a:xfrm>
            <a:off x="2185505" y="4916962"/>
            <a:ext cx="904285" cy="909593"/>
          </a:xfrm>
          <a:custGeom>
            <a:avLst/>
            <a:gdLst>
              <a:gd name="connsiteX0" fmla="*/ 0 w 973455"/>
              <a:gd name="connsiteY0" fmla="*/ 0 h 979170"/>
              <a:gd name="connsiteX1" fmla="*/ 100965 w 973455"/>
              <a:gd name="connsiteY1" fmla="*/ 120015 h 979170"/>
              <a:gd name="connsiteX2" fmla="*/ 249555 w 973455"/>
              <a:gd name="connsiteY2" fmla="*/ 300990 h 979170"/>
              <a:gd name="connsiteX3" fmla="*/ 325755 w 973455"/>
              <a:gd name="connsiteY3" fmla="*/ 413385 h 979170"/>
              <a:gd name="connsiteX4" fmla="*/ 430530 w 973455"/>
              <a:gd name="connsiteY4" fmla="*/ 512445 h 979170"/>
              <a:gd name="connsiteX5" fmla="*/ 561975 w 973455"/>
              <a:gd name="connsiteY5" fmla="*/ 609600 h 979170"/>
              <a:gd name="connsiteX6" fmla="*/ 695325 w 973455"/>
              <a:gd name="connsiteY6" fmla="*/ 716280 h 979170"/>
              <a:gd name="connsiteX7" fmla="*/ 758190 w 973455"/>
              <a:gd name="connsiteY7" fmla="*/ 758190 h 979170"/>
              <a:gd name="connsiteX8" fmla="*/ 796290 w 973455"/>
              <a:gd name="connsiteY8" fmla="*/ 805815 h 979170"/>
              <a:gd name="connsiteX9" fmla="*/ 830580 w 973455"/>
              <a:gd name="connsiteY9" fmla="*/ 855345 h 979170"/>
              <a:gd name="connsiteX10" fmla="*/ 973455 w 973455"/>
              <a:gd name="connsiteY10" fmla="*/ 979170 h 9791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73455" h="979170">
                <a:moveTo>
                  <a:pt x="0" y="0"/>
                </a:moveTo>
                <a:cubicBezTo>
                  <a:pt x="29686" y="34925"/>
                  <a:pt x="59373" y="69850"/>
                  <a:pt x="100965" y="120015"/>
                </a:cubicBezTo>
                <a:cubicBezTo>
                  <a:pt x="142557" y="170180"/>
                  <a:pt x="212090" y="252095"/>
                  <a:pt x="249555" y="300990"/>
                </a:cubicBezTo>
                <a:cubicBezTo>
                  <a:pt x="287020" y="349885"/>
                  <a:pt x="295593" y="378143"/>
                  <a:pt x="325755" y="413385"/>
                </a:cubicBezTo>
                <a:cubicBezTo>
                  <a:pt x="355918" y="448628"/>
                  <a:pt x="391160" y="479743"/>
                  <a:pt x="430530" y="512445"/>
                </a:cubicBezTo>
                <a:cubicBezTo>
                  <a:pt x="469900" y="545148"/>
                  <a:pt x="517843" y="575628"/>
                  <a:pt x="561975" y="609600"/>
                </a:cubicBezTo>
                <a:cubicBezTo>
                  <a:pt x="606108" y="643573"/>
                  <a:pt x="662623" y="691515"/>
                  <a:pt x="695325" y="716280"/>
                </a:cubicBezTo>
                <a:cubicBezTo>
                  <a:pt x="728028" y="741045"/>
                  <a:pt x="741363" y="743268"/>
                  <a:pt x="758190" y="758190"/>
                </a:cubicBezTo>
                <a:cubicBezTo>
                  <a:pt x="775017" y="773112"/>
                  <a:pt x="784225" y="789623"/>
                  <a:pt x="796290" y="805815"/>
                </a:cubicBezTo>
                <a:cubicBezTo>
                  <a:pt x="808355" y="822007"/>
                  <a:pt x="801053" y="826453"/>
                  <a:pt x="830580" y="855345"/>
                </a:cubicBezTo>
                <a:cubicBezTo>
                  <a:pt x="860108" y="884238"/>
                  <a:pt x="916781" y="931704"/>
                  <a:pt x="973455" y="97917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0" name="Freeform: Shape 199">
            <a:extLst>
              <a:ext uri="{FF2B5EF4-FFF2-40B4-BE49-F238E27FC236}">
                <a16:creationId xmlns:a16="http://schemas.microsoft.com/office/drawing/2014/main" id="{C0B532C9-2BD4-8928-958F-9B0ABBD4439C}"/>
              </a:ext>
            </a:extLst>
          </p:cNvPr>
          <p:cNvSpPr/>
          <p:nvPr/>
        </p:nvSpPr>
        <p:spPr>
          <a:xfrm>
            <a:off x="2166321" y="4931373"/>
            <a:ext cx="904285" cy="909593"/>
          </a:xfrm>
          <a:custGeom>
            <a:avLst/>
            <a:gdLst>
              <a:gd name="connsiteX0" fmla="*/ 0 w 973455"/>
              <a:gd name="connsiteY0" fmla="*/ 0 h 979170"/>
              <a:gd name="connsiteX1" fmla="*/ 100965 w 973455"/>
              <a:gd name="connsiteY1" fmla="*/ 120015 h 979170"/>
              <a:gd name="connsiteX2" fmla="*/ 249555 w 973455"/>
              <a:gd name="connsiteY2" fmla="*/ 300990 h 979170"/>
              <a:gd name="connsiteX3" fmla="*/ 325755 w 973455"/>
              <a:gd name="connsiteY3" fmla="*/ 413385 h 979170"/>
              <a:gd name="connsiteX4" fmla="*/ 430530 w 973455"/>
              <a:gd name="connsiteY4" fmla="*/ 512445 h 979170"/>
              <a:gd name="connsiteX5" fmla="*/ 561975 w 973455"/>
              <a:gd name="connsiteY5" fmla="*/ 609600 h 979170"/>
              <a:gd name="connsiteX6" fmla="*/ 695325 w 973455"/>
              <a:gd name="connsiteY6" fmla="*/ 716280 h 979170"/>
              <a:gd name="connsiteX7" fmla="*/ 758190 w 973455"/>
              <a:gd name="connsiteY7" fmla="*/ 758190 h 979170"/>
              <a:gd name="connsiteX8" fmla="*/ 796290 w 973455"/>
              <a:gd name="connsiteY8" fmla="*/ 805815 h 979170"/>
              <a:gd name="connsiteX9" fmla="*/ 830580 w 973455"/>
              <a:gd name="connsiteY9" fmla="*/ 855345 h 979170"/>
              <a:gd name="connsiteX10" fmla="*/ 973455 w 973455"/>
              <a:gd name="connsiteY10" fmla="*/ 979170 h 9791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73455" h="979170">
                <a:moveTo>
                  <a:pt x="0" y="0"/>
                </a:moveTo>
                <a:cubicBezTo>
                  <a:pt x="29686" y="34925"/>
                  <a:pt x="59373" y="69850"/>
                  <a:pt x="100965" y="120015"/>
                </a:cubicBezTo>
                <a:cubicBezTo>
                  <a:pt x="142557" y="170180"/>
                  <a:pt x="212090" y="252095"/>
                  <a:pt x="249555" y="300990"/>
                </a:cubicBezTo>
                <a:cubicBezTo>
                  <a:pt x="287020" y="349885"/>
                  <a:pt x="295593" y="378143"/>
                  <a:pt x="325755" y="413385"/>
                </a:cubicBezTo>
                <a:cubicBezTo>
                  <a:pt x="355918" y="448628"/>
                  <a:pt x="391160" y="479743"/>
                  <a:pt x="430530" y="512445"/>
                </a:cubicBezTo>
                <a:cubicBezTo>
                  <a:pt x="469900" y="545148"/>
                  <a:pt x="517843" y="575628"/>
                  <a:pt x="561975" y="609600"/>
                </a:cubicBezTo>
                <a:cubicBezTo>
                  <a:pt x="606108" y="643573"/>
                  <a:pt x="662623" y="691515"/>
                  <a:pt x="695325" y="716280"/>
                </a:cubicBezTo>
                <a:cubicBezTo>
                  <a:pt x="728028" y="741045"/>
                  <a:pt x="741363" y="743268"/>
                  <a:pt x="758190" y="758190"/>
                </a:cubicBezTo>
                <a:cubicBezTo>
                  <a:pt x="775017" y="773112"/>
                  <a:pt x="784225" y="789623"/>
                  <a:pt x="796290" y="805815"/>
                </a:cubicBezTo>
                <a:cubicBezTo>
                  <a:pt x="808355" y="822007"/>
                  <a:pt x="801053" y="826453"/>
                  <a:pt x="830580" y="855345"/>
                </a:cubicBezTo>
                <a:cubicBezTo>
                  <a:pt x="860108" y="884238"/>
                  <a:pt x="916781" y="931704"/>
                  <a:pt x="973455" y="97917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1" name="Freeform: Shape 200">
            <a:extLst>
              <a:ext uri="{FF2B5EF4-FFF2-40B4-BE49-F238E27FC236}">
                <a16:creationId xmlns:a16="http://schemas.microsoft.com/office/drawing/2014/main" id="{E02CC340-492D-6103-C757-FA7BCBA580DE}"/>
              </a:ext>
            </a:extLst>
          </p:cNvPr>
          <p:cNvSpPr/>
          <p:nvPr/>
        </p:nvSpPr>
        <p:spPr>
          <a:xfrm>
            <a:off x="2203641" y="4903571"/>
            <a:ext cx="904285" cy="909593"/>
          </a:xfrm>
          <a:custGeom>
            <a:avLst/>
            <a:gdLst>
              <a:gd name="connsiteX0" fmla="*/ 0 w 973455"/>
              <a:gd name="connsiteY0" fmla="*/ 0 h 979170"/>
              <a:gd name="connsiteX1" fmla="*/ 100965 w 973455"/>
              <a:gd name="connsiteY1" fmla="*/ 120015 h 979170"/>
              <a:gd name="connsiteX2" fmla="*/ 249555 w 973455"/>
              <a:gd name="connsiteY2" fmla="*/ 300990 h 979170"/>
              <a:gd name="connsiteX3" fmla="*/ 325755 w 973455"/>
              <a:gd name="connsiteY3" fmla="*/ 413385 h 979170"/>
              <a:gd name="connsiteX4" fmla="*/ 430530 w 973455"/>
              <a:gd name="connsiteY4" fmla="*/ 512445 h 979170"/>
              <a:gd name="connsiteX5" fmla="*/ 561975 w 973455"/>
              <a:gd name="connsiteY5" fmla="*/ 609600 h 979170"/>
              <a:gd name="connsiteX6" fmla="*/ 695325 w 973455"/>
              <a:gd name="connsiteY6" fmla="*/ 716280 h 979170"/>
              <a:gd name="connsiteX7" fmla="*/ 758190 w 973455"/>
              <a:gd name="connsiteY7" fmla="*/ 758190 h 979170"/>
              <a:gd name="connsiteX8" fmla="*/ 796290 w 973455"/>
              <a:gd name="connsiteY8" fmla="*/ 805815 h 979170"/>
              <a:gd name="connsiteX9" fmla="*/ 830580 w 973455"/>
              <a:gd name="connsiteY9" fmla="*/ 855345 h 979170"/>
              <a:gd name="connsiteX10" fmla="*/ 973455 w 973455"/>
              <a:gd name="connsiteY10" fmla="*/ 979170 h 9791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73455" h="979170">
                <a:moveTo>
                  <a:pt x="0" y="0"/>
                </a:moveTo>
                <a:cubicBezTo>
                  <a:pt x="29686" y="34925"/>
                  <a:pt x="59373" y="69850"/>
                  <a:pt x="100965" y="120015"/>
                </a:cubicBezTo>
                <a:cubicBezTo>
                  <a:pt x="142557" y="170180"/>
                  <a:pt x="212090" y="252095"/>
                  <a:pt x="249555" y="300990"/>
                </a:cubicBezTo>
                <a:cubicBezTo>
                  <a:pt x="287020" y="349885"/>
                  <a:pt x="295593" y="378143"/>
                  <a:pt x="325755" y="413385"/>
                </a:cubicBezTo>
                <a:cubicBezTo>
                  <a:pt x="355918" y="448628"/>
                  <a:pt x="391160" y="479743"/>
                  <a:pt x="430530" y="512445"/>
                </a:cubicBezTo>
                <a:cubicBezTo>
                  <a:pt x="469900" y="545148"/>
                  <a:pt x="517843" y="575628"/>
                  <a:pt x="561975" y="609600"/>
                </a:cubicBezTo>
                <a:cubicBezTo>
                  <a:pt x="606108" y="643573"/>
                  <a:pt x="662623" y="691515"/>
                  <a:pt x="695325" y="716280"/>
                </a:cubicBezTo>
                <a:cubicBezTo>
                  <a:pt x="728028" y="741045"/>
                  <a:pt x="741363" y="743268"/>
                  <a:pt x="758190" y="758190"/>
                </a:cubicBezTo>
                <a:cubicBezTo>
                  <a:pt x="775017" y="773112"/>
                  <a:pt x="784225" y="789623"/>
                  <a:pt x="796290" y="805815"/>
                </a:cubicBezTo>
                <a:cubicBezTo>
                  <a:pt x="808355" y="822007"/>
                  <a:pt x="801053" y="826453"/>
                  <a:pt x="830580" y="855345"/>
                </a:cubicBezTo>
                <a:cubicBezTo>
                  <a:pt x="860108" y="884238"/>
                  <a:pt x="916781" y="931704"/>
                  <a:pt x="973455" y="97917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2" name="Oval 201">
            <a:extLst>
              <a:ext uri="{FF2B5EF4-FFF2-40B4-BE49-F238E27FC236}">
                <a16:creationId xmlns:a16="http://schemas.microsoft.com/office/drawing/2014/main" id="{537A0D95-D855-D8F7-49A7-3E3500AD4157}"/>
              </a:ext>
            </a:extLst>
          </p:cNvPr>
          <p:cNvSpPr/>
          <p:nvPr/>
        </p:nvSpPr>
        <p:spPr>
          <a:xfrm>
            <a:off x="2166921" y="4893635"/>
            <a:ext cx="79493" cy="77032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3" name="Oval 202">
            <a:extLst>
              <a:ext uri="{FF2B5EF4-FFF2-40B4-BE49-F238E27FC236}">
                <a16:creationId xmlns:a16="http://schemas.microsoft.com/office/drawing/2014/main" id="{74416B2B-3294-A6FC-1E82-CAF644CC55F2}"/>
              </a:ext>
            </a:extLst>
          </p:cNvPr>
          <p:cNvSpPr/>
          <p:nvPr/>
        </p:nvSpPr>
        <p:spPr>
          <a:xfrm>
            <a:off x="3013401" y="5750515"/>
            <a:ext cx="79493" cy="77032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4" name="TextBox 203">
            <a:extLst>
              <a:ext uri="{FF2B5EF4-FFF2-40B4-BE49-F238E27FC236}">
                <a16:creationId xmlns:a16="http://schemas.microsoft.com/office/drawing/2014/main" id="{E23E0886-B19E-69A1-860E-CCD865E84FBA}"/>
              </a:ext>
            </a:extLst>
          </p:cNvPr>
          <p:cNvSpPr txBox="1"/>
          <p:nvPr/>
        </p:nvSpPr>
        <p:spPr>
          <a:xfrm>
            <a:off x="3460951" y="5104619"/>
            <a:ext cx="717492" cy="112481"/>
          </a:xfrm>
          <a:prstGeom prst="rect">
            <a:avLst/>
          </a:prstGeom>
          <a:solidFill>
            <a:schemeClr val="accent2">
              <a:lumMod val="75000"/>
            </a:schemeClr>
          </a:solidFill>
          <a:ln w="6350">
            <a:solidFill>
              <a:schemeClr val="tx1"/>
            </a:solidFill>
          </a:ln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เกาะกำแพงคอนกรีต</a:t>
            </a: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05" name="Freeform: Shape 204">
            <a:extLst>
              <a:ext uri="{FF2B5EF4-FFF2-40B4-BE49-F238E27FC236}">
                <a16:creationId xmlns:a16="http://schemas.microsoft.com/office/drawing/2014/main" id="{582BD2BA-AD18-02A9-571B-EC5BC4A8FEA5}"/>
              </a:ext>
            </a:extLst>
          </p:cNvPr>
          <p:cNvSpPr/>
          <p:nvPr/>
        </p:nvSpPr>
        <p:spPr>
          <a:xfrm>
            <a:off x="4066965" y="5215777"/>
            <a:ext cx="0" cy="561565"/>
          </a:xfrm>
          <a:custGeom>
            <a:avLst/>
            <a:gdLst>
              <a:gd name="connsiteX0" fmla="*/ 0 w 0"/>
              <a:gd name="connsiteY0" fmla="*/ 0 h 604520"/>
              <a:gd name="connsiteX1" fmla="*/ 0 w 0"/>
              <a:gd name="connsiteY1" fmla="*/ 604520 h 604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604520">
                <a:moveTo>
                  <a:pt x="0" y="0"/>
                </a:moveTo>
                <a:lnTo>
                  <a:pt x="0" y="604520"/>
                </a:lnTo>
              </a:path>
            </a:pathLst>
          </a:custGeom>
          <a:noFill/>
          <a:ln w="9525">
            <a:solidFill>
              <a:schemeClr val="tx1"/>
            </a:solidFill>
            <a:tailEnd type="triangle" w="sm" len="sm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6" name="TextBox 205">
            <a:extLst>
              <a:ext uri="{FF2B5EF4-FFF2-40B4-BE49-F238E27FC236}">
                <a16:creationId xmlns:a16="http://schemas.microsoft.com/office/drawing/2014/main" id="{9BCF56F3-BF22-1CA4-4A7A-9ACDB2E003AA}"/>
              </a:ext>
            </a:extLst>
          </p:cNvPr>
          <p:cNvSpPr txBox="1"/>
          <p:nvPr/>
        </p:nvSpPr>
        <p:spPr>
          <a:xfrm>
            <a:off x="727075" y="4860390"/>
            <a:ext cx="749408" cy="112481"/>
          </a:xfrm>
          <a:prstGeom prst="rect">
            <a:avLst/>
          </a:prstGeom>
          <a:solidFill>
            <a:schemeClr val="accent2">
              <a:lumMod val="75000"/>
            </a:schemeClr>
          </a:solidFill>
          <a:ln w="6350">
            <a:solidFill>
              <a:schemeClr val="tx1"/>
            </a:solidFill>
          </a:ln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เกาะกำแพงคอนกรีต</a:t>
            </a:r>
            <a:endParaRPr kumimoji="0" lang="en-US" sz="105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07" name="Freeform: Shape 206">
            <a:extLst>
              <a:ext uri="{FF2B5EF4-FFF2-40B4-BE49-F238E27FC236}">
                <a16:creationId xmlns:a16="http://schemas.microsoft.com/office/drawing/2014/main" id="{7C702491-94F3-3A0C-824F-4C3C2A7358E4}"/>
              </a:ext>
            </a:extLst>
          </p:cNvPr>
          <p:cNvSpPr/>
          <p:nvPr/>
        </p:nvSpPr>
        <p:spPr>
          <a:xfrm>
            <a:off x="1481191" y="4753408"/>
            <a:ext cx="297244" cy="165400"/>
          </a:xfrm>
          <a:custGeom>
            <a:avLst/>
            <a:gdLst>
              <a:gd name="connsiteX0" fmla="*/ 0 w 289560"/>
              <a:gd name="connsiteY0" fmla="*/ 160020 h 160020"/>
              <a:gd name="connsiteX1" fmla="*/ 198120 w 289560"/>
              <a:gd name="connsiteY1" fmla="*/ 160020 h 160020"/>
              <a:gd name="connsiteX2" fmla="*/ 289560 w 289560"/>
              <a:gd name="connsiteY2" fmla="*/ 0 h 160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9560" h="160020">
                <a:moveTo>
                  <a:pt x="0" y="160020"/>
                </a:moveTo>
                <a:lnTo>
                  <a:pt x="198120" y="160020"/>
                </a:lnTo>
                <a:lnTo>
                  <a:pt x="289560" y="0"/>
                </a:lnTo>
              </a:path>
            </a:pathLst>
          </a:custGeom>
          <a:noFill/>
          <a:ln w="9525">
            <a:solidFill>
              <a:schemeClr val="tx1"/>
            </a:solidFill>
            <a:tailEnd type="triangle" w="sm" len="sm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8" name="TextBox 207">
            <a:extLst>
              <a:ext uri="{FF2B5EF4-FFF2-40B4-BE49-F238E27FC236}">
                <a16:creationId xmlns:a16="http://schemas.microsoft.com/office/drawing/2014/main" id="{A2A0DF45-CBF5-D9A6-827D-00181DA7DFBD}"/>
              </a:ext>
            </a:extLst>
          </p:cNvPr>
          <p:cNvSpPr txBox="1"/>
          <p:nvPr/>
        </p:nvSpPr>
        <p:spPr>
          <a:xfrm>
            <a:off x="1751048" y="5357258"/>
            <a:ext cx="344641" cy="112481"/>
          </a:xfrm>
          <a:prstGeom prst="rect">
            <a:avLst/>
          </a:prstGeom>
          <a:solidFill>
            <a:srgbClr val="00B050"/>
          </a:solidFill>
          <a:ln w="6350">
            <a:solidFill>
              <a:schemeClr val="tx1"/>
            </a:solidFill>
          </a:ln>
        </p:spPr>
        <p:txBody>
          <a:bodyPr wrap="square" lIns="0" tIns="0" rIns="0" bIns="0" rtlCol="0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เกาะยก</a:t>
            </a:r>
            <a:endParaRPr kumimoji="0" lang="en-US" sz="105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09" name="Freeform: Shape 208">
            <a:extLst>
              <a:ext uri="{FF2B5EF4-FFF2-40B4-BE49-F238E27FC236}">
                <a16:creationId xmlns:a16="http://schemas.microsoft.com/office/drawing/2014/main" id="{2B30A1AA-E1BF-DF93-DB4C-48C9534A3140}"/>
              </a:ext>
            </a:extLst>
          </p:cNvPr>
          <p:cNvSpPr/>
          <p:nvPr/>
        </p:nvSpPr>
        <p:spPr>
          <a:xfrm>
            <a:off x="2106964" y="5258461"/>
            <a:ext cx="297244" cy="165400"/>
          </a:xfrm>
          <a:custGeom>
            <a:avLst/>
            <a:gdLst>
              <a:gd name="connsiteX0" fmla="*/ 0 w 289560"/>
              <a:gd name="connsiteY0" fmla="*/ 160020 h 160020"/>
              <a:gd name="connsiteX1" fmla="*/ 198120 w 289560"/>
              <a:gd name="connsiteY1" fmla="*/ 160020 h 160020"/>
              <a:gd name="connsiteX2" fmla="*/ 289560 w 289560"/>
              <a:gd name="connsiteY2" fmla="*/ 0 h 160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9560" h="160020">
                <a:moveTo>
                  <a:pt x="0" y="160020"/>
                </a:moveTo>
                <a:lnTo>
                  <a:pt x="198120" y="160020"/>
                </a:lnTo>
                <a:lnTo>
                  <a:pt x="289560" y="0"/>
                </a:lnTo>
              </a:path>
            </a:pathLst>
          </a:custGeom>
          <a:noFill/>
          <a:ln w="9525">
            <a:solidFill>
              <a:schemeClr val="tx1"/>
            </a:solidFill>
            <a:tailEnd type="triangle" w="sm" len="sm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10" name="TextBox 209">
            <a:extLst>
              <a:ext uri="{FF2B5EF4-FFF2-40B4-BE49-F238E27FC236}">
                <a16:creationId xmlns:a16="http://schemas.microsoft.com/office/drawing/2014/main" id="{2003D042-62AE-EE02-CD76-39F713E7B27A}"/>
              </a:ext>
            </a:extLst>
          </p:cNvPr>
          <p:cNvSpPr txBox="1"/>
          <p:nvPr/>
        </p:nvSpPr>
        <p:spPr>
          <a:xfrm>
            <a:off x="782279" y="1442113"/>
            <a:ext cx="744896" cy="112481"/>
          </a:xfrm>
          <a:prstGeom prst="rect">
            <a:avLst/>
          </a:prstGeom>
          <a:solidFill>
            <a:schemeClr val="accent2">
              <a:lumMod val="75000"/>
            </a:schemeClr>
          </a:solidFill>
          <a:ln w="6350">
            <a:solidFill>
              <a:schemeClr val="tx1"/>
            </a:solidFill>
          </a:ln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เกาะกำแพงคอนกรีต</a:t>
            </a:r>
            <a:endParaRPr kumimoji="0" lang="en-US" sz="105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11" name="Freeform: Shape 210">
            <a:extLst>
              <a:ext uri="{FF2B5EF4-FFF2-40B4-BE49-F238E27FC236}">
                <a16:creationId xmlns:a16="http://schemas.microsoft.com/office/drawing/2014/main" id="{AF4448FC-E153-F291-8FBE-92C1F0A1CCF9}"/>
              </a:ext>
            </a:extLst>
          </p:cNvPr>
          <p:cNvSpPr/>
          <p:nvPr/>
        </p:nvSpPr>
        <p:spPr>
          <a:xfrm>
            <a:off x="1504479" y="1335131"/>
            <a:ext cx="297244" cy="165400"/>
          </a:xfrm>
          <a:custGeom>
            <a:avLst/>
            <a:gdLst>
              <a:gd name="connsiteX0" fmla="*/ 0 w 289560"/>
              <a:gd name="connsiteY0" fmla="*/ 160020 h 160020"/>
              <a:gd name="connsiteX1" fmla="*/ 198120 w 289560"/>
              <a:gd name="connsiteY1" fmla="*/ 160020 h 160020"/>
              <a:gd name="connsiteX2" fmla="*/ 289560 w 289560"/>
              <a:gd name="connsiteY2" fmla="*/ 0 h 160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9560" h="160020">
                <a:moveTo>
                  <a:pt x="0" y="160020"/>
                </a:moveTo>
                <a:lnTo>
                  <a:pt x="198120" y="160020"/>
                </a:lnTo>
                <a:lnTo>
                  <a:pt x="289560" y="0"/>
                </a:lnTo>
              </a:path>
            </a:pathLst>
          </a:custGeom>
          <a:noFill/>
          <a:ln w="9525">
            <a:solidFill>
              <a:schemeClr val="tx1"/>
            </a:solidFill>
            <a:tailEnd type="triangle" w="sm" len="sm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13" name="Rectangle: Rounded Corners 212">
            <a:extLst>
              <a:ext uri="{FF2B5EF4-FFF2-40B4-BE49-F238E27FC236}">
                <a16:creationId xmlns:a16="http://schemas.microsoft.com/office/drawing/2014/main" id="{4670137D-8CBB-9971-1055-39FE23BFE2C7}"/>
              </a:ext>
            </a:extLst>
          </p:cNvPr>
          <p:cNvSpPr/>
          <p:nvPr/>
        </p:nvSpPr>
        <p:spPr>
          <a:xfrm rot="18924399">
            <a:off x="2397231" y="4656860"/>
            <a:ext cx="417682" cy="1388009"/>
          </a:xfrm>
          <a:prstGeom prst="roundRect">
            <a:avLst/>
          </a:prstGeom>
          <a:solidFill>
            <a:schemeClr val="bg1">
              <a:alpha val="16000"/>
            </a:schemeClr>
          </a:solidFill>
          <a:ln w="22225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14" name="Rectangle: Rounded Corners 213">
            <a:extLst>
              <a:ext uri="{FF2B5EF4-FFF2-40B4-BE49-F238E27FC236}">
                <a16:creationId xmlns:a16="http://schemas.microsoft.com/office/drawing/2014/main" id="{F1D5A09D-BC7B-155D-A72B-557470F048E9}"/>
              </a:ext>
            </a:extLst>
          </p:cNvPr>
          <p:cNvSpPr/>
          <p:nvPr/>
        </p:nvSpPr>
        <p:spPr>
          <a:xfrm rot="16200000">
            <a:off x="3200330" y="1628864"/>
            <a:ext cx="116150" cy="341573"/>
          </a:xfrm>
          <a:prstGeom prst="roundRect">
            <a:avLst>
              <a:gd name="adj" fmla="val 25834"/>
            </a:avLst>
          </a:prstGeom>
          <a:solidFill>
            <a:schemeClr val="bg1"/>
          </a:solidFill>
          <a:ln w="22225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15" name="TextBox 214">
            <a:extLst>
              <a:ext uri="{FF2B5EF4-FFF2-40B4-BE49-F238E27FC236}">
                <a16:creationId xmlns:a16="http://schemas.microsoft.com/office/drawing/2014/main" id="{F22282C2-9F13-3CBE-5D23-7A9000381983}"/>
              </a:ext>
            </a:extLst>
          </p:cNvPr>
          <p:cNvSpPr txBox="1"/>
          <p:nvPr/>
        </p:nvSpPr>
        <p:spPr>
          <a:xfrm>
            <a:off x="3511450" y="1762445"/>
            <a:ext cx="403478" cy="74411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พื้นที่โครงการ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18" name="TextBox 217">
            <a:extLst>
              <a:ext uri="{FF2B5EF4-FFF2-40B4-BE49-F238E27FC236}">
                <a16:creationId xmlns:a16="http://schemas.microsoft.com/office/drawing/2014/main" id="{0967E008-38DC-AB00-7B7F-9C6FB4005443}"/>
              </a:ext>
            </a:extLst>
          </p:cNvPr>
          <p:cNvSpPr txBox="1"/>
          <p:nvPr/>
        </p:nvSpPr>
        <p:spPr>
          <a:xfrm>
            <a:off x="4852203" y="4873853"/>
            <a:ext cx="3843866" cy="34308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b="1">
                <a:effectLst/>
                <a:ea typeface="Times New Roman" panose="02020603050405020304" pitchFamily="18" charset="0"/>
                <a:cs typeface="TH SarabunPSK" panose="020B0500040200020003" pitchFamily="34" charset="-34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cs typeface="TH SarabunPSK" panose="020B0500040200020003" pitchFamily="34" charset="-34"/>
              </a:rPr>
              <a:t>รูปตัดทางหลวง ช่วงที่ 1 กม.11+950 ถึง กม.13+930</a:t>
            </a:r>
          </a:p>
        </p:txBody>
      </p:sp>
      <p:sp>
        <p:nvSpPr>
          <p:cNvPr id="184" name="TextBox 183">
            <a:extLst>
              <a:ext uri="{FF2B5EF4-FFF2-40B4-BE49-F238E27FC236}">
                <a16:creationId xmlns:a16="http://schemas.microsoft.com/office/drawing/2014/main" id="{6ECF0791-F6DD-40D6-58EE-C25D95E4F32A}"/>
              </a:ext>
            </a:extLst>
          </p:cNvPr>
          <p:cNvSpPr txBox="1"/>
          <p:nvPr/>
        </p:nvSpPr>
        <p:spPr>
          <a:xfrm>
            <a:off x="1789267" y="2423806"/>
            <a:ext cx="620729" cy="246947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จุดเริ่มต้นโครงการฯ</a:t>
            </a:r>
          </a:p>
          <a:p>
            <a:pPr marL="0" marR="0" lvl="0" indent="0" algn="ctr" defTabSz="4572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ช่วงที่ 2 กม.19+500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24" name="Freeform: Shape 223">
            <a:extLst>
              <a:ext uri="{FF2B5EF4-FFF2-40B4-BE49-F238E27FC236}">
                <a16:creationId xmlns:a16="http://schemas.microsoft.com/office/drawing/2014/main" id="{8AC444C0-DBD2-C636-5953-0D328FD16015}"/>
              </a:ext>
            </a:extLst>
          </p:cNvPr>
          <p:cNvSpPr/>
          <p:nvPr/>
        </p:nvSpPr>
        <p:spPr>
          <a:xfrm rot="19244887" flipV="1">
            <a:off x="2393275" y="4190313"/>
            <a:ext cx="2291926" cy="278087"/>
          </a:xfrm>
          <a:custGeom>
            <a:avLst/>
            <a:gdLst>
              <a:gd name="connsiteX0" fmla="*/ 0 w 1889312"/>
              <a:gd name="connsiteY0" fmla="*/ 0 h 0"/>
              <a:gd name="connsiteX1" fmla="*/ 1889312 w 1889312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889312">
                <a:moveTo>
                  <a:pt x="0" y="0"/>
                </a:moveTo>
                <a:lnTo>
                  <a:pt x="1889312" y="0"/>
                </a:lnTo>
              </a:path>
            </a:pathLst>
          </a:custGeom>
          <a:noFill/>
          <a:ln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C03DE1-CDA5-BA12-7DF4-674E649E7F1E}"/>
              </a:ext>
            </a:extLst>
          </p:cNvPr>
          <p:cNvSpPr txBox="1"/>
          <p:nvPr/>
        </p:nvSpPr>
        <p:spPr>
          <a:xfrm>
            <a:off x="5852742" y="4523905"/>
            <a:ext cx="188164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เกาะยก กว้าง 4.60 เมตร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DD98F8E-4B15-CBCC-AB57-A1F33BE3F5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7738" y="1859351"/>
            <a:ext cx="4620024" cy="2598763"/>
          </a:xfrm>
          <a:prstGeom prst="rect">
            <a:avLst/>
          </a:prstGeom>
          <a:ln w="19050"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16413454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B16896-122D-ECBF-E657-6F60C7C143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Rectangle 113">
            <a:extLst>
              <a:ext uri="{FF2B5EF4-FFF2-40B4-BE49-F238E27FC236}">
                <a16:creationId xmlns:a16="http://schemas.microsoft.com/office/drawing/2014/main" id="{B28FFF36-C449-36F5-BDA0-652C559A637C}"/>
              </a:ext>
            </a:extLst>
          </p:cNvPr>
          <p:cNvSpPr/>
          <p:nvPr/>
        </p:nvSpPr>
        <p:spPr>
          <a:xfrm>
            <a:off x="4469459" y="654606"/>
            <a:ext cx="4674541" cy="5316100"/>
          </a:xfrm>
          <a:prstGeom prst="rect">
            <a:avLst/>
          </a:prstGeom>
          <a:solidFill>
            <a:srgbClr val="FFF9E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0E4D36DF-4201-4DE3-6ED0-6765FC6E1BE7}"/>
              </a:ext>
            </a:extLst>
          </p:cNvPr>
          <p:cNvSpPr/>
          <p:nvPr/>
        </p:nvSpPr>
        <p:spPr>
          <a:xfrm>
            <a:off x="781050" y="190500"/>
            <a:ext cx="8375650" cy="370984"/>
          </a:xfrm>
          <a:custGeom>
            <a:avLst/>
            <a:gdLst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4" fmla="*/ 0 w 8375650"/>
              <a:gd name="connsiteY4" fmla="*/ 0 h 323850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5650 w 8375650"/>
              <a:gd name="connsiteY2" fmla="*/ 323850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  <a:gd name="connsiteX0" fmla="*/ 0 w 8385076"/>
              <a:gd name="connsiteY0" fmla="*/ 0 h 370984"/>
              <a:gd name="connsiteX1" fmla="*/ 165100 w 8385076"/>
              <a:gd name="connsiteY1" fmla="*/ 370984 h 370984"/>
              <a:gd name="connsiteX2" fmla="*/ 8385076 w 8385076"/>
              <a:gd name="connsiteY2" fmla="*/ 370984 h 370984"/>
              <a:gd name="connsiteX3" fmla="*/ 8375650 w 8385076"/>
              <a:gd name="connsiteY3" fmla="*/ 19050 h 370984"/>
              <a:gd name="connsiteX4" fmla="*/ 0 w 8385076"/>
              <a:gd name="connsiteY4" fmla="*/ 0 h 370984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0788 w 8375650"/>
              <a:gd name="connsiteY2" fmla="*/ 361459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75650" h="370984">
                <a:moveTo>
                  <a:pt x="0" y="0"/>
                </a:moveTo>
                <a:lnTo>
                  <a:pt x="165100" y="370984"/>
                </a:lnTo>
                <a:lnTo>
                  <a:pt x="8370788" y="361459"/>
                </a:lnTo>
                <a:cubicBezTo>
                  <a:pt x="8372409" y="247323"/>
                  <a:pt x="8374029" y="133186"/>
                  <a:pt x="8375650" y="19050"/>
                </a:cubicBezTo>
                <a:lnTo>
                  <a:pt x="0" y="0"/>
                </a:lnTo>
                <a:close/>
              </a:path>
            </a:pathLst>
          </a:cu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EEF8002-C43E-9C46-9832-859E74E7AB5D}"/>
              </a:ext>
            </a:extLst>
          </p:cNvPr>
          <p:cNvSpPr txBox="1"/>
          <p:nvPr/>
        </p:nvSpPr>
        <p:spPr>
          <a:xfrm>
            <a:off x="1498862" y="128037"/>
            <a:ext cx="7188627" cy="44877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รูปแบบการขยายทางหลวง ช่วงที่ 2 (กม.19+500 ถึง กม.21+000)</a:t>
            </a:r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7F2D9F59-83EE-7AC7-6562-78B103277D7C}"/>
              </a:ext>
            </a:extLst>
          </p:cNvPr>
          <p:cNvSpPr/>
          <p:nvPr/>
        </p:nvSpPr>
        <p:spPr>
          <a:xfrm>
            <a:off x="4453274" y="5970706"/>
            <a:ext cx="4703426" cy="371624"/>
          </a:xfrm>
          <a:prstGeom prst="rect">
            <a:avLst/>
          </a:prstGeom>
          <a:solidFill>
            <a:srgbClr val="DBC7A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pic>
        <p:nvPicPr>
          <p:cNvPr id="115" name="Picture 114">
            <a:extLst>
              <a:ext uri="{FF2B5EF4-FFF2-40B4-BE49-F238E27FC236}">
                <a16:creationId xmlns:a16="http://schemas.microsoft.com/office/drawing/2014/main" id="{27520CA1-0A73-0CD3-07FA-D1E4F4FF65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86"/>
          <a:stretch>
            <a:fillRect/>
          </a:stretch>
        </p:blipFill>
        <p:spPr>
          <a:xfrm>
            <a:off x="6238" y="639276"/>
            <a:ext cx="4503815" cy="6218722"/>
          </a:xfrm>
          <a:prstGeom prst="rect">
            <a:avLst/>
          </a:prstGeom>
        </p:spPr>
      </p:pic>
      <p:sp>
        <p:nvSpPr>
          <p:cNvPr id="116" name="TextBox 115">
            <a:extLst>
              <a:ext uri="{FF2B5EF4-FFF2-40B4-BE49-F238E27FC236}">
                <a16:creationId xmlns:a16="http://schemas.microsoft.com/office/drawing/2014/main" id="{E64853E9-019E-3E8A-32BC-96F483E03129}"/>
              </a:ext>
            </a:extLst>
          </p:cNvPr>
          <p:cNvSpPr txBox="1"/>
          <p:nvPr/>
        </p:nvSpPr>
        <p:spPr>
          <a:xfrm rot="19294238">
            <a:off x="2799390" y="5801100"/>
            <a:ext cx="204180" cy="92837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กม.12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17" name="Oval 116">
            <a:extLst>
              <a:ext uri="{FF2B5EF4-FFF2-40B4-BE49-F238E27FC236}">
                <a16:creationId xmlns:a16="http://schemas.microsoft.com/office/drawing/2014/main" id="{CCA22FF6-1115-9DDB-3756-5B52F6DF65D2}"/>
              </a:ext>
            </a:extLst>
          </p:cNvPr>
          <p:cNvSpPr/>
          <p:nvPr/>
        </p:nvSpPr>
        <p:spPr>
          <a:xfrm>
            <a:off x="2970360" y="5717943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18" name="Oval 117">
            <a:extLst>
              <a:ext uri="{FF2B5EF4-FFF2-40B4-BE49-F238E27FC236}">
                <a16:creationId xmlns:a16="http://schemas.microsoft.com/office/drawing/2014/main" id="{EE927D72-7749-29EA-A54D-7617AEEB6E04}"/>
              </a:ext>
            </a:extLst>
          </p:cNvPr>
          <p:cNvSpPr/>
          <p:nvPr/>
        </p:nvSpPr>
        <p:spPr>
          <a:xfrm>
            <a:off x="2509851" y="5316391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19" name="TextBox 118">
            <a:extLst>
              <a:ext uri="{FF2B5EF4-FFF2-40B4-BE49-F238E27FC236}">
                <a16:creationId xmlns:a16="http://schemas.microsoft.com/office/drawing/2014/main" id="{3AAE3D31-633E-A2D5-D715-975E2C2FE4F6}"/>
              </a:ext>
            </a:extLst>
          </p:cNvPr>
          <p:cNvSpPr txBox="1"/>
          <p:nvPr/>
        </p:nvSpPr>
        <p:spPr>
          <a:xfrm rot="19480494">
            <a:off x="2269066" y="5436413"/>
            <a:ext cx="270093" cy="9307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กม.13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20" name="Oval 119">
            <a:extLst>
              <a:ext uri="{FF2B5EF4-FFF2-40B4-BE49-F238E27FC236}">
                <a16:creationId xmlns:a16="http://schemas.microsoft.com/office/drawing/2014/main" id="{F4381887-F823-B299-A779-1E640C80C446}"/>
              </a:ext>
            </a:extLst>
          </p:cNvPr>
          <p:cNvSpPr/>
          <p:nvPr/>
        </p:nvSpPr>
        <p:spPr>
          <a:xfrm>
            <a:off x="2120925" y="4882687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21" name="TextBox 120">
            <a:extLst>
              <a:ext uri="{FF2B5EF4-FFF2-40B4-BE49-F238E27FC236}">
                <a16:creationId xmlns:a16="http://schemas.microsoft.com/office/drawing/2014/main" id="{877E6756-0C9B-DE32-19C2-970D8C0131F7}"/>
              </a:ext>
            </a:extLst>
          </p:cNvPr>
          <p:cNvSpPr txBox="1"/>
          <p:nvPr/>
        </p:nvSpPr>
        <p:spPr>
          <a:xfrm rot="18900322">
            <a:off x="1893432" y="5017384"/>
            <a:ext cx="275878" cy="8658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กม.14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22" name="Oval 121">
            <a:extLst>
              <a:ext uri="{FF2B5EF4-FFF2-40B4-BE49-F238E27FC236}">
                <a16:creationId xmlns:a16="http://schemas.microsoft.com/office/drawing/2014/main" id="{9EC92080-AAEC-FD59-9AAE-9BC36CA29037}"/>
              </a:ext>
            </a:extLst>
          </p:cNvPr>
          <p:cNvSpPr/>
          <p:nvPr/>
        </p:nvSpPr>
        <p:spPr>
          <a:xfrm>
            <a:off x="1685884" y="4611920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23" name="Oval 122">
            <a:extLst>
              <a:ext uri="{FF2B5EF4-FFF2-40B4-BE49-F238E27FC236}">
                <a16:creationId xmlns:a16="http://schemas.microsoft.com/office/drawing/2014/main" id="{8A1943E9-7848-6B41-EE3F-1A6C891D4B90}"/>
              </a:ext>
            </a:extLst>
          </p:cNvPr>
          <p:cNvSpPr/>
          <p:nvPr/>
        </p:nvSpPr>
        <p:spPr>
          <a:xfrm>
            <a:off x="1221415" y="4337518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24" name="TextBox 123">
            <a:extLst>
              <a:ext uri="{FF2B5EF4-FFF2-40B4-BE49-F238E27FC236}">
                <a16:creationId xmlns:a16="http://schemas.microsoft.com/office/drawing/2014/main" id="{9E76EE6A-E005-CBF0-350E-5A9986B01B30}"/>
              </a:ext>
            </a:extLst>
          </p:cNvPr>
          <p:cNvSpPr txBox="1"/>
          <p:nvPr/>
        </p:nvSpPr>
        <p:spPr>
          <a:xfrm rot="20369318">
            <a:off x="943813" y="4487281"/>
            <a:ext cx="275878" cy="8658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กม.16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25" name="Oval 124">
            <a:extLst>
              <a:ext uri="{FF2B5EF4-FFF2-40B4-BE49-F238E27FC236}">
                <a16:creationId xmlns:a16="http://schemas.microsoft.com/office/drawing/2014/main" id="{6AEE9643-A7A4-E612-40B0-5FA56CC394FA}"/>
              </a:ext>
            </a:extLst>
          </p:cNvPr>
          <p:cNvSpPr/>
          <p:nvPr/>
        </p:nvSpPr>
        <p:spPr>
          <a:xfrm>
            <a:off x="1164298" y="3809268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0B9F9DBD-A92B-2B3D-9F75-ECFD359E5E97}"/>
              </a:ext>
            </a:extLst>
          </p:cNvPr>
          <p:cNvSpPr txBox="1"/>
          <p:nvPr/>
        </p:nvSpPr>
        <p:spPr>
          <a:xfrm rot="991798">
            <a:off x="1209983" y="3848086"/>
            <a:ext cx="275878" cy="8658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กม.17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27" name="Oval 126">
            <a:extLst>
              <a:ext uri="{FF2B5EF4-FFF2-40B4-BE49-F238E27FC236}">
                <a16:creationId xmlns:a16="http://schemas.microsoft.com/office/drawing/2014/main" id="{E62825C0-310F-7942-B048-B5C18F9449CC}"/>
              </a:ext>
            </a:extLst>
          </p:cNvPr>
          <p:cNvSpPr/>
          <p:nvPr/>
        </p:nvSpPr>
        <p:spPr>
          <a:xfrm>
            <a:off x="1172442" y="3281154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28" name="TextBox 127">
            <a:extLst>
              <a:ext uri="{FF2B5EF4-FFF2-40B4-BE49-F238E27FC236}">
                <a16:creationId xmlns:a16="http://schemas.microsoft.com/office/drawing/2014/main" id="{CD8A249F-D181-463C-70FC-B17CC2CC8B94}"/>
              </a:ext>
            </a:extLst>
          </p:cNvPr>
          <p:cNvSpPr txBox="1"/>
          <p:nvPr/>
        </p:nvSpPr>
        <p:spPr>
          <a:xfrm>
            <a:off x="905267" y="3290773"/>
            <a:ext cx="275878" cy="8658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กม.18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29" name="Oval 128">
            <a:extLst>
              <a:ext uri="{FF2B5EF4-FFF2-40B4-BE49-F238E27FC236}">
                <a16:creationId xmlns:a16="http://schemas.microsoft.com/office/drawing/2014/main" id="{FDA7B21C-2A9A-521B-0DE0-C721A97F4782}"/>
              </a:ext>
            </a:extLst>
          </p:cNvPr>
          <p:cNvSpPr/>
          <p:nvPr/>
        </p:nvSpPr>
        <p:spPr>
          <a:xfrm>
            <a:off x="1318805" y="2628281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30" name="TextBox 129">
            <a:extLst>
              <a:ext uri="{FF2B5EF4-FFF2-40B4-BE49-F238E27FC236}">
                <a16:creationId xmlns:a16="http://schemas.microsoft.com/office/drawing/2014/main" id="{5DC964C5-35FC-ED54-8588-EED9627C9B2D}"/>
              </a:ext>
            </a:extLst>
          </p:cNvPr>
          <p:cNvSpPr txBox="1"/>
          <p:nvPr/>
        </p:nvSpPr>
        <p:spPr>
          <a:xfrm rot="2270353">
            <a:off x="1125900" y="2540355"/>
            <a:ext cx="196331" cy="8444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กม.19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AB8361AA-B005-6D5A-2E95-0732F88B1417}"/>
              </a:ext>
            </a:extLst>
          </p:cNvPr>
          <p:cNvSpPr/>
          <p:nvPr/>
        </p:nvSpPr>
        <p:spPr>
          <a:xfrm>
            <a:off x="1475315" y="2001605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32" name="TextBox 131">
            <a:extLst>
              <a:ext uri="{FF2B5EF4-FFF2-40B4-BE49-F238E27FC236}">
                <a16:creationId xmlns:a16="http://schemas.microsoft.com/office/drawing/2014/main" id="{527C7F09-FFFE-8C4D-431D-3314EB191D98}"/>
              </a:ext>
            </a:extLst>
          </p:cNvPr>
          <p:cNvSpPr txBox="1"/>
          <p:nvPr/>
        </p:nvSpPr>
        <p:spPr>
          <a:xfrm rot="480279">
            <a:off x="1249425" y="1973568"/>
            <a:ext cx="220749" cy="8444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กม.20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33" name="Oval 132">
            <a:extLst>
              <a:ext uri="{FF2B5EF4-FFF2-40B4-BE49-F238E27FC236}">
                <a16:creationId xmlns:a16="http://schemas.microsoft.com/office/drawing/2014/main" id="{F061AC74-E257-58CC-1D7C-6D5004CFA40E}"/>
              </a:ext>
            </a:extLst>
          </p:cNvPr>
          <p:cNvSpPr/>
          <p:nvPr/>
        </p:nvSpPr>
        <p:spPr>
          <a:xfrm>
            <a:off x="1806696" y="1570316"/>
            <a:ext cx="42470" cy="4247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34" name="TextBox 133">
            <a:extLst>
              <a:ext uri="{FF2B5EF4-FFF2-40B4-BE49-F238E27FC236}">
                <a16:creationId xmlns:a16="http://schemas.microsoft.com/office/drawing/2014/main" id="{24ADE519-9883-9B61-60EA-4C10637B3D70}"/>
              </a:ext>
            </a:extLst>
          </p:cNvPr>
          <p:cNvSpPr txBox="1"/>
          <p:nvPr/>
        </p:nvSpPr>
        <p:spPr>
          <a:xfrm rot="2084150">
            <a:off x="1835892" y="1637650"/>
            <a:ext cx="220749" cy="8444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กม.21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35" name="Freeform: Shape 134">
            <a:extLst>
              <a:ext uri="{FF2B5EF4-FFF2-40B4-BE49-F238E27FC236}">
                <a16:creationId xmlns:a16="http://schemas.microsoft.com/office/drawing/2014/main" id="{84556430-7C36-7B56-B1C4-7BDB5E9912A8}"/>
              </a:ext>
            </a:extLst>
          </p:cNvPr>
          <p:cNvSpPr/>
          <p:nvPr/>
        </p:nvSpPr>
        <p:spPr>
          <a:xfrm>
            <a:off x="3762293" y="5698888"/>
            <a:ext cx="499922" cy="371624"/>
          </a:xfrm>
          <a:custGeom>
            <a:avLst/>
            <a:gdLst>
              <a:gd name="connsiteX0" fmla="*/ 0 w 538162"/>
              <a:gd name="connsiteY0" fmla="*/ 400050 h 400050"/>
              <a:gd name="connsiteX1" fmla="*/ 61912 w 538162"/>
              <a:gd name="connsiteY1" fmla="*/ 347663 h 400050"/>
              <a:gd name="connsiteX2" fmla="*/ 123825 w 538162"/>
              <a:gd name="connsiteY2" fmla="*/ 242888 h 400050"/>
              <a:gd name="connsiteX3" fmla="*/ 157162 w 538162"/>
              <a:gd name="connsiteY3" fmla="*/ 209550 h 400050"/>
              <a:gd name="connsiteX4" fmla="*/ 252412 w 538162"/>
              <a:gd name="connsiteY4" fmla="*/ 176213 h 400050"/>
              <a:gd name="connsiteX5" fmla="*/ 319087 w 538162"/>
              <a:gd name="connsiteY5" fmla="*/ 152400 h 400050"/>
              <a:gd name="connsiteX6" fmla="*/ 538162 w 538162"/>
              <a:gd name="connsiteY6" fmla="*/ 0 h 4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38162" h="400050">
                <a:moveTo>
                  <a:pt x="0" y="400050"/>
                </a:moveTo>
                <a:cubicBezTo>
                  <a:pt x="20637" y="386953"/>
                  <a:pt x="41275" y="373857"/>
                  <a:pt x="61912" y="347663"/>
                </a:cubicBezTo>
                <a:cubicBezTo>
                  <a:pt x="82550" y="321469"/>
                  <a:pt x="107950" y="265907"/>
                  <a:pt x="123825" y="242888"/>
                </a:cubicBezTo>
                <a:cubicBezTo>
                  <a:pt x="139700" y="219869"/>
                  <a:pt x="135731" y="220663"/>
                  <a:pt x="157162" y="209550"/>
                </a:cubicBezTo>
                <a:cubicBezTo>
                  <a:pt x="178593" y="198437"/>
                  <a:pt x="252412" y="176213"/>
                  <a:pt x="252412" y="176213"/>
                </a:cubicBezTo>
                <a:cubicBezTo>
                  <a:pt x="279399" y="166688"/>
                  <a:pt x="271462" y="181769"/>
                  <a:pt x="319087" y="152400"/>
                </a:cubicBezTo>
                <a:cubicBezTo>
                  <a:pt x="366712" y="123031"/>
                  <a:pt x="452437" y="61515"/>
                  <a:pt x="538162" y="0"/>
                </a:cubicBezTo>
              </a:path>
            </a:pathLst>
          </a:custGeom>
          <a:noFill/>
          <a:ln w="1016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36" name="Freeform: Shape 135">
            <a:extLst>
              <a:ext uri="{FF2B5EF4-FFF2-40B4-BE49-F238E27FC236}">
                <a16:creationId xmlns:a16="http://schemas.microsoft.com/office/drawing/2014/main" id="{CD5433EB-C729-EFC4-21A3-5E164010E177}"/>
              </a:ext>
            </a:extLst>
          </p:cNvPr>
          <p:cNvSpPr/>
          <p:nvPr/>
        </p:nvSpPr>
        <p:spPr>
          <a:xfrm>
            <a:off x="3080983" y="5822762"/>
            <a:ext cx="570707" cy="243326"/>
          </a:xfrm>
          <a:custGeom>
            <a:avLst/>
            <a:gdLst>
              <a:gd name="connsiteX0" fmla="*/ 614362 w 614362"/>
              <a:gd name="connsiteY0" fmla="*/ 261938 h 261938"/>
              <a:gd name="connsiteX1" fmla="*/ 542925 w 614362"/>
              <a:gd name="connsiteY1" fmla="*/ 247650 h 261938"/>
              <a:gd name="connsiteX2" fmla="*/ 404812 w 614362"/>
              <a:gd name="connsiteY2" fmla="*/ 180975 h 261938"/>
              <a:gd name="connsiteX3" fmla="*/ 266700 w 614362"/>
              <a:gd name="connsiteY3" fmla="*/ 142875 h 261938"/>
              <a:gd name="connsiteX4" fmla="*/ 147637 w 614362"/>
              <a:gd name="connsiteY4" fmla="*/ 109538 h 261938"/>
              <a:gd name="connsiteX5" fmla="*/ 0 w 614362"/>
              <a:gd name="connsiteY5" fmla="*/ 0 h 2619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4362" h="261938">
                <a:moveTo>
                  <a:pt x="614362" y="261938"/>
                </a:moveTo>
                <a:cubicBezTo>
                  <a:pt x="596106" y="261541"/>
                  <a:pt x="577850" y="261144"/>
                  <a:pt x="542925" y="247650"/>
                </a:cubicBezTo>
                <a:cubicBezTo>
                  <a:pt x="508000" y="234156"/>
                  <a:pt x="450849" y="198437"/>
                  <a:pt x="404812" y="180975"/>
                </a:cubicBezTo>
                <a:cubicBezTo>
                  <a:pt x="358775" y="163513"/>
                  <a:pt x="266700" y="142875"/>
                  <a:pt x="266700" y="142875"/>
                </a:cubicBezTo>
                <a:cubicBezTo>
                  <a:pt x="223838" y="130969"/>
                  <a:pt x="192087" y="133350"/>
                  <a:pt x="147637" y="109538"/>
                </a:cubicBezTo>
                <a:cubicBezTo>
                  <a:pt x="103187" y="85726"/>
                  <a:pt x="51593" y="42863"/>
                  <a:pt x="0" y="0"/>
                </a:cubicBezTo>
              </a:path>
            </a:pathLst>
          </a:custGeom>
          <a:noFill/>
          <a:ln w="1016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78DC228B-F9F6-0787-3282-1AC67361422F}"/>
              </a:ext>
            </a:extLst>
          </p:cNvPr>
          <p:cNvSpPr/>
          <p:nvPr/>
        </p:nvSpPr>
        <p:spPr>
          <a:xfrm>
            <a:off x="1873205" y="4783101"/>
            <a:ext cx="314111" cy="132723"/>
          </a:xfrm>
          <a:custGeom>
            <a:avLst/>
            <a:gdLst>
              <a:gd name="connsiteX0" fmla="*/ 338138 w 338138"/>
              <a:gd name="connsiteY0" fmla="*/ 142875 h 142875"/>
              <a:gd name="connsiteX1" fmla="*/ 228600 w 338138"/>
              <a:gd name="connsiteY1" fmla="*/ 66675 h 142875"/>
              <a:gd name="connsiteX2" fmla="*/ 104775 w 338138"/>
              <a:gd name="connsiteY2" fmla="*/ 52387 h 142875"/>
              <a:gd name="connsiteX3" fmla="*/ 52388 w 338138"/>
              <a:gd name="connsiteY3" fmla="*/ 33337 h 142875"/>
              <a:gd name="connsiteX4" fmla="*/ 0 w 338138"/>
              <a:gd name="connsiteY4" fmla="*/ 0 h 142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8138" h="142875">
                <a:moveTo>
                  <a:pt x="338138" y="142875"/>
                </a:moveTo>
                <a:cubicBezTo>
                  <a:pt x="302816" y="112315"/>
                  <a:pt x="267494" y="81756"/>
                  <a:pt x="228600" y="66675"/>
                </a:cubicBezTo>
                <a:cubicBezTo>
                  <a:pt x="189706" y="51594"/>
                  <a:pt x="134144" y="57943"/>
                  <a:pt x="104775" y="52387"/>
                </a:cubicBezTo>
                <a:cubicBezTo>
                  <a:pt x="75406" y="46831"/>
                  <a:pt x="69850" y="42068"/>
                  <a:pt x="52388" y="33337"/>
                </a:cubicBezTo>
                <a:cubicBezTo>
                  <a:pt x="34926" y="24606"/>
                  <a:pt x="17463" y="12303"/>
                  <a:pt x="0" y="0"/>
                </a:cubicBezTo>
              </a:path>
            </a:pathLst>
          </a:custGeom>
          <a:noFill/>
          <a:ln w="1016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38" name="Freeform: Shape 137">
            <a:extLst>
              <a:ext uri="{FF2B5EF4-FFF2-40B4-BE49-F238E27FC236}">
                <a16:creationId xmlns:a16="http://schemas.microsoft.com/office/drawing/2014/main" id="{2E09EE1D-BCC7-89BE-52AF-1169E82585F9}"/>
              </a:ext>
            </a:extLst>
          </p:cNvPr>
          <p:cNvSpPr/>
          <p:nvPr/>
        </p:nvSpPr>
        <p:spPr>
          <a:xfrm>
            <a:off x="1548034" y="4628256"/>
            <a:ext cx="320747" cy="150420"/>
          </a:xfrm>
          <a:custGeom>
            <a:avLst/>
            <a:gdLst>
              <a:gd name="connsiteX0" fmla="*/ 266700 w 266700"/>
              <a:gd name="connsiteY0" fmla="*/ 148408 h 148408"/>
              <a:gd name="connsiteX1" fmla="*/ 200025 w 266700"/>
              <a:gd name="connsiteY1" fmla="*/ 81733 h 148408"/>
              <a:gd name="connsiteX2" fmla="*/ 152400 w 266700"/>
              <a:gd name="connsiteY2" fmla="*/ 19821 h 148408"/>
              <a:gd name="connsiteX3" fmla="*/ 71437 w 266700"/>
              <a:gd name="connsiteY3" fmla="*/ 771 h 148408"/>
              <a:gd name="connsiteX4" fmla="*/ 0 w 266700"/>
              <a:gd name="connsiteY4" fmla="*/ 5533 h 148408"/>
              <a:gd name="connsiteX0" fmla="*/ 338138 w 338138"/>
              <a:gd name="connsiteY0" fmla="*/ 167109 h 167109"/>
              <a:gd name="connsiteX1" fmla="*/ 271463 w 338138"/>
              <a:gd name="connsiteY1" fmla="*/ 100434 h 167109"/>
              <a:gd name="connsiteX2" fmla="*/ 223838 w 338138"/>
              <a:gd name="connsiteY2" fmla="*/ 38522 h 167109"/>
              <a:gd name="connsiteX3" fmla="*/ 142875 w 338138"/>
              <a:gd name="connsiteY3" fmla="*/ 19472 h 167109"/>
              <a:gd name="connsiteX4" fmla="*/ 0 w 338138"/>
              <a:gd name="connsiteY4" fmla="*/ 421 h 167109"/>
              <a:gd name="connsiteX0" fmla="*/ 338138 w 338138"/>
              <a:gd name="connsiteY0" fmla="*/ 166688 h 166688"/>
              <a:gd name="connsiteX1" fmla="*/ 271463 w 338138"/>
              <a:gd name="connsiteY1" fmla="*/ 100013 h 166688"/>
              <a:gd name="connsiteX2" fmla="*/ 223838 w 338138"/>
              <a:gd name="connsiteY2" fmla="*/ 38101 h 166688"/>
              <a:gd name="connsiteX3" fmla="*/ 142875 w 338138"/>
              <a:gd name="connsiteY3" fmla="*/ 19051 h 166688"/>
              <a:gd name="connsiteX4" fmla="*/ 50006 w 338138"/>
              <a:gd name="connsiteY4" fmla="*/ 30958 h 166688"/>
              <a:gd name="connsiteX5" fmla="*/ 0 w 338138"/>
              <a:gd name="connsiteY5" fmla="*/ 0 h 166688"/>
              <a:gd name="connsiteX0" fmla="*/ 347663 w 347663"/>
              <a:gd name="connsiteY0" fmla="*/ 154782 h 154782"/>
              <a:gd name="connsiteX1" fmla="*/ 280988 w 347663"/>
              <a:gd name="connsiteY1" fmla="*/ 88107 h 154782"/>
              <a:gd name="connsiteX2" fmla="*/ 233363 w 347663"/>
              <a:gd name="connsiteY2" fmla="*/ 26195 h 154782"/>
              <a:gd name="connsiteX3" fmla="*/ 152400 w 347663"/>
              <a:gd name="connsiteY3" fmla="*/ 7145 h 154782"/>
              <a:gd name="connsiteX4" fmla="*/ 59531 w 347663"/>
              <a:gd name="connsiteY4" fmla="*/ 19052 h 154782"/>
              <a:gd name="connsiteX5" fmla="*/ 0 w 347663"/>
              <a:gd name="connsiteY5" fmla="*/ 0 h 154782"/>
              <a:gd name="connsiteX0" fmla="*/ 345282 w 345282"/>
              <a:gd name="connsiteY0" fmla="*/ 161926 h 161926"/>
              <a:gd name="connsiteX1" fmla="*/ 278607 w 345282"/>
              <a:gd name="connsiteY1" fmla="*/ 95251 h 161926"/>
              <a:gd name="connsiteX2" fmla="*/ 230982 w 345282"/>
              <a:gd name="connsiteY2" fmla="*/ 33339 h 161926"/>
              <a:gd name="connsiteX3" fmla="*/ 150019 w 345282"/>
              <a:gd name="connsiteY3" fmla="*/ 14289 h 161926"/>
              <a:gd name="connsiteX4" fmla="*/ 57150 w 345282"/>
              <a:gd name="connsiteY4" fmla="*/ 26196 h 161926"/>
              <a:gd name="connsiteX5" fmla="*/ 0 w 345282"/>
              <a:gd name="connsiteY5" fmla="*/ 0 h 161926"/>
              <a:gd name="connsiteX0" fmla="*/ 345282 w 345282"/>
              <a:gd name="connsiteY0" fmla="*/ 161926 h 161926"/>
              <a:gd name="connsiteX1" fmla="*/ 278607 w 345282"/>
              <a:gd name="connsiteY1" fmla="*/ 95251 h 161926"/>
              <a:gd name="connsiteX2" fmla="*/ 230982 w 345282"/>
              <a:gd name="connsiteY2" fmla="*/ 26195 h 161926"/>
              <a:gd name="connsiteX3" fmla="*/ 150019 w 345282"/>
              <a:gd name="connsiteY3" fmla="*/ 14289 h 161926"/>
              <a:gd name="connsiteX4" fmla="*/ 57150 w 345282"/>
              <a:gd name="connsiteY4" fmla="*/ 26196 h 161926"/>
              <a:gd name="connsiteX5" fmla="*/ 0 w 345282"/>
              <a:gd name="connsiteY5" fmla="*/ 0 h 161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5282" h="161926">
                <a:moveTo>
                  <a:pt x="345282" y="161926"/>
                </a:moveTo>
                <a:cubicBezTo>
                  <a:pt x="321469" y="139304"/>
                  <a:pt x="297657" y="117873"/>
                  <a:pt x="278607" y="95251"/>
                </a:cubicBezTo>
                <a:cubicBezTo>
                  <a:pt x="259557" y="72629"/>
                  <a:pt x="252413" y="39689"/>
                  <a:pt x="230982" y="26195"/>
                </a:cubicBezTo>
                <a:cubicBezTo>
                  <a:pt x="209551" y="12701"/>
                  <a:pt x="175816" y="19845"/>
                  <a:pt x="150019" y="14289"/>
                </a:cubicBezTo>
                <a:cubicBezTo>
                  <a:pt x="124222" y="8733"/>
                  <a:pt x="80962" y="29371"/>
                  <a:pt x="57150" y="26196"/>
                </a:cubicBezTo>
                <a:cubicBezTo>
                  <a:pt x="33338" y="23021"/>
                  <a:pt x="11509" y="794"/>
                  <a:pt x="0" y="0"/>
                </a:cubicBezTo>
              </a:path>
            </a:pathLst>
          </a:custGeom>
          <a:noFill/>
          <a:ln w="1016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39" name="Freeform: Shape 138">
            <a:extLst>
              <a:ext uri="{FF2B5EF4-FFF2-40B4-BE49-F238E27FC236}">
                <a16:creationId xmlns:a16="http://schemas.microsoft.com/office/drawing/2014/main" id="{5E323C33-C02B-4BC9-549B-19662ECD7C85}"/>
              </a:ext>
            </a:extLst>
          </p:cNvPr>
          <p:cNvSpPr/>
          <p:nvPr/>
        </p:nvSpPr>
        <p:spPr>
          <a:xfrm>
            <a:off x="1187471" y="4243361"/>
            <a:ext cx="362776" cy="384896"/>
          </a:xfrm>
          <a:custGeom>
            <a:avLst/>
            <a:gdLst>
              <a:gd name="connsiteX0" fmla="*/ 390525 w 390525"/>
              <a:gd name="connsiteY0" fmla="*/ 414337 h 414337"/>
              <a:gd name="connsiteX1" fmla="*/ 300037 w 390525"/>
              <a:gd name="connsiteY1" fmla="*/ 381000 h 414337"/>
              <a:gd name="connsiteX2" fmla="*/ 209550 w 390525"/>
              <a:gd name="connsiteY2" fmla="*/ 381000 h 414337"/>
              <a:gd name="connsiteX3" fmla="*/ 147637 w 390525"/>
              <a:gd name="connsiteY3" fmla="*/ 323850 h 414337"/>
              <a:gd name="connsiteX4" fmla="*/ 0 w 390525"/>
              <a:gd name="connsiteY4" fmla="*/ 0 h 414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0525" h="414337">
                <a:moveTo>
                  <a:pt x="390525" y="414337"/>
                </a:moveTo>
                <a:cubicBezTo>
                  <a:pt x="360362" y="400446"/>
                  <a:pt x="330199" y="386556"/>
                  <a:pt x="300037" y="381000"/>
                </a:cubicBezTo>
                <a:cubicBezTo>
                  <a:pt x="269874" y="375444"/>
                  <a:pt x="234950" y="390525"/>
                  <a:pt x="209550" y="381000"/>
                </a:cubicBezTo>
                <a:cubicBezTo>
                  <a:pt x="184150" y="371475"/>
                  <a:pt x="182562" y="387350"/>
                  <a:pt x="147637" y="323850"/>
                </a:cubicBezTo>
                <a:cubicBezTo>
                  <a:pt x="112712" y="260350"/>
                  <a:pt x="56356" y="130175"/>
                  <a:pt x="0" y="0"/>
                </a:cubicBezTo>
              </a:path>
            </a:pathLst>
          </a:custGeom>
          <a:noFill/>
          <a:ln w="1016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0" name="Freeform: Shape 139">
            <a:extLst>
              <a:ext uri="{FF2B5EF4-FFF2-40B4-BE49-F238E27FC236}">
                <a16:creationId xmlns:a16="http://schemas.microsoft.com/office/drawing/2014/main" id="{F7B1DBFE-ED35-50DC-46FA-B7026552FFED}"/>
              </a:ext>
            </a:extLst>
          </p:cNvPr>
          <p:cNvSpPr/>
          <p:nvPr/>
        </p:nvSpPr>
        <p:spPr>
          <a:xfrm>
            <a:off x="1111345" y="2354273"/>
            <a:ext cx="341572" cy="1778485"/>
          </a:xfrm>
          <a:custGeom>
            <a:avLst/>
            <a:gdLst>
              <a:gd name="connsiteX0" fmla="*/ 43849 w 367699"/>
              <a:gd name="connsiteY0" fmla="*/ 1914525 h 1914525"/>
              <a:gd name="connsiteX1" fmla="*/ 24799 w 367699"/>
              <a:gd name="connsiteY1" fmla="*/ 1847850 h 1914525"/>
              <a:gd name="connsiteX2" fmla="*/ 39086 w 367699"/>
              <a:gd name="connsiteY2" fmla="*/ 1724025 h 1914525"/>
              <a:gd name="connsiteX3" fmla="*/ 110524 w 367699"/>
              <a:gd name="connsiteY3" fmla="*/ 1514475 h 1914525"/>
              <a:gd name="connsiteX4" fmla="*/ 153386 w 367699"/>
              <a:gd name="connsiteY4" fmla="*/ 1276350 h 1914525"/>
              <a:gd name="connsiteX5" fmla="*/ 139099 w 367699"/>
              <a:gd name="connsiteY5" fmla="*/ 1162050 h 1914525"/>
              <a:gd name="connsiteX6" fmla="*/ 77186 w 367699"/>
              <a:gd name="connsiteY6" fmla="*/ 1104900 h 1914525"/>
              <a:gd name="connsiteX7" fmla="*/ 81949 w 367699"/>
              <a:gd name="connsiteY7" fmla="*/ 1000125 h 1914525"/>
              <a:gd name="connsiteX8" fmla="*/ 91474 w 367699"/>
              <a:gd name="connsiteY8" fmla="*/ 895350 h 1914525"/>
              <a:gd name="connsiteX9" fmla="*/ 29561 w 367699"/>
              <a:gd name="connsiteY9" fmla="*/ 809625 h 1914525"/>
              <a:gd name="connsiteX10" fmla="*/ 986 w 367699"/>
              <a:gd name="connsiteY10" fmla="*/ 733425 h 1914525"/>
              <a:gd name="connsiteX11" fmla="*/ 62899 w 367699"/>
              <a:gd name="connsiteY11" fmla="*/ 590550 h 1914525"/>
              <a:gd name="connsiteX12" fmla="*/ 191486 w 367699"/>
              <a:gd name="connsiteY12" fmla="*/ 409575 h 1914525"/>
              <a:gd name="connsiteX13" fmla="*/ 291499 w 367699"/>
              <a:gd name="connsiteY13" fmla="*/ 233363 h 1914525"/>
              <a:gd name="connsiteX14" fmla="*/ 367699 w 367699"/>
              <a:gd name="connsiteY14" fmla="*/ 0 h 1914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67699" h="1914525">
                <a:moveTo>
                  <a:pt x="43849" y="1914525"/>
                </a:moveTo>
                <a:cubicBezTo>
                  <a:pt x="34721" y="1897062"/>
                  <a:pt x="25593" y="1879600"/>
                  <a:pt x="24799" y="1847850"/>
                </a:cubicBezTo>
                <a:cubicBezTo>
                  <a:pt x="24005" y="1816100"/>
                  <a:pt x="24798" y="1779587"/>
                  <a:pt x="39086" y="1724025"/>
                </a:cubicBezTo>
                <a:cubicBezTo>
                  <a:pt x="53374" y="1668462"/>
                  <a:pt x="91474" y="1589087"/>
                  <a:pt x="110524" y="1514475"/>
                </a:cubicBezTo>
                <a:cubicBezTo>
                  <a:pt x="129574" y="1439863"/>
                  <a:pt x="148624" y="1335087"/>
                  <a:pt x="153386" y="1276350"/>
                </a:cubicBezTo>
                <a:cubicBezTo>
                  <a:pt x="158149" y="1217612"/>
                  <a:pt x="151799" y="1190625"/>
                  <a:pt x="139099" y="1162050"/>
                </a:cubicBezTo>
                <a:cubicBezTo>
                  <a:pt x="126399" y="1133475"/>
                  <a:pt x="86711" y="1131887"/>
                  <a:pt x="77186" y="1104900"/>
                </a:cubicBezTo>
                <a:cubicBezTo>
                  <a:pt x="67661" y="1077913"/>
                  <a:pt x="79568" y="1035050"/>
                  <a:pt x="81949" y="1000125"/>
                </a:cubicBezTo>
                <a:cubicBezTo>
                  <a:pt x="84330" y="965200"/>
                  <a:pt x="100205" y="927100"/>
                  <a:pt x="91474" y="895350"/>
                </a:cubicBezTo>
                <a:cubicBezTo>
                  <a:pt x="82743" y="863600"/>
                  <a:pt x="44642" y="836612"/>
                  <a:pt x="29561" y="809625"/>
                </a:cubicBezTo>
                <a:cubicBezTo>
                  <a:pt x="14480" y="782638"/>
                  <a:pt x="-4570" y="769937"/>
                  <a:pt x="986" y="733425"/>
                </a:cubicBezTo>
                <a:cubicBezTo>
                  <a:pt x="6542" y="696913"/>
                  <a:pt x="31149" y="644525"/>
                  <a:pt x="62899" y="590550"/>
                </a:cubicBezTo>
                <a:cubicBezTo>
                  <a:pt x="94649" y="536575"/>
                  <a:pt x="153386" y="469106"/>
                  <a:pt x="191486" y="409575"/>
                </a:cubicBezTo>
                <a:cubicBezTo>
                  <a:pt x="229586" y="350044"/>
                  <a:pt x="262130" y="301625"/>
                  <a:pt x="291499" y="233363"/>
                </a:cubicBezTo>
                <a:cubicBezTo>
                  <a:pt x="320868" y="165100"/>
                  <a:pt x="344283" y="82550"/>
                  <a:pt x="367699" y="0"/>
                </a:cubicBezTo>
              </a:path>
            </a:pathLst>
          </a:custGeom>
          <a:noFill/>
          <a:ln w="1016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5B852A57-FF40-4A39-A4EA-9E5CFAFF6519}"/>
              </a:ext>
            </a:extLst>
          </p:cNvPr>
          <p:cNvSpPr/>
          <p:nvPr/>
        </p:nvSpPr>
        <p:spPr>
          <a:xfrm>
            <a:off x="2940119" y="3111995"/>
            <a:ext cx="1322096" cy="4900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2" name="TextBox 141">
            <a:extLst>
              <a:ext uri="{FF2B5EF4-FFF2-40B4-BE49-F238E27FC236}">
                <a16:creationId xmlns:a16="http://schemas.microsoft.com/office/drawing/2014/main" id="{F7AF7F78-6D5A-D1D3-0B01-6C7A7321A4B2}"/>
              </a:ext>
            </a:extLst>
          </p:cNvPr>
          <p:cNvSpPr txBox="1"/>
          <p:nvPr/>
        </p:nvSpPr>
        <p:spPr>
          <a:xfrm>
            <a:off x="2944398" y="3100589"/>
            <a:ext cx="1278000" cy="120806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รูปแบบเกาะกลางถนนช่วงขนาด 4 ช่องจราจร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43" name="TextBox 142">
            <a:extLst>
              <a:ext uri="{FF2B5EF4-FFF2-40B4-BE49-F238E27FC236}">
                <a16:creationId xmlns:a16="http://schemas.microsoft.com/office/drawing/2014/main" id="{BD045DAD-70D2-3722-E151-486637B9C89B}"/>
              </a:ext>
            </a:extLst>
          </p:cNvPr>
          <p:cNvSpPr txBox="1"/>
          <p:nvPr/>
        </p:nvSpPr>
        <p:spPr>
          <a:xfrm>
            <a:off x="3496627" y="3242316"/>
            <a:ext cx="681037" cy="120806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เกาะสี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44" name="TextBox 143">
            <a:extLst>
              <a:ext uri="{FF2B5EF4-FFF2-40B4-BE49-F238E27FC236}">
                <a16:creationId xmlns:a16="http://schemas.microsoft.com/office/drawing/2014/main" id="{DFB3F626-4163-5929-BC9F-63494C51C17F}"/>
              </a:ext>
            </a:extLst>
          </p:cNvPr>
          <p:cNvSpPr txBox="1"/>
          <p:nvPr/>
        </p:nvSpPr>
        <p:spPr>
          <a:xfrm>
            <a:off x="3511450" y="3374528"/>
            <a:ext cx="646138" cy="120806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เกาะยก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45" name="TextBox 144">
            <a:extLst>
              <a:ext uri="{FF2B5EF4-FFF2-40B4-BE49-F238E27FC236}">
                <a16:creationId xmlns:a16="http://schemas.microsoft.com/office/drawing/2014/main" id="{3A402882-7A9C-68F6-E8FE-205D0A0329EB}"/>
              </a:ext>
            </a:extLst>
          </p:cNvPr>
          <p:cNvSpPr txBox="1"/>
          <p:nvPr/>
        </p:nvSpPr>
        <p:spPr>
          <a:xfrm>
            <a:off x="3511450" y="3500489"/>
            <a:ext cx="646138" cy="120806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เกาะกำแพงคอนกรีต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46" name="Freeform: Shape 145">
            <a:extLst>
              <a:ext uri="{FF2B5EF4-FFF2-40B4-BE49-F238E27FC236}">
                <a16:creationId xmlns:a16="http://schemas.microsoft.com/office/drawing/2014/main" id="{A63C394D-E106-F9D1-CFF6-2C489FD6892A}"/>
              </a:ext>
            </a:extLst>
          </p:cNvPr>
          <p:cNvSpPr/>
          <p:nvPr/>
        </p:nvSpPr>
        <p:spPr>
          <a:xfrm>
            <a:off x="3080983" y="3287757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1016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7" name="Freeform: Shape 146">
            <a:extLst>
              <a:ext uri="{FF2B5EF4-FFF2-40B4-BE49-F238E27FC236}">
                <a16:creationId xmlns:a16="http://schemas.microsoft.com/office/drawing/2014/main" id="{3498AB3C-6D5A-2903-45BC-1C96FBE50D0C}"/>
              </a:ext>
            </a:extLst>
          </p:cNvPr>
          <p:cNvSpPr/>
          <p:nvPr/>
        </p:nvSpPr>
        <p:spPr>
          <a:xfrm>
            <a:off x="3080983" y="3417233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1016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8" name="Freeform: Shape 147">
            <a:extLst>
              <a:ext uri="{FF2B5EF4-FFF2-40B4-BE49-F238E27FC236}">
                <a16:creationId xmlns:a16="http://schemas.microsoft.com/office/drawing/2014/main" id="{F18729FD-C908-9EBC-1CCB-72E89AE9B940}"/>
              </a:ext>
            </a:extLst>
          </p:cNvPr>
          <p:cNvSpPr/>
          <p:nvPr/>
        </p:nvSpPr>
        <p:spPr>
          <a:xfrm>
            <a:off x="3080983" y="3549832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1016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9" name="Freeform: Shape 148">
            <a:extLst>
              <a:ext uri="{FF2B5EF4-FFF2-40B4-BE49-F238E27FC236}">
                <a16:creationId xmlns:a16="http://schemas.microsoft.com/office/drawing/2014/main" id="{5DBCF89A-0155-1852-B1CF-372D94C8B4A7}"/>
              </a:ext>
            </a:extLst>
          </p:cNvPr>
          <p:cNvSpPr/>
          <p:nvPr/>
        </p:nvSpPr>
        <p:spPr>
          <a:xfrm>
            <a:off x="1107795" y="2353073"/>
            <a:ext cx="341572" cy="1778485"/>
          </a:xfrm>
          <a:custGeom>
            <a:avLst/>
            <a:gdLst>
              <a:gd name="connsiteX0" fmla="*/ 43849 w 367699"/>
              <a:gd name="connsiteY0" fmla="*/ 1914525 h 1914525"/>
              <a:gd name="connsiteX1" fmla="*/ 24799 w 367699"/>
              <a:gd name="connsiteY1" fmla="*/ 1847850 h 1914525"/>
              <a:gd name="connsiteX2" fmla="*/ 39086 w 367699"/>
              <a:gd name="connsiteY2" fmla="*/ 1724025 h 1914525"/>
              <a:gd name="connsiteX3" fmla="*/ 110524 w 367699"/>
              <a:gd name="connsiteY3" fmla="*/ 1514475 h 1914525"/>
              <a:gd name="connsiteX4" fmla="*/ 153386 w 367699"/>
              <a:gd name="connsiteY4" fmla="*/ 1276350 h 1914525"/>
              <a:gd name="connsiteX5" fmla="*/ 139099 w 367699"/>
              <a:gd name="connsiteY5" fmla="*/ 1162050 h 1914525"/>
              <a:gd name="connsiteX6" fmla="*/ 77186 w 367699"/>
              <a:gd name="connsiteY6" fmla="*/ 1104900 h 1914525"/>
              <a:gd name="connsiteX7" fmla="*/ 81949 w 367699"/>
              <a:gd name="connsiteY7" fmla="*/ 1000125 h 1914525"/>
              <a:gd name="connsiteX8" fmla="*/ 91474 w 367699"/>
              <a:gd name="connsiteY8" fmla="*/ 895350 h 1914525"/>
              <a:gd name="connsiteX9" fmla="*/ 29561 w 367699"/>
              <a:gd name="connsiteY9" fmla="*/ 809625 h 1914525"/>
              <a:gd name="connsiteX10" fmla="*/ 986 w 367699"/>
              <a:gd name="connsiteY10" fmla="*/ 733425 h 1914525"/>
              <a:gd name="connsiteX11" fmla="*/ 62899 w 367699"/>
              <a:gd name="connsiteY11" fmla="*/ 590550 h 1914525"/>
              <a:gd name="connsiteX12" fmla="*/ 191486 w 367699"/>
              <a:gd name="connsiteY12" fmla="*/ 409575 h 1914525"/>
              <a:gd name="connsiteX13" fmla="*/ 291499 w 367699"/>
              <a:gd name="connsiteY13" fmla="*/ 233363 h 1914525"/>
              <a:gd name="connsiteX14" fmla="*/ 367699 w 367699"/>
              <a:gd name="connsiteY14" fmla="*/ 0 h 1914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67699" h="1914525">
                <a:moveTo>
                  <a:pt x="43849" y="1914525"/>
                </a:moveTo>
                <a:cubicBezTo>
                  <a:pt x="34721" y="1897062"/>
                  <a:pt x="25593" y="1879600"/>
                  <a:pt x="24799" y="1847850"/>
                </a:cubicBezTo>
                <a:cubicBezTo>
                  <a:pt x="24005" y="1816100"/>
                  <a:pt x="24798" y="1779587"/>
                  <a:pt x="39086" y="1724025"/>
                </a:cubicBezTo>
                <a:cubicBezTo>
                  <a:pt x="53374" y="1668462"/>
                  <a:pt x="91474" y="1589087"/>
                  <a:pt x="110524" y="1514475"/>
                </a:cubicBezTo>
                <a:cubicBezTo>
                  <a:pt x="129574" y="1439863"/>
                  <a:pt x="148624" y="1335087"/>
                  <a:pt x="153386" y="1276350"/>
                </a:cubicBezTo>
                <a:cubicBezTo>
                  <a:pt x="158149" y="1217612"/>
                  <a:pt x="151799" y="1190625"/>
                  <a:pt x="139099" y="1162050"/>
                </a:cubicBezTo>
                <a:cubicBezTo>
                  <a:pt x="126399" y="1133475"/>
                  <a:pt x="86711" y="1131887"/>
                  <a:pt x="77186" y="1104900"/>
                </a:cubicBezTo>
                <a:cubicBezTo>
                  <a:pt x="67661" y="1077913"/>
                  <a:pt x="79568" y="1035050"/>
                  <a:pt x="81949" y="1000125"/>
                </a:cubicBezTo>
                <a:cubicBezTo>
                  <a:pt x="84330" y="965200"/>
                  <a:pt x="100205" y="927100"/>
                  <a:pt x="91474" y="895350"/>
                </a:cubicBezTo>
                <a:cubicBezTo>
                  <a:pt x="82743" y="863600"/>
                  <a:pt x="44642" y="836612"/>
                  <a:pt x="29561" y="809625"/>
                </a:cubicBezTo>
                <a:cubicBezTo>
                  <a:pt x="14480" y="782638"/>
                  <a:pt x="-4570" y="769937"/>
                  <a:pt x="986" y="733425"/>
                </a:cubicBezTo>
                <a:cubicBezTo>
                  <a:pt x="6542" y="696913"/>
                  <a:pt x="31149" y="644525"/>
                  <a:pt x="62899" y="590550"/>
                </a:cubicBezTo>
                <a:cubicBezTo>
                  <a:pt x="94649" y="536575"/>
                  <a:pt x="153386" y="469106"/>
                  <a:pt x="191486" y="409575"/>
                </a:cubicBezTo>
                <a:cubicBezTo>
                  <a:pt x="229586" y="350044"/>
                  <a:pt x="262130" y="301625"/>
                  <a:pt x="291499" y="233363"/>
                </a:cubicBezTo>
                <a:cubicBezTo>
                  <a:pt x="320868" y="165100"/>
                  <a:pt x="344283" y="82550"/>
                  <a:pt x="367699" y="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0" name="Freeform: Shape 149">
            <a:extLst>
              <a:ext uri="{FF2B5EF4-FFF2-40B4-BE49-F238E27FC236}">
                <a16:creationId xmlns:a16="http://schemas.microsoft.com/office/drawing/2014/main" id="{F1D2E917-BA9B-C0D6-32D3-D1B350132020}"/>
              </a:ext>
            </a:extLst>
          </p:cNvPr>
          <p:cNvSpPr/>
          <p:nvPr/>
        </p:nvSpPr>
        <p:spPr>
          <a:xfrm>
            <a:off x="1136909" y="2347827"/>
            <a:ext cx="341572" cy="1778485"/>
          </a:xfrm>
          <a:custGeom>
            <a:avLst/>
            <a:gdLst>
              <a:gd name="connsiteX0" fmla="*/ 43849 w 367699"/>
              <a:gd name="connsiteY0" fmla="*/ 1914525 h 1914525"/>
              <a:gd name="connsiteX1" fmla="*/ 24799 w 367699"/>
              <a:gd name="connsiteY1" fmla="*/ 1847850 h 1914525"/>
              <a:gd name="connsiteX2" fmla="*/ 39086 w 367699"/>
              <a:gd name="connsiteY2" fmla="*/ 1724025 h 1914525"/>
              <a:gd name="connsiteX3" fmla="*/ 110524 w 367699"/>
              <a:gd name="connsiteY3" fmla="*/ 1514475 h 1914525"/>
              <a:gd name="connsiteX4" fmla="*/ 153386 w 367699"/>
              <a:gd name="connsiteY4" fmla="*/ 1276350 h 1914525"/>
              <a:gd name="connsiteX5" fmla="*/ 139099 w 367699"/>
              <a:gd name="connsiteY5" fmla="*/ 1162050 h 1914525"/>
              <a:gd name="connsiteX6" fmla="*/ 77186 w 367699"/>
              <a:gd name="connsiteY6" fmla="*/ 1104900 h 1914525"/>
              <a:gd name="connsiteX7" fmla="*/ 81949 w 367699"/>
              <a:gd name="connsiteY7" fmla="*/ 1000125 h 1914525"/>
              <a:gd name="connsiteX8" fmla="*/ 91474 w 367699"/>
              <a:gd name="connsiteY8" fmla="*/ 895350 h 1914525"/>
              <a:gd name="connsiteX9" fmla="*/ 29561 w 367699"/>
              <a:gd name="connsiteY9" fmla="*/ 809625 h 1914525"/>
              <a:gd name="connsiteX10" fmla="*/ 986 w 367699"/>
              <a:gd name="connsiteY10" fmla="*/ 733425 h 1914525"/>
              <a:gd name="connsiteX11" fmla="*/ 62899 w 367699"/>
              <a:gd name="connsiteY11" fmla="*/ 590550 h 1914525"/>
              <a:gd name="connsiteX12" fmla="*/ 191486 w 367699"/>
              <a:gd name="connsiteY12" fmla="*/ 409575 h 1914525"/>
              <a:gd name="connsiteX13" fmla="*/ 291499 w 367699"/>
              <a:gd name="connsiteY13" fmla="*/ 233363 h 1914525"/>
              <a:gd name="connsiteX14" fmla="*/ 367699 w 367699"/>
              <a:gd name="connsiteY14" fmla="*/ 0 h 1914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67699" h="1914525">
                <a:moveTo>
                  <a:pt x="43849" y="1914525"/>
                </a:moveTo>
                <a:cubicBezTo>
                  <a:pt x="34721" y="1897062"/>
                  <a:pt x="25593" y="1879600"/>
                  <a:pt x="24799" y="1847850"/>
                </a:cubicBezTo>
                <a:cubicBezTo>
                  <a:pt x="24005" y="1816100"/>
                  <a:pt x="24798" y="1779587"/>
                  <a:pt x="39086" y="1724025"/>
                </a:cubicBezTo>
                <a:cubicBezTo>
                  <a:pt x="53374" y="1668462"/>
                  <a:pt x="91474" y="1589087"/>
                  <a:pt x="110524" y="1514475"/>
                </a:cubicBezTo>
                <a:cubicBezTo>
                  <a:pt x="129574" y="1439863"/>
                  <a:pt x="148624" y="1335087"/>
                  <a:pt x="153386" y="1276350"/>
                </a:cubicBezTo>
                <a:cubicBezTo>
                  <a:pt x="158149" y="1217612"/>
                  <a:pt x="151799" y="1190625"/>
                  <a:pt x="139099" y="1162050"/>
                </a:cubicBezTo>
                <a:cubicBezTo>
                  <a:pt x="126399" y="1133475"/>
                  <a:pt x="86711" y="1131887"/>
                  <a:pt x="77186" y="1104900"/>
                </a:cubicBezTo>
                <a:cubicBezTo>
                  <a:pt x="67661" y="1077913"/>
                  <a:pt x="79568" y="1035050"/>
                  <a:pt x="81949" y="1000125"/>
                </a:cubicBezTo>
                <a:cubicBezTo>
                  <a:pt x="84330" y="965200"/>
                  <a:pt x="100205" y="927100"/>
                  <a:pt x="91474" y="895350"/>
                </a:cubicBezTo>
                <a:cubicBezTo>
                  <a:pt x="82743" y="863600"/>
                  <a:pt x="44642" y="836612"/>
                  <a:pt x="29561" y="809625"/>
                </a:cubicBezTo>
                <a:cubicBezTo>
                  <a:pt x="14480" y="782638"/>
                  <a:pt x="-4570" y="769937"/>
                  <a:pt x="986" y="733425"/>
                </a:cubicBezTo>
                <a:cubicBezTo>
                  <a:pt x="6542" y="696913"/>
                  <a:pt x="31149" y="644525"/>
                  <a:pt x="62899" y="590550"/>
                </a:cubicBezTo>
                <a:cubicBezTo>
                  <a:pt x="94649" y="536575"/>
                  <a:pt x="153386" y="469106"/>
                  <a:pt x="191486" y="409575"/>
                </a:cubicBezTo>
                <a:cubicBezTo>
                  <a:pt x="229586" y="350044"/>
                  <a:pt x="262130" y="301625"/>
                  <a:pt x="291499" y="233363"/>
                </a:cubicBezTo>
                <a:cubicBezTo>
                  <a:pt x="320868" y="165100"/>
                  <a:pt x="344283" y="82550"/>
                  <a:pt x="367699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1" name="Freeform: Shape 150">
            <a:extLst>
              <a:ext uri="{FF2B5EF4-FFF2-40B4-BE49-F238E27FC236}">
                <a16:creationId xmlns:a16="http://schemas.microsoft.com/office/drawing/2014/main" id="{AE26F3B9-FC4B-A4D6-D715-87B144E4A486}"/>
              </a:ext>
            </a:extLst>
          </p:cNvPr>
          <p:cNvSpPr/>
          <p:nvPr/>
        </p:nvSpPr>
        <p:spPr>
          <a:xfrm>
            <a:off x="1081704" y="2355763"/>
            <a:ext cx="341572" cy="1778485"/>
          </a:xfrm>
          <a:custGeom>
            <a:avLst/>
            <a:gdLst>
              <a:gd name="connsiteX0" fmla="*/ 43849 w 367699"/>
              <a:gd name="connsiteY0" fmla="*/ 1914525 h 1914525"/>
              <a:gd name="connsiteX1" fmla="*/ 24799 w 367699"/>
              <a:gd name="connsiteY1" fmla="*/ 1847850 h 1914525"/>
              <a:gd name="connsiteX2" fmla="*/ 39086 w 367699"/>
              <a:gd name="connsiteY2" fmla="*/ 1724025 h 1914525"/>
              <a:gd name="connsiteX3" fmla="*/ 110524 w 367699"/>
              <a:gd name="connsiteY3" fmla="*/ 1514475 h 1914525"/>
              <a:gd name="connsiteX4" fmla="*/ 153386 w 367699"/>
              <a:gd name="connsiteY4" fmla="*/ 1276350 h 1914525"/>
              <a:gd name="connsiteX5" fmla="*/ 139099 w 367699"/>
              <a:gd name="connsiteY5" fmla="*/ 1162050 h 1914525"/>
              <a:gd name="connsiteX6" fmla="*/ 77186 w 367699"/>
              <a:gd name="connsiteY6" fmla="*/ 1104900 h 1914525"/>
              <a:gd name="connsiteX7" fmla="*/ 81949 w 367699"/>
              <a:gd name="connsiteY7" fmla="*/ 1000125 h 1914525"/>
              <a:gd name="connsiteX8" fmla="*/ 91474 w 367699"/>
              <a:gd name="connsiteY8" fmla="*/ 895350 h 1914525"/>
              <a:gd name="connsiteX9" fmla="*/ 29561 w 367699"/>
              <a:gd name="connsiteY9" fmla="*/ 809625 h 1914525"/>
              <a:gd name="connsiteX10" fmla="*/ 986 w 367699"/>
              <a:gd name="connsiteY10" fmla="*/ 733425 h 1914525"/>
              <a:gd name="connsiteX11" fmla="*/ 62899 w 367699"/>
              <a:gd name="connsiteY11" fmla="*/ 590550 h 1914525"/>
              <a:gd name="connsiteX12" fmla="*/ 191486 w 367699"/>
              <a:gd name="connsiteY12" fmla="*/ 409575 h 1914525"/>
              <a:gd name="connsiteX13" fmla="*/ 291499 w 367699"/>
              <a:gd name="connsiteY13" fmla="*/ 233363 h 1914525"/>
              <a:gd name="connsiteX14" fmla="*/ 367699 w 367699"/>
              <a:gd name="connsiteY14" fmla="*/ 0 h 1914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67699" h="1914525">
                <a:moveTo>
                  <a:pt x="43849" y="1914525"/>
                </a:moveTo>
                <a:cubicBezTo>
                  <a:pt x="34721" y="1897062"/>
                  <a:pt x="25593" y="1879600"/>
                  <a:pt x="24799" y="1847850"/>
                </a:cubicBezTo>
                <a:cubicBezTo>
                  <a:pt x="24005" y="1816100"/>
                  <a:pt x="24798" y="1779587"/>
                  <a:pt x="39086" y="1724025"/>
                </a:cubicBezTo>
                <a:cubicBezTo>
                  <a:pt x="53374" y="1668462"/>
                  <a:pt x="91474" y="1589087"/>
                  <a:pt x="110524" y="1514475"/>
                </a:cubicBezTo>
                <a:cubicBezTo>
                  <a:pt x="129574" y="1439863"/>
                  <a:pt x="148624" y="1335087"/>
                  <a:pt x="153386" y="1276350"/>
                </a:cubicBezTo>
                <a:cubicBezTo>
                  <a:pt x="158149" y="1217612"/>
                  <a:pt x="151799" y="1190625"/>
                  <a:pt x="139099" y="1162050"/>
                </a:cubicBezTo>
                <a:cubicBezTo>
                  <a:pt x="126399" y="1133475"/>
                  <a:pt x="86711" y="1131887"/>
                  <a:pt x="77186" y="1104900"/>
                </a:cubicBezTo>
                <a:cubicBezTo>
                  <a:pt x="67661" y="1077913"/>
                  <a:pt x="79568" y="1035050"/>
                  <a:pt x="81949" y="1000125"/>
                </a:cubicBezTo>
                <a:cubicBezTo>
                  <a:pt x="84330" y="965200"/>
                  <a:pt x="100205" y="927100"/>
                  <a:pt x="91474" y="895350"/>
                </a:cubicBezTo>
                <a:cubicBezTo>
                  <a:pt x="82743" y="863600"/>
                  <a:pt x="44642" y="836612"/>
                  <a:pt x="29561" y="809625"/>
                </a:cubicBezTo>
                <a:cubicBezTo>
                  <a:pt x="14480" y="782638"/>
                  <a:pt x="-4570" y="769937"/>
                  <a:pt x="986" y="733425"/>
                </a:cubicBezTo>
                <a:cubicBezTo>
                  <a:pt x="6542" y="696913"/>
                  <a:pt x="31149" y="644525"/>
                  <a:pt x="62899" y="590550"/>
                </a:cubicBezTo>
                <a:cubicBezTo>
                  <a:pt x="94649" y="536575"/>
                  <a:pt x="153386" y="469106"/>
                  <a:pt x="191486" y="409575"/>
                </a:cubicBezTo>
                <a:cubicBezTo>
                  <a:pt x="229586" y="350044"/>
                  <a:pt x="262130" y="301625"/>
                  <a:pt x="291499" y="233363"/>
                </a:cubicBezTo>
                <a:cubicBezTo>
                  <a:pt x="320868" y="165100"/>
                  <a:pt x="344283" y="82550"/>
                  <a:pt x="367699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2" name="Freeform: Shape 151">
            <a:extLst>
              <a:ext uri="{FF2B5EF4-FFF2-40B4-BE49-F238E27FC236}">
                <a16:creationId xmlns:a16="http://schemas.microsoft.com/office/drawing/2014/main" id="{96D31C30-42D9-BEEA-FE92-C877A1F738A5}"/>
              </a:ext>
            </a:extLst>
          </p:cNvPr>
          <p:cNvSpPr/>
          <p:nvPr/>
        </p:nvSpPr>
        <p:spPr>
          <a:xfrm>
            <a:off x="1187471" y="4243360"/>
            <a:ext cx="362776" cy="384896"/>
          </a:xfrm>
          <a:custGeom>
            <a:avLst/>
            <a:gdLst>
              <a:gd name="connsiteX0" fmla="*/ 390525 w 390525"/>
              <a:gd name="connsiteY0" fmla="*/ 414337 h 414337"/>
              <a:gd name="connsiteX1" fmla="*/ 300037 w 390525"/>
              <a:gd name="connsiteY1" fmla="*/ 381000 h 414337"/>
              <a:gd name="connsiteX2" fmla="*/ 209550 w 390525"/>
              <a:gd name="connsiteY2" fmla="*/ 381000 h 414337"/>
              <a:gd name="connsiteX3" fmla="*/ 147637 w 390525"/>
              <a:gd name="connsiteY3" fmla="*/ 323850 h 414337"/>
              <a:gd name="connsiteX4" fmla="*/ 0 w 390525"/>
              <a:gd name="connsiteY4" fmla="*/ 0 h 414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0525" h="414337">
                <a:moveTo>
                  <a:pt x="390525" y="414337"/>
                </a:moveTo>
                <a:cubicBezTo>
                  <a:pt x="360362" y="400446"/>
                  <a:pt x="330199" y="386556"/>
                  <a:pt x="300037" y="381000"/>
                </a:cubicBezTo>
                <a:cubicBezTo>
                  <a:pt x="269874" y="375444"/>
                  <a:pt x="234950" y="390525"/>
                  <a:pt x="209550" y="381000"/>
                </a:cubicBezTo>
                <a:cubicBezTo>
                  <a:pt x="184150" y="371475"/>
                  <a:pt x="182562" y="387350"/>
                  <a:pt x="147637" y="323850"/>
                </a:cubicBezTo>
                <a:cubicBezTo>
                  <a:pt x="112712" y="260350"/>
                  <a:pt x="56356" y="130175"/>
                  <a:pt x="0" y="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3" name="Freeform: Shape 152">
            <a:extLst>
              <a:ext uri="{FF2B5EF4-FFF2-40B4-BE49-F238E27FC236}">
                <a16:creationId xmlns:a16="http://schemas.microsoft.com/office/drawing/2014/main" id="{46CE2A66-D7CB-42BE-7752-ED191F0D2366}"/>
              </a:ext>
            </a:extLst>
          </p:cNvPr>
          <p:cNvSpPr/>
          <p:nvPr/>
        </p:nvSpPr>
        <p:spPr>
          <a:xfrm>
            <a:off x="1208566" y="4223810"/>
            <a:ext cx="362776" cy="384896"/>
          </a:xfrm>
          <a:custGeom>
            <a:avLst/>
            <a:gdLst>
              <a:gd name="connsiteX0" fmla="*/ 390525 w 390525"/>
              <a:gd name="connsiteY0" fmla="*/ 414337 h 414337"/>
              <a:gd name="connsiteX1" fmla="*/ 300037 w 390525"/>
              <a:gd name="connsiteY1" fmla="*/ 381000 h 414337"/>
              <a:gd name="connsiteX2" fmla="*/ 209550 w 390525"/>
              <a:gd name="connsiteY2" fmla="*/ 381000 h 414337"/>
              <a:gd name="connsiteX3" fmla="*/ 147637 w 390525"/>
              <a:gd name="connsiteY3" fmla="*/ 323850 h 414337"/>
              <a:gd name="connsiteX4" fmla="*/ 0 w 390525"/>
              <a:gd name="connsiteY4" fmla="*/ 0 h 414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0525" h="414337">
                <a:moveTo>
                  <a:pt x="390525" y="414337"/>
                </a:moveTo>
                <a:cubicBezTo>
                  <a:pt x="360362" y="400446"/>
                  <a:pt x="330199" y="386556"/>
                  <a:pt x="300037" y="381000"/>
                </a:cubicBezTo>
                <a:cubicBezTo>
                  <a:pt x="269874" y="375444"/>
                  <a:pt x="234950" y="390525"/>
                  <a:pt x="209550" y="381000"/>
                </a:cubicBezTo>
                <a:cubicBezTo>
                  <a:pt x="184150" y="371475"/>
                  <a:pt x="182562" y="387350"/>
                  <a:pt x="147637" y="323850"/>
                </a:cubicBezTo>
                <a:cubicBezTo>
                  <a:pt x="112712" y="260350"/>
                  <a:pt x="56356" y="130175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4" name="Freeform: Shape 153">
            <a:extLst>
              <a:ext uri="{FF2B5EF4-FFF2-40B4-BE49-F238E27FC236}">
                <a16:creationId xmlns:a16="http://schemas.microsoft.com/office/drawing/2014/main" id="{F9C14B51-6ED0-9DC8-929C-6E2531694124}"/>
              </a:ext>
            </a:extLst>
          </p:cNvPr>
          <p:cNvSpPr/>
          <p:nvPr/>
        </p:nvSpPr>
        <p:spPr>
          <a:xfrm>
            <a:off x="1168321" y="4265666"/>
            <a:ext cx="362776" cy="384896"/>
          </a:xfrm>
          <a:custGeom>
            <a:avLst/>
            <a:gdLst>
              <a:gd name="connsiteX0" fmla="*/ 390525 w 390525"/>
              <a:gd name="connsiteY0" fmla="*/ 414337 h 414337"/>
              <a:gd name="connsiteX1" fmla="*/ 300037 w 390525"/>
              <a:gd name="connsiteY1" fmla="*/ 381000 h 414337"/>
              <a:gd name="connsiteX2" fmla="*/ 209550 w 390525"/>
              <a:gd name="connsiteY2" fmla="*/ 381000 h 414337"/>
              <a:gd name="connsiteX3" fmla="*/ 147637 w 390525"/>
              <a:gd name="connsiteY3" fmla="*/ 323850 h 414337"/>
              <a:gd name="connsiteX4" fmla="*/ 0 w 390525"/>
              <a:gd name="connsiteY4" fmla="*/ 0 h 414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0525" h="414337">
                <a:moveTo>
                  <a:pt x="390525" y="414337"/>
                </a:moveTo>
                <a:cubicBezTo>
                  <a:pt x="360362" y="400446"/>
                  <a:pt x="330199" y="386556"/>
                  <a:pt x="300037" y="381000"/>
                </a:cubicBezTo>
                <a:cubicBezTo>
                  <a:pt x="269874" y="375444"/>
                  <a:pt x="234950" y="390525"/>
                  <a:pt x="209550" y="381000"/>
                </a:cubicBezTo>
                <a:cubicBezTo>
                  <a:pt x="184150" y="371475"/>
                  <a:pt x="182562" y="387350"/>
                  <a:pt x="147637" y="323850"/>
                </a:cubicBezTo>
                <a:cubicBezTo>
                  <a:pt x="112712" y="260350"/>
                  <a:pt x="56356" y="130175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5" name="Freeform: Shape 154">
            <a:extLst>
              <a:ext uri="{FF2B5EF4-FFF2-40B4-BE49-F238E27FC236}">
                <a16:creationId xmlns:a16="http://schemas.microsoft.com/office/drawing/2014/main" id="{B1A1F5EB-8982-3154-2C23-88215A11CBF0}"/>
              </a:ext>
            </a:extLst>
          </p:cNvPr>
          <p:cNvSpPr/>
          <p:nvPr/>
        </p:nvSpPr>
        <p:spPr>
          <a:xfrm>
            <a:off x="1546745" y="4625559"/>
            <a:ext cx="320747" cy="150420"/>
          </a:xfrm>
          <a:custGeom>
            <a:avLst/>
            <a:gdLst>
              <a:gd name="connsiteX0" fmla="*/ 266700 w 266700"/>
              <a:gd name="connsiteY0" fmla="*/ 148408 h 148408"/>
              <a:gd name="connsiteX1" fmla="*/ 200025 w 266700"/>
              <a:gd name="connsiteY1" fmla="*/ 81733 h 148408"/>
              <a:gd name="connsiteX2" fmla="*/ 152400 w 266700"/>
              <a:gd name="connsiteY2" fmla="*/ 19821 h 148408"/>
              <a:gd name="connsiteX3" fmla="*/ 71437 w 266700"/>
              <a:gd name="connsiteY3" fmla="*/ 771 h 148408"/>
              <a:gd name="connsiteX4" fmla="*/ 0 w 266700"/>
              <a:gd name="connsiteY4" fmla="*/ 5533 h 148408"/>
              <a:gd name="connsiteX0" fmla="*/ 338138 w 338138"/>
              <a:gd name="connsiteY0" fmla="*/ 167109 h 167109"/>
              <a:gd name="connsiteX1" fmla="*/ 271463 w 338138"/>
              <a:gd name="connsiteY1" fmla="*/ 100434 h 167109"/>
              <a:gd name="connsiteX2" fmla="*/ 223838 w 338138"/>
              <a:gd name="connsiteY2" fmla="*/ 38522 h 167109"/>
              <a:gd name="connsiteX3" fmla="*/ 142875 w 338138"/>
              <a:gd name="connsiteY3" fmla="*/ 19472 h 167109"/>
              <a:gd name="connsiteX4" fmla="*/ 0 w 338138"/>
              <a:gd name="connsiteY4" fmla="*/ 421 h 167109"/>
              <a:gd name="connsiteX0" fmla="*/ 338138 w 338138"/>
              <a:gd name="connsiteY0" fmla="*/ 166688 h 166688"/>
              <a:gd name="connsiteX1" fmla="*/ 271463 w 338138"/>
              <a:gd name="connsiteY1" fmla="*/ 100013 h 166688"/>
              <a:gd name="connsiteX2" fmla="*/ 223838 w 338138"/>
              <a:gd name="connsiteY2" fmla="*/ 38101 h 166688"/>
              <a:gd name="connsiteX3" fmla="*/ 142875 w 338138"/>
              <a:gd name="connsiteY3" fmla="*/ 19051 h 166688"/>
              <a:gd name="connsiteX4" fmla="*/ 50006 w 338138"/>
              <a:gd name="connsiteY4" fmla="*/ 30958 h 166688"/>
              <a:gd name="connsiteX5" fmla="*/ 0 w 338138"/>
              <a:gd name="connsiteY5" fmla="*/ 0 h 166688"/>
              <a:gd name="connsiteX0" fmla="*/ 347663 w 347663"/>
              <a:gd name="connsiteY0" fmla="*/ 154782 h 154782"/>
              <a:gd name="connsiteX1" fmla="*/ 280988 w 347663"/>
              <a:gd name="connsiteY1" fmla="*/ 88107 h 154782"/>
              <a:gd name="connsiteX2" fmla="*/ 233363 w 347663"/>
              <a:gd name="connsiteY2" fmla="*/ 26195 h 154782"/>
              <a:gd name="connsiteX3" fmla="*/ 152400 w 347663"/>
              <a:gd name="connsiteY3" fmla="*/ 7145 h 154782"/>
              <a:gd name="connsiteX4" fmla="*/ 59531 w 347663"/>
              <a:gd name="connsiteY4" fmla="*/ 19052 h 154782"/>
              <a:gd name="connsiteX5" fmla="*/ 0 w 347663"/>
              <a:gd name="connsiteY5" fmla="*/ 0 h 154782"/>
              <a:gd name="connsiteX0" fmla="*/ 345282 w 345282"/>
              <a:gd name="connsiteY0" fmla="*/ 161926 h 161926"/>
              <a:gd name="connsiteX1" fmla="*/ 278607 w 345282"/>
              <a:gd name="connsiteY1" fmla="*/ 95251 h 161926"/>
              <a:gd name="connsiteX2" fmla="*/ 230982 w 345282"/>
              <a:gd name="connsiteY2" fmla="*/ 33339 h 161926"/>
              <a:gd name="connsiteX3" fmla="*/ 150019 w 345282"/>
              <a:gd name="connsiteY3" fmla="*/ 14289 h 161926"/>
              <a:gd name="connsiteX4" fmla="*/ 57150 w 345282"/>
              <a:gd name="connsiteY4" fmla="*/ 26196 h 161926"/>
              <a:gd name="connsiteX5" fmla="*/ 0 w 345282"/>
              <a:gd name="connsiteY5" fmla="*/ 0 h 161926"/>
              <a:gd name="connsiteX0" fmla="*/ 345282 w 345282"/>
              <a:gd name="connsiteY0" fmla="*/ 161926 h 161926"/>
              <a:gd name="connsiteX1" fmla="*/ 278607 w 345282"/>
              <a:gd name="connsiteY1" fmla="*/ 95251 h 161926"/>
              <a:gd name="connsiteX2" fmla="*/ 230982 w 345282"/>
              <a:gd name="connsiteY2" fmla="*/ 26195 h 161926"/>
              <a:gd name="connsiteX3" fmla="*/ 150019 w 345282"/>
              <a:gd name="connsiteY3" fmla="*/ 14289 h 161926"/>
              <a:gd name="connsiteX4" fmla="*/ 57150 w 345282"/>
              <a:gd name="connsiteY4" fmla="*/ 26196 h 161926"/>
              <a:gd name="connsiteX5" fmla="*/ 0 w 345282"/>
              <a:gd name="connsiteY5" fmla="*/ 0 h 161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5282" h="161926">
                <a:moveTo>
                  <a:pt x="345282" y="161926"/>
                </a:moveTo>
                <a:cubicBezTo>
                  <a:pt x="321469" y="139304"/>
                  <a:pt x="297657" y="117873"/>
                  <a:pt x="278607" y="95251"/>
                </a:cubicBezTo>
                <a:cubicBezTo>
                  <a:pt x="259557" y="72629"/>
                  <a:pt x="252413" y="39689"/>
                  <a:pt x="230982" y="26195"/>
                </a:cubicBezTo>
                <a:cubicBezTo>
                  <a:pt x="209551" y="12701"/>
                  <a:pt x="175816" y="19845"/>
                  <a:pt x="150019" y="14289"/>
                </a:cubicBezTo>
                <a:cubicBezTo>
                  <a:pt x="124222" y="8733"/>
                  <a:pt x="80962" y="29371"/>
                  <a:pt x="57150" y="26196"/>
                </a:cubicBezTo>
                <a:cubicBezTo>
                  <a:pt x="33338" y="23021"/>
                  <a:pt x="11509" y="794"/>
                  <a:pt x="0" y="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6" name="Freeform: Shape 155">
            <a:extLst>
              <a:ext uri="{FF2B5EF4-FFF2-40B4-BE49-F238E27FC236}">
                <a16:creationId xmlns:a16="http://schemas.microsoft.com/office/drawing/2014/main" id="{325C94B5-110A-B7B7-6E59-F7C270DCB93F}"/>
              </a:ext>
            </a:extLst>
          </p:cNvPr>
          <p:cNvSpPr/>
          <p:nvPr/>
        </p:nvSpPr>
        <p:spPr>
          <a:xfrm>
            <a:off x="1555575" y="4598002"/>
            <a:ext cx="320747" cy="150420"/>
          </a:xfrm>
          <a:custGeom>
            <a:avLst/>
            <a:gdLst>
              <a:gd name="connsiteX0" fmla="*/ 266700 w 266700"/>
              <a:gd name="connsiteY0" fmla="*/ 148408 h 148408"/>
              <a:gd name="connsiteX1" fmla="*/ 200025 w 266700"/>
              <a:gd name="connsiteY1" fmla="*/ 81733 h 148408"/>
              <a:gd name="connsiteX2" fmla="*/ 152400 w 266700"/>
              <a:gd name="connsiteY2" fmla="*/ 19821 h 148408"/>
              <a:gd name="connsiteX3" fmla="*/ 71437 w 266700"/>
              <a:gd name="connsiteY3" fmla="*/ 771 h 148408"/>
              <a:gd name="connsiteX4" fmla="*/ 0 w 266700"/>
              <a:gd name="connsiteY4" fmla="*/ 5533 h 148408"/>
              <a:gd name="connsiteX0" fmla="*/ 338138 w 338138"/>
              <a:gd name="connsiteY0" fmla="*/ 167109 h 167109"/>
              <a:gd name="connsiteX1" fmla="*/ 271463 w 338138"/>
              <a:gd name="connsiteY1" fmla="*/ 100434 h 167109"/>
              <a:gd name="connsiteX2" fmla="*/ 223838 w 338138"/>
              <a:gd name="connsiteY2" fmla="*/ 38522 h 167109"/>
              <a:gd name="connsiteX3" fmla="*/ 142875 w 338138"/>
              <a:gd name="connsiteY3" fmla="*/ 19472 h 167109"/>
              <a:gd name="connsiteX4" fmla="*/ 0 w 338138"/>
              <a:gd name="connsiteY4" fmla="*/ 421 h 167109"/>
              <a:gd name="connsiteX0" fmla="*/ 338138 w 338138"/>
              <a:gd name="connsiteY0" fmla="*/ 166688 h 166688"/>
              <a:gd name="connsiteX1" fmla="*/ 271463 w 338138"/>
              <a:gd name="connsiteY1" fmla="*/ 100013 h 166688"/>
              <a:gd name="connsiteX2" fmla="*/ 223838 w 338138"/>
              <a:gd name="connsiteY2" fmla="*/ 38101 h 166688"/>
              <a:gd name="connsiteX3" fmla="*/ 142875 w 338138"/>
              <a:gd name="connsiteY3" fmla="*/ 19051 h 166688"/>
              <a:gd name="connsiteX4" fmla="*/ 50006 w 338138"/>
              <a:gd name="connsiteY4" fmla="*/ 30958 h 166688"/>
              <a:gd name="connsiteX5" fmla="*/ 0 w 338138"/>
              <a:gd name="connsiteY5" fmla="*/ 0 h 166688"/>
              <a:gd name="connsiteX0" fmla="*/ 347663 w 347663"/>
              <a:gd name="connsiteY0" fmla="*/ 154782 h 154782"/>
              <a:gd name="connsiteX1" fmla="*/ 280988 w 347663"/>
              <a:gd name="connsiteY1" fmla="*/ 88107 h 154782"/>
              <a:gd name="connsiteX2" fmla="*/ 233363 w 347663"/>
              <a:gd name="connsiteY2" fmla="*/ 26195 h 154782"/>
              <a:gd name="connsiteX3" fmla="*/ 152400 w 347663"/>
              <a:gd name="connsiteY3" fmla="*/ 7145 h 154782"/>
              <a:gd name="connsiteX4" fmla="*/ 59531 w 347663"/>
              <a:gd name="connsiteY4" fmla="*/ 19052 h 154782"/>
              <a:gd name="connsiteX5" fmla="*/ 0 w 347663"/>
              <a:gd name="connsiteY5" fmla="*/ 0 h 154782"/>
              <a:gd name="connsiteX0" fmla="*/ 345282 w 345282"/>
              <a:gd name="connsiteY0" fmla="*/ 161926 h 161926"/>
              <a:gd name="connsiteX1" fmla="*/ 278607 w 345282"/>
              <a:gd name="connsiteY1" fmla="*/ 95251 h 161926"/>
              <a:gd name="connsiteX2" fmla="*/ 230982 w 345282"/>
              <a:gd name="connsiteY2" fmla="*/ 33339 h 161926"/>
              <a:gd name="connsiteX3" fmla="*/ 150019 w 345282"/>
              <a:gd name="connsiteY3" fmla="*/ 14289 h 161926"/>
              <a:gd name="connsiteX4" fmla="*/ 57150 w 345282"/>
              <a:gd name="connsiteY4" fmla="*/ 26196 h 161926"/>
              <a:gd name="connsiteX5" fmla="*/ 0 w 345282"/>
              <a:gd name="connsiteY5" fmla="*/ 0 h 161926"/>
              <a:gd name="connsiteX0" fmla="*/ 345282 w 345282"/>
              <a:gd name="connsiteY0" fmla="*/ 161926 h 161926"/>
              <a:gd name="connsiteX1" fmla="*/ 278607 w 345282"/>
              <a:gd name="connsiteY1" fmla="*/ 95251 h 161926"/>
              <a:gd name="connsiteX2" fmla="*/ 230982 w 345282"/>
              <a:gd name="connsiteY2" fmla="*/ 26195 h 161926"/>
              <a:gd name="connsiteX3" fmla="*/ 150019 w 345282"/>
              <a:gd name="connsiteY3" fmla="*/ 14289 h 161926"/>
              <a:gd name="connsiteX4" fmla="*/ 57150 w 345282"/>
              <a:gd name="connsiteY4" fmla="*/ 26196 h 161926"/>
              <a:gd name="connsiteX5" fmla="*/ 0 w 345282"/>
              <a:gd name="connsiteY5" fmla="*/ 0 h 161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5282" h="161926">
                <a:moveTo>
                  <a:pt x="345282" y="161926"/>
                </a:moveTo>
                <a:cubicBezTo>
                  <a:pt x="321469" y="139304"/>
                  <a:pt x="297657" y="117873"/>
                  <a:pt x="278607" y="95251"/>
                </a:cubicBezTo>
                <a:cubicBezTo>
                  <a:pt x="259557" y="72629"/>
                  <a:pt x="252413" y="39689"/>
                  <a:pt x="230982" y="26195"/>
                </a:cubicBezTo>
                <a:cubicBezTo>
                  <a:pt x="209551" y="12701"/>
                  <a:pt x="175816" y="19845"/>
                  <a:pt x="150019" y="14289"/>
                </a:cubicBezTo>
                <a:cubicBezTo>
                  <a:pt x="124222" y="8733"/>
                  <a:pt x="80962" y="29371"/>
                  <a:pt x="57150" y="26196"/>
                </a:cubicBezTo>
                <a:cubicBezTo>
                  <a:pt x="33338" y="23021"/>
                  <a:pt x="11509" y="794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7" name="Freeform: Shape 156">
            <a:extLst>
              <a:ext uri="{FF2B5EF4-FFF2-40B4-BE49-F238E27FC236}">
                <a16:creationId xmlns:a16="http://schemas.microsoft.com/office/drawing/2014/main" id="{A8DFCD21-4CEA-388F-7E0E-11250DBAC363}"/>
              </a:ext>
            </a:extLst>
          </p:cNvPr>
          <p:cNvSpPr/>
          <p:nvPr/>
        </p:nvSpPr>
        <p:spPr>
          <a:xfrm>
            <a:off x="1533539" y="4654390"/>
            <a:ext cx="320747" cy="150420"/>
          </a:xfrm>
          <a:custGeom>
            <a:avLst/>
            <a:gdLst>
              <a:gd name="connsiteX0" fmla="*/ 266700 w 266700"/>
              <a:gd name="connsiteY0" fmla="*/ 148408 h 148408"/>
              <a:gd name="connsiteX1" fmla="*/ 200025 w 266700"/>
              <a:gd name="connsiteY1" fmla="*/ 81733 h 148408"/>
              <a:gd name="connsiteX2" fmla="*/ 152400 w 266700"/>
              <a:gd name="connsiteY2" fmla="*/ 19821 h 148408"/>
              <a:gd name="connsiteX3" fmla="*/ 71437 w 266700"/>
              <a:gd name="connsiteY3" fmla="*/ 771 h 148408"/>
              <a:gd name="connsiteX4" fmla="*/ 0 w 266700"/>
              <a:gd name="connsiteY4" fmla="*/ 5533 h 148408"/>
              <a:gd name="connsiteX0" fmla="*/ 338138 w 338138"/>
              <a:gd name="connsiteY0" fmla="*/ 167109 h 167109"/>
              <a:gd name="connsiteX1" fmla="*/ 271463 w 338138"/>
              <a:gd name="connsiteY1" fmla="*/ 100434 h 167109"/>
              <a:gd name="connsiteX2" fmla="*/ 223838 w 338138"/>
              <a:gd name="connsiteY2" fmla="*/ 38522 h 167109"/>
              <a:gd name="connsiteX3" fmla="*/ 142875 w 338138"/>
              <a:gd name="connsiteY3" fmla="*/ 19472 h 167109"/>
              <a:gd name="connsiteX4" fmla="*/ 0 w 338138"/>
              <a:gd name="connsiteY4" fmla="*/ 421 h 167109"/>
              <a:gd name="connsiteX0" fmla="*/ 338138 w 338138"/>
              <a:gd name="connsiteY0" fmla="*/ 166688 h 166688"/>
              <a:gd name="connsiteX1" fmla="*/ 271463 w 338138"/>
              <a:gd name="connsiteY1" fmla="*/ 100013 h 166688"/>
              <a:gd name="connsiteX2" fmla="*/ 223838 w 338138"/>
              <a:gd name="connsiteY2" fmla="*/ 38101 h 166688"/>
              <a:gd name="connsiteX3" fmla="*/ 142875 w 338138"/>
              <a:gd name="connsiteY3" fmla="*/ 19051 h 166688"/>
              <a:gd name="connsiteX4" fmla="*/ 50006 w 338138"/>
              <a:gd name="connsiteY4" fmla="*/ 30958 h 166688"/>
              <a:gd name="connsiteX5" fmla="*/ 0 w 338138"/>
              <a:gd name="connsiteY5" fmla="*/ 0 h 166688"/>
              <a:gd name="connsiteX0" fmla="*/ 347663 w 347663"/>
              <a:gd name="connsiteY0" fmla="*/ 154782 h 154782"/>
              <a:gd name="connsiteX1" fmla="*/ 280988 w 347663"/>
              <a:gd name="connsiteY1" fmla="*/ 88107 h 154782"/>
              <a:gd name="connsiteX2" fmla="*/ 233363 w 347663"/>
              <a:gd name="connsiteY2" fmla="*/ 26195 h 154782"/>
              <a:gd name="connsiteX3" fmla="*/ 152400 w 347663"/>
              <a:gd name="connsiteY3" fmla="*/ 7145 h 154782"/>
              <a:gd name="connsiteX4" fmla="*/ 59531 w 347663"/>
              <a:gd name="connsiteY4" fmla="*/ 19052 h 154782"/>
              <a:gd name="connsiteX5" fmla="*/ 0 w 347663"/>
              <a:gd name="connsiteY5" fmla="*/ 0 h 154782"/>
              <a:gd name="connsiteX0" fmla="*/ 345282 w 345282"/>
              <a:gd name="connsiteY0" fmla="*/ 161926 h 161926"/>
              <a:gd name="connsiteX1" fmla="*/ 278607 w 345282"/>
              <a:gd name="connsiteY1" fmla="*/ 95251 h 161926"/>
              <a:gd name="connsiteX2" fmla="*/ 230982 w 345282"/>
              <a:gd name="connsiteY2" fmla="*/ 33339 h 161926"/>
              <a:gd name="connsiteX3" fmla="*/ 150019 w 345282"/>
              <a:gd name="connsiteY3" fmla="*/ 14289 h 161926"/>
              <a:gd name="connsiteX4" fmla="*/ 57150 w 345282"/>
              <a:gd name="connsiteY4" fmla="*/ 26196 h 161926"/>
              <a:gd name="connsiteX5" fmla="*/ 0 w 345282"/>
              <a:gd name="connsiteY5" fmla="*/ 0 h 161926"/>
              <a:gd name="connsiteX0" fmla="*/ 345282 w 345282"/>
              <a:gd name="connsiteY0" fmla="*/ 161926 h 161926"/>
              <a:gd name="connsiteX1" fmla="*/ 278607 w 345282"/>
              <a:gd name="connsiteY1" fmla="*/ 95251 h 161926"/>
              <a:gd name="connsiteX2" fmla="*/ 230982 w 345282"/>
              <a:gd name="connsiteY2" fmla="*/ 26195 h 161926"/>
              <a:gd name="connsiteX3" fmla="*/ 150019 w 345282"/>
              <a:gd name="connsiteY3" fmla="*/ 14289 h 161926"/>
              <a:gd name="connsiteX4" fmla="*/ 57150 w 345282"/>
              <a:gd name="connsiteY4" fmla="*/ 26196 h 161926"/>
              <a:gd name="connsiteX5" fmla="*/ 0 w 345282"/>
              <a:gd name="connsiteY5" fmla="*/ 0 h 161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5282" h="161926">
                <a:moveTo>
                  <a:pt x="345282" y="161926"/>
                </a:moveTo>
                <a:cubicBezTo>
                  <a:pt x="321469" y="139304"/>
                  <a:pt x="297657" y="117873"/>
                  <a:pt x="278607" y="95251"/>
                </a:cubicBezTo>
                <a:cubicBezTo>
                  <a:pt x="259557" y="72629"/>
                  <a:pt x="252413" y="39689"/>
                  <a:pt x="230982" y="26195"/>
                </a:cubicBezTo>
                <a:cubicBezTo>
                  <a:pt x="209551" y="12701"/>
                  <a:pt x="175816" y="19845"/>
                  <a:pt x="150019" y="14289"/>
                </a:cubicBezTo>
                <a:cubicBezTo>
                  <a:pt x="124222" y="8733"/>
                  <a:pt x="80962" y="29371"/>
                  <a:pt x="57150" y="26196"/>
                </a:cubicBezTo>
                <a:cubicBezTo>
                  <a:pt x="33338" y="23021"/>
                  <a:pt x="11509" y="794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8" name="Freeform: Shape 157">
            <a:extLst>
              <a:ext uri="{FF2B5EF4-FFF2-40B4-BE49-F238E27FC236}">
                <a16:creationId xmlns:a16="http://schemas.microsoft.com/office/drawing/2014/main" id="{A4C4D92F-3062-BA9C-3ABC-7F2B5CCA435B}"/>
              </a:ext>
            </a:extLst>
          </p:cNvPr>
          <p:cNvSpPr/>
          <p:nvPr/>
        </p:nvSpPr>
        <p:spPr>
          <a:xfrm>
            <a:off x="1871368" y="4778009"/>
            <a:ext cx="314111" cy="132723"/>
          </a:xfrm>
          <a:custGeom>
            <a:avLst/>
            <a:gdLst>
              <a:gd name="connsiteX0" fmla="*/ 338138 w 338138"/>
              <a:gd name="connsiteY0" fmla="*/ 142875 h 142875"/>
              <a:gd name="connsiteX1" fmla="*/ 228600 w 338138"/>
              <a:gd name="connsiteY1" fmla="*/ 66675 h 142875"/>
              <a:gd name="connsiteX2" fmla="*/ 104775 w 338138"/>
              <a:gd name="connsiteY2" fmla="*/ 52387 h 142875"/>
              <a:gd name="connsiteX3" fmla="*/ 52388 w 338138"/>
              <a:gd name="connsiteY3" fmla="*/ 33337 h 142875"/>
              <a:gd name="connsiteX4" fmla="*/ 0 w 338138"/>
              <a:gd name="connsiteY4" fmla="*/ 0 h 142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8138" h="142875">
                <a:moveTo>
                  <a:pt x="338138" y="142875"/>
                </a:moveTo>
                <a:cubicBezTo>
                  <a:pt x="302816" y="112315"/>
                  <a:pt x="267494" y="81756"/>
                  <a:pt x="228600" y="66675"/>
                </a:cubicBezTo>
                <a:cubicBezTo>
                  <a:pt x="189706" y="51594"/>
                  <a:pt x="134144" y="57943"/>
                  <a:pt x="104775" y="52387"/>
                </a:cubicBezTo>
                <a:cubicBezTo>
                  <a:pt x="75406" y="46831"/>
                  <a:pt x="69850" y="42068"/>
                  <a:pt x="52388" y="33337"/>
                </a:cubicBezTo>
                <a:cubicBezTo>
                  <a:pt x="34926" y="24606"/>
                  <a:pt x="17463" y="12303"/>
                  <a:pt x="0" y="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9" name="Freeform: Shape 158">
            <a:extLst>
              <a:ext uri="{FF2B5EF4-FFF2-40B4-BE49-F238E27FC236}">
                <a16:creationId xmlns:a16="http://schemas.microsoft.com/office/drawing/2014/main" id="{FC44F895-B327-9ED5-0F74-3389F9005AAF}"/>
              </a:ext>
            </a:extLst>
          </p:cNvPr>
          <p:cNvSpPr/>
          <p:nvPr/>
        </p:nvSpPr>
        <p:spPr>
          <a:xfrm>
            <a:off x="1886189" y="4760065"/>
            <a:ext cx="314111" cy="132723"/>
          </a:xfrm>
          <a:custGeom>
            <a:avLst/>
            <a:gdLst>
              <a:gd name="connsiteX0" fmla="*/ 338138 w 338138"/>
              <a:gd name="connsiteY0" fmla="*/ 142875 h 142875"/>
              <a:gd name="connsiteX1" fmla="*/ 228600 w 338138"/>
              <a:gd name="connsiteY1" fmla="*/ 66675 h 142875"/>
              <a:gd name="connsiteX2" fmla="*/ 104775 w 338138"/>
              <a:gd name="connsiteY2" fmla="*/ 52387 h 142875"/>
              <a:gd name="connsiteX3" fmla="*/ 52388 w 338138"/>
              <a:gd name="connsiteY3" fmla="*/ 33337 h 142875"/>
              <a:gd name="connsiteX4" fmla="*/ 0 w 338138"/>
              <a:gd name="connsiteY4" fmla="*/ 0 h 142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8138" h="142875">
                <a:moveTo>
                  <a:pt x="338138" y="142875"/>
                </a:moveTo>
                <a:cubicBezTo>
                  <a:pt x="302816" y="112315"/>
                  <a:pt x="267494" y="81756"/>
                  <a:pt x="228600" y="66675"/>
                </a:cubicBezTo>
                <a:cubicBezTo>
                  <a:pt x="189706" y="51594"/>
                  <a:pt x="134144" y="57943"/>
                  <a:pt x="104775" y="52387"/>
                </a:cubicBezTo>
                <a:cubicBezTo>
                  <a:pt x="75406" y="46831"/>
                  <a:pt x="69850" y="42068"/>
                  <a:pt x="52388" y="33337"/>
                </a:cubicBezTo>
                <a:cubicBezTo>
                  <a:pt x="34926" y="24606"/>
                  <a:pt x="17463" y="12303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0" name="Freeform: Shape 159">
            <a:extLst>
              <a:ext uri="{FF2B5EF4-FFF2-40B4-BE49-F238E27FC236}">
                <a16:creationId xmlns:a16="http://schemas.microsoft.com/office/drawing/2014/main" id="{6C34CE87-70D5-A6C7-874E-5675C51E1748}"/>
              </a:ext>
            </a:extLst>
          </p:cNvPr>
          <p:cNvSpPr/>
          <p:nvPr/>
        </p:nvSpPr>
        <p:spPr>
          <a:xfrm>
            <a:off x="1857100" y="4803265"/>
            <a:ext cx="314111" cy="132723"/>
          </a:xfrm>
          <a:custGeom>
            <a:avLst/>
            <a:gdLst>
              <a:gd name="connsiteX0" fmla="*/ 338138 w 338138"/>
              <a:gd name="connsiteY0" fmla="*/ 142875 h 142875"/>
              <a:gd name="connsiteX1" fmla="*/ 228600 w 338138"/>
              <a:gd name="connsiteY1" fmla="*/ 66675 h 142875"/>
              <a:gd name="connsiteX2" fmla="*/ 104775 w 338138"/>
              <a:gd name="connsiteY2" fmla="*/ 52387 h 142875"/>
              <a:gd name="connsiteX3" fmla="*/ 52388 w 338138"/>
              <a:gd name="connsiteY3" fmla="*/ 33337 h 142875"/>
              <a:gd name="connsiteX4" fmla="*/ 0 w 338138"/>
              <a:gd name="connsiteY4" fmla="*/ 0 h 142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8138" h="142875">
                <a:moveTo>
                  <a:pt x="338138" y="142875"/>
                </a:moveTo>
                <a:cubicBezTo>
                  <a:pt x="302816" y="112315"/>
                  <a:pt x="267494" y="81756"/>
                  <a:pt x="228600" y="66675"/>
                </a:cubicBezTo>
                <a:cubicBezTo>
                  <a:pt x="189706" y="51594"/>
                  <a:pt x="134144" y="57943"/>
                  <a:pt x="104775" y="52387"/>
                </a:cubicBezTo>
                <a:cubicBezTo>
                  <a:pt x="75406" y="46831"/>
                  <a:pt x="69850" y="42068"/>
                  <a:pt x="52388" y="33337"/>
                </a:cubicBezTo>
                <a:cubicBezTo>
                  <a:pt x="34926" y="24606"/>
                  <a:pt x="17463" y="12303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1" name="Freeform: Shape 160">
            <a:extLst>
              <a:ext uri="{FF2B5EF4-FFF2-40B4-BE49-F238E27FC236}">
                <a16:creationId xmlns:a16="http://schemas.microsoft.com/office/drawing/2014/main" id="{15E6E6AC-87FA-698B-20BA-C26B3F7F4E26}"/>
              </a:ext>
            </a:extLst>
          </p:cNvPr>
          <p:cNvSpPr/>
          <p:nvPr/>
        </p:nvSpPr>
        <p:spPr>
          <a:xfrm>
            <a:off x="3092930" y="5828043"/>
            <a:ext cx="570707" cy="243326"/>
          </a:xfrm>
          <a:custGeom>
            <a:avLst/>
            <a:gdLst>
              <a:gd name="connsiteX0" fmla="*/ 614362 w 614362"/>
              <a:gd name="connsiteY0" fmla="*/ 261938 h 261938"/>
              <a:gd name="connsiteX1" fmla="*/ 542925 w 614362"/>
              <a:gd name="connsiteY1" fmla="*/ 247650 h 261938"/>
              <a:gd name="connsiteX2" fmla="*/ 404812 w 614362"/>
              <a:gd name="connsiteY2" fmla="*/ 180975 h 261938"/>
              <a:gd name="connsiteX3" fmla="*/ 266700 w 614362"/>
              <a:gd name="connsiteY3" fmla="*/ 142875 h 261938"/>
              <a:gd name="connsiteX4" fmla="*/ 147637 w 614362"/>
              <a:gd name="connsiteY4" fmla="*/ 109538 h 261938"/>
              <a:gd name="connsiteX5" fmla="*/ 0 w 614362"/>
              <a:gd name="connsiteY5" fmla="*/ 0 h 2619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4362" h="261938">
                <a:moveTo>
                  <a:pt x="614362" y="261938"/>
                </a:moveTo>
                <a:cubicBezTo>
                  <a:pt x="596106" y="261541"/>
                  <a:pt x="577850" y="261144"/>
                  <a:pt x="542925" y="247650"/>
                </a:cubicBezTo>
                <a:cubicBezTo>
                  <a:pt x="508000" y="234156"/>
                  <a:pt x="450849" y="198437"/>
                  <a:pt x="404812" y="180975"/>
                </a:cubicBezTo>
                <a:cubicBezTo>
                  <a:pt x="358775" y="163513"/>
                  <a:pt x="266700" y="142875"/>
                  <a:pt x="266700" y="142875"/>
                </a:cubicBezTo>
                <a:cubicBezTo>
                  <a:pt x="223838" y="130969"/>
                  <a:pt x="192087" y="133350"/>
                  <a:pt x="147637" y="109538"/>
                </a:cubicBezTo>
                <a:cubicBezTo>
                  <a:pt x="103187" y="85726"/>
                  <a:pt x="51593" y="42863"/>
                  <a:pt x="0" y="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2" name="Freeform: Shape 161">
            <a:extLst>
              <a:ext uri="{FF2B5EF4-FFF2-40B4-BE49-F238E27FC236}">
                <a16:creationId xmlns:a16="http://schemas.microsoft.com/office/drawing/2014/main" id="{E95A1AC1-A96D-B683-EF1A-6E786C645E25}"/>
              </a:ext>
            </a:extLst>
          </p:cNvPr>
          <p:cNvSpPr/>
          <p:nvPr/>
        </p:nvSpPr>
        <p:spPr>
          <a:xfrm>
            <a:off x="3099724" y="5800644"/>
            <a:ext cx="570707" cy="243326"/>
          </a:xfrm>
          <a:custGeom>
            <a:avLst/>
            <a:gdLst>
              <a:gd name="connsiteX0" fmla="*/ 614362 w 614362"/>
              <a:gd name="connsiteY0" fmla="*/ 261938 h 261938"/>
              <a:gd name="connsiteX1" fmla="*/ 542925 w 614362"/>
              <a:gd name="connsiteY1" fmla="*/ 247650 h 261938"/>
              <a:gd name="connsiteX2" fmla="*/ 404812 w 614362"/>
              <a:gd name="connsiteY2" fmla="*/ 180975 h 261938"/>
              <a:gd name="connsiteX3" fmla="*/ 266700 w 614362"/>
              <a:gd name="connsiteY3" fmla="*/ 142875 h 261938"/>
              <a:gd name="connsiteX4" fmla="*/ 147637 w 614362"/>
              <a:gd name="connsiteY4" fmla="*/ 109538 h 261938"/>
              <a:gd name="connsiteX5" fmla="*/ 0 w 614362"/>
              <a:gd name="connsiteY5" fmla="*/ 0 h 2619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4362" h="261938">
                <a:moveTo>
                  <a:pt x="614362" y="261938"/>
                </a:moveTo>
                <a:cubicBezTo>
                  <a:pt x="596106" y="261541"/>
                  <a:pt x="577850" y="261144"/>
                  <a:pt x="542925" y="247650"/>
                </a:cubicBezTo>
                <a:cubicBezTo>
                  <a:pt x="508000" y="234156"/>
                  <a:pt x="450849" y="198437"/>
                  <a:pt x="404812" y="180975"/>
                </a:cubicBezTo>
                <a:cubicBezTo>
                  <a:pt x="358775" y="163513"/>
                  <a:pt x="266700" y="142875"/>
                  <a:pt x="266700" y="142875"/>
                </a:cubicBezTo>
                <a:cubicBezTo>
                  <a:pt x="223838" y="130969"/>
                  <a:pt x="192087" y="133350"/>
                  <a:pt x="147637" y="109538"/>
                </a:cubicBezTo>
                <a:cubicBezTo>
                  <a:pt x="103187" y="85726"/>
                  <a:pt x="51593" y="42863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3" name="Freeform: Shape 162">
            <a:extLst>
              <a:ext uri="{FF2B5EF4-FFF2-40B4-BE49-F238E27FC236}">
                <a16:creationId xmlns:a16="http://schemas.microsoft.com/office/drawing/2014/main" id="{397220EB-17F6-464F-B4E9-DC43F7B33BD2}"/>
              </a:ext>
            </a:extLst>
          </p:cNvPr>
          <p:cNvSpPr/>
          <p:nvPr/>
        </p:nvSpPr>
        <p:spPr>
          <a:xfrm>
            <a:off x="3077425" y="5852217"/>
            <a:ext cx="570707" cy="243326"/>
          </a:xfrm>
          <a:custGeom>
            <a:avLst/>
            <a:gdLst>
              <a:gd name="connsiteX0" fmla="*/ 614362 w 614362"/>
              <a:gd name="connsiteY0" fmla="*/ 261938 h 261938"/>
              <a:gd name="connsiteX1" fmla="*/ 542925 w 614362"/>
              <a:gd name="connsiteY1" fmla="*/ 247650 h 261938"/>
              <a:gd name="connsiteX2" fmla="*/ 404812 w 614362"/>
              <a:gd name="connsiteY2" fmla="*/ 180975 h 261938"/>
              <a:gd name="connsiteX3" fmla="*/ 266700 w 614362"/>
              <a:gd name="connsiteY3" fmla="*/ 142875 h 261938"/>
              <a:gd name="connsiteX4" fmla="*/ 147637 w 614362"/>
              <a:gd name="connsiteY4" fmla="*/ 109538 h 261938"/>
              <a:gd name="connsiteX5" fmla="*/ 0 w 614362"/>
              <a:gd name="connsiteY5" fmla="*/ 0 h 2619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4362" h="261938">
                <a:moveTo>
                  <a:pt x="614362" y="261938"/>
                </a:moveTo>
                <a:cubicBezTo>
                  <a:pt x="596106" y="261541"/>
                  <a:pt x="577850" y="261144"/>
                  <a:pt x="542925" y="247650"/>
                </a:cubicBezTo>
                <a:cubicBezTo>
                  <a:pt x="508000" y="234156"/>
                  <a:pt x="450849" y="198437"/>
                  <a:pt x="404812" y="180975"/>
                </a:cubicBezTo>
                <a:cubicBezTo>
                  <a:pt x="358775" y="163513"/>
                  <a:pt x="266700" y="142875"/>
                  <a:pt x="266700" y="142875"/>
                </a:cubicBezTo>
                <a:cubicBezTo>
                  <a:pt x="223838" y="130969"/>
                  <a:pt x="192087" y="133350"/>
                  <a:pt x="147637" y="109538"/>
                </a:cubicBezTo>
                <a:cubicBezTo>
                  <a:pt x="103187" y="85726"/>
                  <a:pt x="51593" y="42863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4" name="Freeform: Shape 163">
            <a:extLst>
              <a:ext uri="{FF2B5EF4-FFF2-40B4-BE49-F238E27FC236}">
                <a16:creationId xmlns:a16="http://schemas.microsoft.com/office/drawing/2014/main" id="{A30506DB-2C1C-831A-D2AF-9122C1D3BD48}"/>
              </a:ext>
            </a:extLst>
          </p:cNvPr>
          <p:cNvSpPr/>
          <p:nvPr/>
        </p:nvSpPr>
        <p:spPr>
          <a:xfrm>
            <a:off x="3762293" y="5694464"/>
            <a:ext cx="499922" cy="371624"/>
          </a:xfrm>
          <a:custGeom>
            <a:avLst/>
            <a:gdLst>
              <a:gd name="connsiteX0" fmla="*/ 0 w 538162"/>
              <a:gd name="connsiteY0" fmla="*/ 400050 h 400050"/>
              <a:gd name="connsiteX1" fmla="*/ 61912 w 538162"/>
              <a:gd name="connsiteY1" fmla="*/ 347663 h 400050"/>
              <a:gd name="connsiteX2" fmla="*/ 123825 w 538162"/>
              <a:gd name="connsiteY2" fmla="*/ 242888 h 400050"/>
              <a:gd name="connsiteX3" fmla="*/ 157162 w 538162"/>
              <a:gd name="connsiteY3" fmla="*/ 209550 h 400050"/>
              <a:gd name="connsiteX4" fmla="*/ 252412 w 538162"/>
              <a:gd name="connsiteY4" fmla="*/ 176213 h 400050"/>
              <a:gd name="connsiteX5" fmla="*/ 319087 w 538162"/>
              <a:gd name="connsiteY5" fmla="*/ 152400 h 400050"/>
              <a:gd name="connsiteX6" fmla="*/ 538162 w 538162"/>
              <a:gd name="connsiteY6" fmla="*/ 0 h 4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38162" h="400050">
                <a:moveTo>
                  <a:pt x="0" y="400050"/>
                </a:moveTo>
                <a:cubicBezTo>
                  <a:pt x="20637" y="386953"/>
                  <a:pt x="41275" y="373857"/>
                  <a:pt x="61912" y="347663"/>
                </a:cubicBezTo>
                <a:cubicBezTo>
                  <a:pt x="82550" y="321469"/>
                  <a:pt x="107950" y="265907"/>
                  <a:pt x="123825" y="242888"/>
                </a:cubicBezTo>
                <a:cubicBezTo>
                  <a:pt x="139700" y="219869"/>
                  <a:pt x="135731" y="220663"/>
                  <a:pt x="157162" y="209550"/>
                </a:cubicBezTo>
                <a:cubicBezTo>
                  <a:pt x="178593" y="198437"/>
                  <a:pt x="252412" y="176213"/>
                  <a:pt x="252412" y="176213"/>
                </a:cubicBezTo>
                <a:cubicBezTo>
                  <a:pt x="279399" y="166688"/>
                  <a:pt x="271462" y="181769"/>
                  <a:pt x="319087" y="152400"/>
                </a:cubicBezTo>
                <a:cubicBezTo>
                  <a:pt x="366712" y="123031"/>
                  <a:pt x="452437" y="61515"/>
                  <a:pt x="538162" y="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5" name="Freeform: Shape 164">
            <a:extLst>
              <a:ext uri="{FF2B5EF4-FFF2-40B4-BE49-F238E27FC236}">
                <a16:creationId xmlns:a16="http://schemas.microsoft.com/office/drawing/2014/main" id="{60756D9C-942A-DC5D-177A-9176F85571F4}"/>
              </a:ext>
            </a:extLst>
          </p:cNvPr>
          <p:cNvSpPr/>
          <p:nvPr/>
        </p:nvSpPr>
        <p:spPr>
          <a:xfrm>
            <a:off x="3744274" y="5679678"/>
            <a:ext cx="499922" cy="371624"/>
          </a:xfrm>
          <a:custGeom>
            <a:avLst/>
            <a:gdLst>
              <a:gd name="connsiteX0" fmla="*/ 0 w 538162"/>
              <a:gd name="connsiteY0" fmla="*/ 400050 h 400050"/>
              <a:gd name="connsiteX1" fmla="*/ 61912 w 538162"/>
              <a:gd name="connsiteY1" fmla="*/ 347663 h 400050"/>
              <a:gd name="connsiteX2" fmla="*/ 123825 w 538162"/>
              <a:gd name="connsiteY2" fmla="*/ 242888 h 400050"/>
              <a:gd name="connsiteX3" fmla="*/ 157162 w 538162"/>
              <a:gd name="connsiteY3" fmla="*/ 209550 h 400050"/>
              <a:gd name="connsiteX4" fmla="*/ 252412 w 538162"/>
              <a:gd name="connsiteY4" fmla="*/ 176213 h 400050"/>
              <a:gd name="connsiteX5" fmla="*/ 319087 w 538162"/>
              <a:gd name="connsiteY5" fmla="*/ 152400 h 400050"/>
              <a:gd name="connsiteX6" fmla="*/ 538162 w 538162"/>
              <a:gd name="connsiteY6" fmla="*/ 0 h 4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38162" h="400050">
                <a:moveTo>
                  <a:pt x="0" y="400050"/>
                </a:moveTo>
                <a:cubicBezTo>
                  <a:pt x="20637" y="386953"/>
                  <a:pt x="41275" y="373857"/>
                  <a:pt x="61912" y="347663"/>
                </a:cubicBezTo>
                <a:cubicBezTo>
                  <a:pt x="82550" y="321469"/>
                  <a:pt x="107950" y="265907"/>
                  <a:pt x="123825" y="242888"/>
                </a:cubicBezTo>
                <a:cubicBezTo>
                  <a:pt x="139700" y="219869"/>
                  <a:pt x="135731" y="220663"/>
                  <a:pt x="157162" y="209550"/>
                </a:cubicBezTo>
                <a:cubicBezTo>
                  <a:pt x="178593" y="198437"/>
                  <a:pt x="252412" y="176213"/>
                  <a:pt x="252412" y="176213"/>
                </a:cubicBezTo>
                <a:cubicBezTo>
                  <a:pt x="279399" y="166688"/>
                  <a:pt x="271462" y="181769"/>
                  <a:pt x="319087" y="152400"/>
                </a:cubicBezTo>
                <a:cubicBezTo>
                  <a:pt x="366712" y="123031"/>
                  <a:pt x="452437" y="61515"/>
                  <a:pt x="538162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6" name="Freeform: Shape 165">
            <a:extLst>
              <a:ext uri="{FF2B5EF4-FFF2-40B4-BE49-F238E27FC236}">
                <a16:creationId xmlns:a16="http://schemas.microsoft.com/office/drawing/2014/main" id="{C57ED922-9FA3-89EB-9109-3C03D8232E21}"/>
              </a:ext>
            </a:extLst>
          </p:cNvPr>
          <p:cNvSpPr/>
          <p:nvPr/>
        </p:nvSpPr>
        <p:spPr>
          <a:xfrm>
            <a:off x="3779460" y="5717943"/>
            <a:ext cx="499922" cy="371624"/>
          </a:xfrm>
          <a:custGeom>
            <a:avLst/>
            <a:gdLst>
              <a:gd name="connsiteX0" fmla="*/ 0 w 538162"/>
              <a:gd name="connsiteY0" fmla="*/ 400050 h 400050"/>
              <a:gd name="connsiteX1" fmla="*/ 61912 w 538162"/>
              <a:gd name="connsiteY1" fmla="*/ 347663 h 400050"/>
              <a:gd name="connsiteX2" fmla="*/ 123825 w 538162"/>
              <a:gd name="connsiteY2" fmla="*/ 242888 h 400050"/>
              <a:gd name="connsiteX3" fmla="*/ 157162 w 538162"/>
              <a:gd name="connsiteY3" fmla="*/ 209550 h 400050"/>
              <a:gd name="connsiteX4" fmla="*/ 252412 w 538162"/>
              <a:gd name="connsiteY4" fmla="*/ 176213 h 400050"/>
              <a:gd name="connsiteX5" fmla="*/ 319087 w 538162"/>
              <a:gd name="connsiteY5" fmla="*/ 152400 h 400050"/>
              <a:gd name="connsiteX6" fmla="*/ 538162 w 538162"/>
              <a:gd name="connsiteY6" fmla="*/ 0 h 4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38162" h="400050">
                <a:moveTo>
                  <a:pt x="0" y="400050"/>
                </a:moveTo>
                <a:cubicBezTo>
                  <a:pt x="20637" y="386953"/>
                  <a:pt x="41275" y="373857"/>
                  <a:pt x="61912" y="347663"/>
                </a:cubicBezTo>
                <a:cubicBezTo>
                  <a:pt x="82550" y="321469"/>
                  <a:pt x="107950" y="265907"/>
                  <a:pt x="123825" y="242888"/>
                </a:cubicBezTo>
                <a:cubicBezTo>
                  <a:pt x="139700" y="219869"/>
                  <a:pt x="135731" y="220663"/>
                  <a:pt x="157162" y="209550"/>
                </a:cubicBezTo>
                <a:cubicBezTo>
                  <a:pt x="178593" y="198437"/>
                  <a:pt x="252412" y="176213"/>
                  <a:pt x="252412" y="176213"/>
                </a:cubicBezTo>
                <a:cubicBezTo>
                  <a:pt x="279399" y="166688"/>
                  <a:pt x="271462" y="181769"/>
                  <a:pt x="319087" y="152400"/>
                </a:cubicBezTo>
                <a:cubicBezTo>
                  <a:pt x="366712" y="123031"/>
                  <a:pt x="452437" y="61515"/>
                  <a:pt x="538162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7" name="Freeform: Shape 166">
            <a:extLst>
              <a:ext uri="{FF2B5EF4-FFF2-40B4-BE49-F238E27FC236}">
                <a16:creationId xmlns:a16="http://schemas.microsoft.com/office/drawing/2014/main" id="{D511B041-9EA3-7269-3BD8-6929FD0B7BCB}"/>
              </a:ext>
            </a:extLst>
          </p:cNvPr>
          <p:cNvSpPr/>
          <p:nvPr/>
        </p:nvSpPr>
        <p:spPr>
          <a:xfrm>
            <a:off x="1834863" y="1094882"/>
            <a:ext cx="27329" cy="457156"/>
          </a:xfrm>
          <a:custGeom>
            <a:avLst/>
            <a:gdLst>
              <a:gd name="connsiteX0" fmla="*/ 19050 w 29419"/>
              <a:gd name="connsiteY0" fmla="*/ 492125 h 492125"/>
              <a:gd name="connsiteX1" fmla="*/ 28575 w 29419"/>
              <a:gd name="connsiteY1" fmla="*/ 358775 h 492125"/>
              <a:gd name="connsiteX2" fmla="*/ 0 w 29419"/>
              <a:gd name="connsiteY2" fmla="*/ 0 h 492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9419" h="492125">
                <a:moveTo>
                  <a:pt x="19050" y="492125"/>
                </a:moveTo>
                <a:cubicBezTo>
                  <a:pt x="25400" y="466460"/>
                  <a:pt x="31750" y="440796"/>
                  <a:pt x="28575" y="358775"/>
                </a:cubicBezTo>
                <a:cubicBezTo>
                  <a:pt x="25400" y="276754"/>
                  <a:pt x="12700" y="138377"/>
                  <a:pt x="0" y="0"/>
                </a:cubicBezTo>
              </a:path>
            </a:pathLst>
          </a:custGeom>
          <a:noFill/>
          <a:ln w="1016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8" name="Freeform: Shape 167">
            <a:extLst>
              <a:ext uri="{FF2B5EF4-FFF2-40B4-BE49-F238E27FC236}">
                <a16:creationId xmlns:a16="http://schemas.microsoft.com/office/drawing/2014/main" id="{ABD2EAF4-2084-FD85-98CB-3B3B46BB233F}"/>
              </a:ext>
            </a:extLst>
          </p:cNvPr>
          <p:cNvSpPr/>
          <p:nvPr/>
        </p:nvSpPr>
        <p:spPr>
          <a:xfrm>
            <a:off x="1836158" y="1094578"/>
            <a:ext cx="27329" cy="457156"/>
          </a:xfrm>
          <a:custGeom>
            <a:avLst/>
            <a:gdLst>
              <a:gd name="connsiteX0" fmla="*/ 19050 w 29419"/>
              <a:gd name="connsiteY0" fmla="*/ 492125 h 492125"/>
              <a:gd name="connsiteX1" fmla="*/ 28575 w 29419"/>
              <a:gd name="connsiteY1" fmla="*/ 358775 h 492125"/>
              <a:gd name="connsiteX2" fmla="*/ 0 w 29419"/>
              <a:gd name="connsiteY2" fmla="*/ 0 h 492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9419" h="492125">
                <a:moveTo>
                  <a:pt x="19050" y="492125"/>
                </a:moveTo>
                <a:cubicBezTo>
                  <a:pt x="25400" y="466460"/>
                  <a:pt x="31750" y="440796"/>
                  <a:pt x="28575" y="358775"/>
                </a:cubicBezTo>
                <a:cubicBezTo>
                  <a:pt x="25400" y="276754"/>
                  <a:pt x="12700" y="138377"/>
                  <a:pt x="0" y="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9" name="Freeform: Shape 168">
            <a:extLst>
              <a:ext uri="{FF2B5EF4-FFF2-40B4-BE49-F238E27FC236}">
                <a16:creationId xmlns:a16="http://schemas.microsoft.com/office/drawing/2014/main" id="{91F8D027-CA11-392E-06DD-CE570843F353}"/>
              </a:ext>
            </a:extLst>
          </p:cNvPr>
          <p:cNvSpPr/>
          <p:nvPr/>
        </p:nvSpPr>
        <p:spPr>
          <a:xfrm>
            <a:off x="1858860" y="1090449"/>
            <a:ext cx="27329" cy="457156"/>
          </a:xfrm>
          <a:custGeom>
            <a:avLst/>
            <a:gdLst>
              <a:gd name="connsiteX0" fmla="*/ 19050 w 29419"/>
              <a:gd name="connsiteY0" fmla="*/ 492125 h 492125"/>
              <a:gd name="connsiteX1" fmla="*/ 28575 w 29419"/>
              <a:gd name="connsiteY1" fmla="*/ 358775 h 492125"/>
              <a:gd name="connsiteX2" fmla="*/ 0 w 29419"/>
              <a:gd name="connsiteY2" fmla="*/ 0 h 492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9419" h="492125">
                <a:moveTo>
                  <a:pt x="19050" y="492125"/>
                </a:moveTo>
                <a:cubicBezTo>
                  <a:pt x="25400" y="466460"/>
                  <a:pt x="31750" y="440796"/>
                  <a:pt x="28575" y="358775"/>
                </a:cubicBezTo>
                <a:cubicBezTo>
                  <a:pt x="25400" y="276754"/>
                  <a:pt x="12700" y="138377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0" name="Freeform: Shape 169">
            <a:extLst>
              <a:ext uri="{FF2B5EF4-FFF2-40B4-BE49-F238E27FC236}">
                <a16:creationId xmlns:a16="http://schemas.microsoft.com/office/drawing/2014/main" id="{046B6A37-9A11-F56A-CA62-8A8423EF9E24}"/>
              </a:ext>
            </a:extLst>
          </p:cNvPr>
          <p:cNvSpPr/>
          <p:nvPr/>
        </p:nvSpPr>
        <p:spPr>
          <a:xfrm>
            <a:off x="1806881" y="1085603"/>
            <a:ext cx="27329" cy="457156"/>
          </a:xfrm>
          <a:custGeom>
            <a:avLst/>
            <a:gdLst>
              <a:gd name="connsiteX0" fmla="*/ 19050 w 29419"/>
              <a:gd name="connsiteY0" fmla="*/ 492125 h 492125"/>
              <a:gd name="connsiteX1" fmla="*/ 28575 w 29419"/>
              <a:gd name="connsiteY1" fmla="*/ 358775 h 492125"/>
              <a:gd name="connsiteX2" fmla="*/ 0 w 29419"/>
              <a:gd name="connsiteY2" fmla="*/ 0 h 492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9419" h="492125">
                <a:moveTo>
                  <a:pt x="19050" y="492125"/>
                </a:moveTo>
                <a:cubicBezTo>
                  <a:pt x="25400" y="466460"/>
                  <a:pt x="31750" y="440796"/>
                  <a:pt x="28575" y="358775"/>
                </a:cubicBezTo>
                <a:cubicBezTo>
                  <a:pt x="25400" y="276754"/>
                  <a:pt x="12700" y="138377"/>
                  <a:pt x="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1" name="Freeform: Shape 170">
            <a:extLst>
              <a:ext uri="{FF2B5EF4-FFF2-40B4-BE49-F238E27FC236}">
                <a16:creationId xmlns:a16="http://schemas.microsoft.com/office/drawing/2014/main" id="{165DB297-FF49-C3DF-EC4B-363F59AAB9A9}"/>
              </a:ext>
            </a:extLst>
          </p:cNvPr>
          <p:cNvSpPr/>
          <p:nvPr/>
        </p:nvSpPr>
        <p:spPr>
          <a:xfrm>
            <a:off x="3080983" y="3287757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2" name="Freeform: Shape 171">
            <a:extLst>
              <a:ext uri="{FF2B5EF4-FFF2-40B4-BE49-F238E27FC236}">
                <a16:creationId xmlns:a16="http://schemas.microsoft.com/office/drawing/2014/main" id="{ADBE8017-B12F-FC0C-4900-B4EC9B81D534}"/>
              </a:ext>
            </a:extLst>
          </p:cNvPr>
          <p:cNvSpPr/>
          <p:nvPr/>
        </p:nvSpPr>
        <p:spPr>
          <a:xfrm>
            <a:off x="3080983" y="3262628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3" name="Freeform: Shape 172">
            <a:extLst>
              <a:ext uri="{FF2B5EF4-FFF2-40B4-BE49-F238E27FC236}">
                <a16:creationId xmlns:a16="http://schemas.microsoft.com/office/drawing/2014/main" id="{8B6236E5-D583-ABB3-B357-74B59FE0E9F5}"/>
              </a:ext>
            </a:extLst>
          </p:cNvPr>
          <p:cNvSpPr/>
          <p:nvPr/>
        </p:nvSpPr>
        <p:spPr>
          <a:xfrm>
            <a:off x="3080983" y="3316989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4" name="Freeform: Shape 173">
            <a:extLst>
              <a:ext uri="{FF2B5EF4-FFF2-40B4-BE49-F238E27FC236}">
                <a16:creationId xmlns:a16="http://schemas.microsoft.com/office/drawing/2014/main" id="{814BAF6F-F892-CD00-0190-3C2CC04D3175}"/>
              </a:ext>
            </a:extLst>
          </p:cNvPr>
          <p:cNvSpPr/>
          <p:nvPr/>
        </p:nvSpPr>
        <p:spPr>
          <a:xfrm>
            <a:off x="3080983" y="3417233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5" name="Freeform: Shape 174">
            <a:extLst>
              <a:ext uri="{FF2B5EF4-FFF2-40B4-BE49-F238E27FC236}">
                <a16:creationId xmlns:a16="http://schemas.microsoft.com/office/drawing/2014/main" id="{256ECB3B-F069-FB95-9DC6-D9BA451273E2}"/>
              </a:ext>
            </a:extLst>
          </p:cNvPr>
          <p:cNvSpPr/>
          <p:nvPr/>
        </p:nvSpPr>
        <p:spPr>
          <a:xfrm>
            <a:off x="3080983" y="3392901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6" name="Freeform: Shape 175">
            <a:extLst>
              <a:ext uri="{FF2B5EF4-FFF2-40B4-BE49-F238E27FC236}">
                <a16:creationId xmlns:a16="http://schemas.microsoft.com/office/drawing/2014/main" id="{62C6BF8B-1DF3-F247-7E5A-ED80CFBECFA0}"/>
              </a:ext>
            </a:extLst>
          </p:cNvPr>
          <p:cNvSpPr/>
          <p:nvPr/>
        </p:nvSpPr>
        <p:spPr>
          <a:xfrm>
            <a:off x="3080983" y="3443778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7" name="Freeform: Shape 176">
            <a:extLst>
              <a:ext uri="{FF2B5EF4-FFF2-40B4-BE49-F238E27FC236}">
                <a16:creationId xmlns:a16="http://schemas.microsoft.com/office/drawing/2014/main" id="{083954A0-9CC6-D888-F6B8-E8BCEA0F6D58}"/>
              </a:ext>
            </a:extLst>
          </p:cNvPr>
          <p:cNvSpPr/>
          <p:nvPr/>
        </p:nvSpPr>
        <p:spPr>
          <a:xfrm>
            <a:off x="3080983" y="3549832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8" name="Freeform: Shape 177">
            <a:extLst>
              <a:ext uri="{FF2B5EF4-FFF2-40B4-BE49-F238E27FC236}">
                <a16:creationId xmlns:a16="http://schemas.microsoft.com/office/drawing/2014/main" id="{2DE77368-2E86-2EC7-1A3D-364A4A8AAFAA}"/>
              </a:ext>
            </a:extLst>
          </p:cNvPr>
          <p:cNvSpPr/>
          <p:nvPr/>
        </p:nvSpPr>
        <p:spPr>
          <a:xfrm>
            <a:off x="3083195" y="3523287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9" name="Freeform: Shape 178">
            <a:extLst>
              <a:ext uri="{FF2B5EF4-FFF2-40B4-BE49-F238E27FC236}">
                <a16:creationId xmlns:a16="http://schemas.microsoft.com/office/drawing/2014/main" id="{EAE8C23A-B0C6-C596-451D-4E19E5111DEE}"/>
              </a:ext>
            </a:extLst>
          </p:cNvPr>
          <p:cNvSpPr/>
          <p:nvPr/>
        </p:nvSpPr>
        <p:spPr>
          <a:xfrm>
            <a:off x="3087618" y="3576377"/>
            <a:ext cx="300838" cy="0"/>
          </a:xfrm>
          <a:custGeom>
            <a:avLst/>
            <a:gdLst>
              <a:gd name="connsiteX0" fmla="*/ 0 w 323850"/>
              <a:gd name="connsiteY0" fmla="*/ 0 h 0"/>
              <a:gd name="connsiteX1" fmla="*/ 323850 w 3238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80" name="Callout: Line with Border and Accent Bar 179">
            <a:extLst>
              <a:ext uri="{FF2B5EF4-FFF2-40B4-BE49-F238E27FC236}">
                <a16:creationId xmlns:a16="http://schemas.microsoft.com/office/drawing/2014/main" id="{A75AF2F3-96B5-9B59-852D-BF75AE93C396}"/>
              </a:ext>
            </a:extLst>
          </p:cNvPr>
          <p:cNvSpPr/>
          <p:nvPr/>
        </p:nvSpPr>
        <p:spPr>
          <a:xfrm>
            <a:off x="2061029" y="3963556"/>
            <a:ext cx="628196" cy="161497"/>
          </a:xfrm>
          <a:prstGeom prst="accentBorderCallout1">
            <a:avLst>
              <a:gd name="adj1" fmla="val 18750"/>
              <a:gd name="adj2" fmla="val -8333"/>
              <a:gd name="adj3" fmla="val 417489"/>
              <a:gd name="adj4" fmla="val -85515"/>
            </a:avLst>
          </a:prstGeom>
          <a:solidFill>
            <a:schemeClr val="bg1"/>
          </a:solidFill>
          <a:ln>
            <a:tailEnd type="oval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กม.15+600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81" name="Callout: Line with Border and Accent Bar 180">
            <a:extLst>
              <a:ext uri="{FF2B5EF4-FFF2-40B4-BE49-F238E27FC236}">
                <a16:creationId xmlns:a16="http://schemas.microsoft.com/office/drawing/2014/main" id="{7815DEEF-B651-5B98-C7EF-EFA648C67443}"/>
              </a:ext>
            </a:extLst>
          </p:cNvPr>
          <p:cNvSpPr/>
          <p:nvPr/>
        </p:nvSpPr>
        <p:spPr>
          <a:xfrm>
            <a:off x="2381976" y="4165364"/>
            <a:ext cx="699007" cy="156440"/>
          </a:xfrm>
          <a:prstGeom prst="accentBorderCallout1">
            <a:avLst>
              <a:gd name="adj1" fmla="val 18750"/>
              <a:gd name="adj2" fmla="val -8333"/>
              <a:gd name="adj3" fmla="val 388235"/>
              <a:gd name="adj4" fmla="val -72631"/>
            </a:avLst>
          </a:prstGeom>
          <a:solidFill>
            <a:schemeClr val="bg1"/>
          </a:solidFill>
          <a:ln>
            <a:tailEnd type="oval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กม.14+600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82" name="TextBox 181">
            <a:extLst>
              <a:ext uri="{FF2B5EF4-FFF2-40B4-BE49-F238E27FC236}">
                <a16:creationId xmlns:a16="http://schemas.microsoft.com/office/drawing/2014/main" id="{E4705F8F-236C-7899-3FC1-3949C49800DF}"/>
              </a:ext>
            </a:extLst>
          </p:cNvPr>
          <p:cNvSpPr txBox="1"/>
          <p:nvPr/>
        </p:nvSpPr>
        <p:spPr>
          <a:xfrm rot="17820045">
            <a:off x="1494566" y="4758821"/>
            <a:ext cx="275878" cy="8658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rPr>
              <a:t>กม.15</a:t>
            </a: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nit Light" pitchFamily="2" charset="-34"/>
              <a:ea typeface="+mn-ea"/>
              <a:cs typeface="Kanit Light" pitchFamily="2" charset="-34"/>
            </a:endParaRPr>
          </a:p>
        </p:txBody>
      </p:sp>
      <p:sp>
        <p:nvSpPr>
          <p:cNvPr id="183" name="Callout: Line with Border and Accent Bar 182">
            <a:extLst>
              <a:ext uri="{FF2B5EF4-FFF2-40B4-BE49-F238E27FC236}">
                <a16:creationId xmlns:a16="http://schemas.microsoft.com/office/drawing/2014/main" id="{5FBDE026-1EA1-CEB4-7473-846E44FCB193}"/>
              </a:ext>
            </a:extLst>
          </p:cNvPr>
          <p:cNvSpPr/>
          <p:nvPr/>
        </p:nvSpPr>
        <p:spPr>
          <a:xfrm>
            <a:off x="3707031" y="6320900"/>
            <a:ext cx="533065" cy="120807"/>
          </a:xfrm>
          <a:prstGeom prst="accentBorderCallout1">
            <a:avLst>
              <a:gd name="adj1" fmla="val 18750"/>
              <a:gd name="adj2" fmla="val -8333"/>
              <a:gd name="adj3" fmla="val -212499"/>
              <a:gd name="adj4" fmla="val 8567"/>
            </a:avLst>
          </a:prstGeom>
          <a:solidFill>
            <a:schemeClr val="bg1"/>
          </a:solidFill>
          <a:ln>
            <a:tailEnd type="oval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กม.9+900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85" name="TextBox 184">
            <a:extLst>
              <a:ext uri="{FF2B5EF4-FFF2-40B4-BE49-F238E27FC236}">
                <a16:creationId xmlns:a16="http://schemas.microsoft.com/office/drawing/2014/main" id="{CDEA0BAB-7947-4775-74CA-7CDF086E43F2}"/>
              </a:ext>
            </a:extLst>
          </p:cNvPr>
          <p:cNvSpPr txBox="1"/>
          <p:nvPr/>
        </p:nvSpPr>
        <p:spPr>
          <a:xfrm>
            <a:off x="2209149" y="1265647"/>
            <a:ext cx="620729" cy="246947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จุดสิ้นสุดโครงการฯ</a:t>
            </a:r>
          </a:p>
          <a:p>
            <a:pPr marL="0" marR="0" lvl="0" indent="0" algn="ctr" defTabSz="4572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ช่วงที่ 2 กม.21+000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86" name="TextBox 185">
            <a:extLst>
              <a:ext uri="{FF2B5EF4-FFF2-40B4-BE49-F238E27FC236}">
                <a16:creationId xmlns:a16="http://schemas.microsoft.com/office/drawing/2014/main" id="{980B3782-782B-4314-0AD0-D81EB28FBA1F}"/>
              </a:ext>
            </a:extLst>
          </p:cNvPr>
          <p:cNvSpPr txBox="1"/>
          <p:nvPr/>
        </p:nvSpPr>
        <p:spPr>
          <a:xfrm>
            <a:off x="3341326" y="5286120"/>
            <a:ext cx="620729" cy="246947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จุดเริ่มต้นโครงการฯ</a:t>
            </a:r>
          </a:p>
          <a:p>
            <a:pPr marL="0" marR="0" lvl="0" indent="0" algn="ctr" defTabSz="4572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ช่วงที่ 1 กม.11+950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87" name="TextBox 186">
            <a:extLst>
              <a:ext uri="{FF2B5EF4-FFF2-40B4-BE49-F238E27FC236}">
                <a16:creationId xmlns:a16="http://schemas.microsoft.com/office/drawing/2014/main" id="{7873C533-9C2D-15DE-3E1D-9EDF6FB22C2B}"/>
              </a:ext>
            </a:extLst>
          </p:cNvPr>
          <p:cNvSpPr txBox="1"/>
          <p:nvPr/>
        </p:nvSpPr>
        <p:spPr>
          <a:xfrm>
            <a:off x="2456818" y="4405727"/>
            <a:ext cx="620729" cy="246947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จุดสิ้นสุดโครงการฯ</a:t>
            </a:r>
          </a:p>
          <a:p>
            <a:pPr marL="0" marR="0" lvl="0" indent="0" algn="ctr" defTabSz="4572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ช่วงที่ 1 กม.13+930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188" name="Picture 187">
            <a:extLst>
              <a:ext uri="{FF2B5EF4-FFF2-40B4-BE49-F238E27FC236}">
                <a16:creationId xmlns:a16="http://schemas.microsoft.com/office/drawing/2014/main" id="{E1920A41-7259-40EA-A662-29395933639A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7037" r="4963" b="2982"/>
          <a:stretch/>
        </p:blipFill>
        <p:spPr>
          <a:xfrm>
            <a:off x="1749090" y="972958"/>
            <a:ext cx="170239" cy="161182"/>
          </a:xfrm>
          <a:prstGeom prst="rect">
            <a:avLst/>
          </a:prstGeom>
        </p:spPr>
      </p:pic>
      <p:sp>
        <p:nvSpPr>
          <p:cNvPr id="189" name="Callout: Line with Border and Accent Bar 188">
            <a:extLst>
              <a:ext uri="{FF2B5EF4-FFF2-40B4-BE49-F238E27FC236}">
                <a16:creationId xmlns:a16="http://schemas.microsoft.com/office/drawing/2014/main" id="{D33CAF5B-DD64-986C-5710-5AD903D1489D}"/>
              </a:ext>
            </a:extLst>
          </p:cNvPr>
          <p:cNvSpPr/>
          <p:nvPr/>
        </p:nvSpPr>
        <p:spPr>
          <a:xfrm>
            <a:off x="2310664" y="926238"/>
            <a:ext cx="610336" cy="161497"/>
          </a:xfrm>
          <a:prstGeom prst="accentBorderCallout1">
            <a:avLst>
              <a:gd name="adj1" fmla="val 18750"/>
              <a:gd name="adj2" fmla="val -8333"/>
              <a:gd name="adj3" fmla="val 78530"/>
              <a:gd name="adj4" fmla="val -76330"/>
            </a:avLst>
          </a:prstGeom>
          <a:solidFill>
            <a:schemeClr val="bg1"/>
          </a:solidFill>
          <a:ln>
            <a:tailEnd type="oval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กม.21+946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90" name="Freeform: Shape 189">
            <a:extLst>
              <a:ext uri="{FF2B5EF4-FFF2-40B4-BE49-F238E27FC236}">
                <a16:creationId xmlns:a16="http://schemas.microsoft.com/office/drawing/2014/main" id="{E522806B-2EB8-C2BD-A49F-2722DFD0340B}"/>
              </a:ext>
            </a:extLst>
          </p:cNvPr>
          <p:cNvSpPr/>
          <p:nvPr/>
        </p:nvSpPr>
        <p:spPr>
          <a:xfrm>
            <a:off x="1457340" y="1542010"/>
            <a:ext cx="403477" cy="805185"/>
          </a:xfrm>
          <a:custGeom>
            <a:avLst/>
            <a:gdLst>
              <a:gd name="connsiteX0" fmla="*/ 0 w 426720"/>
              <a:gd name="connsiteY0" fmla="*/ 855345 h 855345"/>
              <a:gd name="connsiteX1" fmla="*/ 22860 w 426720"/>
              <a:gd name="connsiteY1" fmla="*/ 775335 h 855345"/>
              <a:gd name="connsiteX2" fmla="*/ 26670 w 426720"/>
              <a:gd name="connsiteY2" fmla="*/ 657225 h 855345"/>
              <a:gd name="connsiteX3" fmla="*/ 32385 w 426720"/>
              <a:gd name="connsiteY3" fmla="*/ 554355 h 855345"/>
              <a:gd name="connsiteX4" fmla="*/ 57150 w 426720"/>
              <a:gd name="connsiteY4" fmla="*/ 373380 h 855345"/>
              <a:gd name="connsiteX5" fmla="*/ 89535 w 426720"/>
              <a:gd name="connsiteY5" fmla="*/ 274320 h 855345"/>
              <a:gd name="connsiteX6" fmla="*/ 142875 w 426720"/>
              <a:gd name="connsiteY6" fmla="*/ 220980 h 855345"/>
              <a:gd name="connsiteX7" fmla="*/ 268605 w 426720"/>
              <a:gd name="connsiteY7" fmla="*/ 167640 h 855345"/>
              <a:gd name="connsiteX8" fmla="*/ 339090 w 426720"/>
              <a:gd name="connsiteY8" fmla="*/ 125730 h 855345"/>
              <a:gd name="connsiteX9" fmla="*/ 377190 w 426720"/>
              <a:gd name="connsiteY9" fmla="*/ 80010 h 855345"/>
              <a:gd name="connsiteX10" fmla="*/ 426720 w 426720"/>
              <a:gd name="connsiteY10" fmla="*/ 0 h 855345"/>
              <a:gd name="connsiteX0" fmla="*/ 0 w 434340"/>
              <a:gd name="connsiteY0" fmla="*/ 866775 h 866775"/>
              <a:gd name="connsiteX1" fmla="*/ 22860 w 434340"/>
              <a:gd name="connsiteY1" fmla="*/ 786765 h 866775"/>
              <a:gd name="connsiteX2" fmla="*/ 26670 w 434340"/>
              <a:gd name="connsiteY2" fmla="*/ 668655 h 866775"/>
              <a:gd name="connsiteX3" fmla="*/ 32385 w 434340"/>
              <a:gd name="connsiteY3" fmla="*/ 565785 h 866775"/>
              <a:gd name="connsiteX4" fmla="*/ 57150 w 434340"/>
              <a:gd name="connsiteY4" fmla="*/ 384810 h 866775"/>
              <a:gd name="connsiteX5" fmla="*/ 89535 w 434340"/>
              <a:gd name="connsiteY5" fmla="*/ 285750 h 866775"/>
              <a:gd name="connsiteX6" fmla="*/ 142875 w 434340"/>
              <a:gd name="connsiteY6" fmla="*/ 232410 h 866775"/>
              <a:gd name="connsiteX7" fmla="*/ 268605 w 434340"/>
              <a:gd name="connsiteY7" fmla="*/ 179070 h 866775"/>
              <a:gd name="connsiteX8" fmla="*/ 339090 w 434340"/>
              <a:gd name="connsiteY8" fmla="*/ 137160 h 866775"/>
              <a:gd name="connsiteX9" fmla="*/ 377190 w 434340"/>
              <a:gd name="connsiteY9" fmla="*/ 91440 h 866775"/>
              <a:gd name="connsiteX10" fmla="*/ 434340 w 434340"/>
              <a:gd name="connsiteY10" fmla="*/ 0 h 866775"/>
              <a:gd name="connsiteX0" fmla="*/ 0 w 434340"/>
              <a:gd name="connsiteY0" fmla="*/ 866775 h 866775"/>
              <a:gd name="connsiteX1" fmla="*/ 22860 w 434340"/>
              <a:gd name="connsiteY1" fmla="*/ 786765 h 866775"/>
              <a:gd name="connsiteX2" fmla="*/ 26670 w 434340"/>
              <a:gd name="connsiteY2" fmla="*/ 668655 h 866775"/>
              <a:gd name="connsiteX3" fmla="*/ 32385 w 434340"/>
              <a:gd name="connsiteY3" fmla="*/ 565785 h 866775"/>
              <a:gd name="connsiteX4" fmla="*/ 57150 w 434340"/>
              <a:gd name="connsiteY4" fmla="*/ 384810 h 866775"/>
              <a:gd name="connsiteX5" fmla="*/ 89535 w 434340"/>
              <a:gd name="connsiteY5" fmla="*/ 285750 h 866775"/>
              <a:gd name="connsiteX6" fmla="*/ 142875 w 434340"/>
              <a:gd name="connsiteY6" fmla="*/ 232410 h 866775"/>
              <a:gd name="connsiteX7" fmla="*/ 268605 w 434340"/>
              <a:gd name="connsiteY7" fmla="*/ 179070 h 866775"/>
              <a:gd name="connsiteX8" fmla="*/ 339090 w 434340"/>
              <a:gd name="connsiteY8" fmla="*/ 137160 h 866775"/>
              <a:gd name="connsiteX9" fmla="*/ 377190 w 434340"/>
              <a:gd name="connsiteY9" fmla="*/ 91440 h 866775"/>
              <a:gd name="connsiteX10" fmla="*/ 434340 w 434340"/>
              <a:gd name="connsiteY10" fmla="*/ 0 h 866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34340" h="866775">
                <a:moveTo>
                  <a:pt x="0" y="866775"/>
                </a:moveTo>
                <a:cubicBezTo>
                  <a:pt x="9207" y="843280"/>
                  <a:pt x="18415" y="819785"/>
                  <a:pt x="22860" y="786765"/>
                </a:cubicBezTo>
                <a:cubicBezTo>
                  <a:pt x="27305" y="753745"/>
                  <a:pt x="25083" y="705485"/>
                  <a:pt x="26670" y="668655"/>
                </a:cubicBezTo>
                <a:cubicBezTo>
                  <a:pt x="28257" y="631825"/>
                  <a:pt x="27305" y="613092"/>
                  <a:pt x="32385" y="565785"/>
                </a:cubicBezTo>
                <a:cubicBezTo>
                  <a:pt x="37465" y="518478"/>
                  <a:pt x="47625" y="431482"/>
                  <a:pt x="57150" y="384810"/>
                </a:cubicBezTo>
                <a:cubicBezTo>
                  <a:pt x="66675" y="338138"/>
                  <a:pt x="75248" y="311150"/>
                  <a:pt x="89535" y="285750"/>
                </a:cubicBezTo>
                <a:cubicBezTo>
                  <a:pt x="103822" y="260350"/>
                  <a:pt x="113030" y="250190"/>
                  <a:pt x="142875" y="232410"/>
                </a:cubicBezTo>
                <a:cubicBezTo>
                  <a:pt x="172720" y="214630"/>
                  <a:pt x="235903" y="194945"/>
                  <a:pt x="268605" y="179070"/>
                </a:cubicBezTo>
                <a:cubicBezTo>
                  <a:pt x="301307" y="163195"/>
                  <a:pt x="320993" y="151765"/>
                  <a:pt x="339090" y="137160"/>
                </a:cubicBezTo>
                <a:cubicBezTo>
                  <a:pt x="357188" y="122555"/>
                  <a:pt x="362585" y="112395"/>
                  <a:pt x="377190" y="91440"/>
                </a:cubicBezTo>
                <a:cubicBezTo>
                  <a:pt x="391795" y="70485"/>
                  <a:pt x="416877" y="42862"/>
                  <a:pt x="434340" y="0"/>
                </a:cubicBezTo>
              </a:path>
            </a:pathLst>
          </a:custGeom>
          <a:noFill/>
          <a:ln w="1016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1" name="Freeform: Shape 190">
            <a:extLst>
              <a:ext uri="{FF2B5EF4-FFF2-40B4-BE49-F238E27FC236}">
                <a16:creationId xmlns:a16="http://schemas.microsoft.com/office/drawing/2014/main" id="{A8177CAB-0881-94C0-000A-00A1E7FCA89D}"/>
              </a:ext>
            </a:extLst>
          </p:cNvPr>
          <p:cNvSpPr/>
          <p:nvPr/>
        </p:nvSpPr>
        <p:spPr>
          <a:xfrm>
            <a:off x="1458714" y="1535310"/>
            <a:ext cx="403477" cy="805185"/>
          </a:xfrm>
          <a:custGeom>
            <a:avLst/>
            <a:gdLst>
              <a:gd name="connsiteX0" fmla="*/ 0 w 426720"/>
              <a:gd name="connsiteY0" fmla="*/ 855345 h 855345"/>
              <a:gd name="connsiteX1" fmla="*/ 22860 w 426720"/>
              <a:gd name="connsiteY1" fmla="*/ 775335 h 855345"/>
              <a:gd name="connsiteX2" fmla="*/ 26670 w 426720"/>
              <a:gd name="connsiteY2" fmla="*/ 657225 h 855345"/>
              <a:gd name="connsiteX3" fmla="*/ 32385 w 426720"/>
              <a:gd name="connsiteY3" fmla="*/ 554355 h 855345"/>
              <a:gd name="connsiteX4" fmla="*/ 57150 w 426720"/>
              <a:gd name="connsiteY4" fmla="*/ 373380 h 855345"/>
              <a:gd name="connsiteX5" fmla="*/ 89535 w 426720"/>
              <a:gd name="connsiteY5" fmla="*/ 274320 h 855345"/>
              <a:gd name="connsiteX6" fmla="*/ 142875 w 426720"/>
              <a:gd name="connsiteY6" fmla="*/ 220980 h 855345"/>
              <a:gd name="connsiteX7" fmla="*/ 268605 w 426720"/>
              <a:gd name="connsiteY7" fmla="*/ 167640 h 855345"/>
              <a:gd name="connsiteX8" fmla="*/ 339090 w 426720"/>
              <a:gd name="connsiteY8" fmla="*/ 125730 h 855345"/>
              <a:gd name="connsiteX9" fmla="*/ 377190 w 426720"/>
              <a:gd name="connsiteY9" fmla="*/ 80010 h 855345"/>
              <a:gd name="connsiteX10" fmla="*/ 426720 w 426720"/>
              <a:gd name="connsiteY10" fmla="*/ 0 h 855345"/>
              <a:gd name="connsiteX0" fmla="*/ 0 w 434340"/>
              <a:gd name="connsiteY0" fmla="*/ 866775 h 866775"/>
              <a:gd name="connsiteX1" fmla="*/ 22860 w 434340"/>
              <a:gd name="connsiteY1" fmla="*/ 786765 h 866775"/>
              <a:gd name="connsiteX2" fmla="*/ 26670 w 434340"/>
              <a:gd name="connsiteY2" fmla="*/ 668655 h 866775"/>
              <a:gd name="connsiteX3" fmla="*/ 32385 w 434340"/>
              <a:gd name="connsiteY3" fmla="*/ 565785 h 866775"/>
              <a:gd name="connsiteX4" fmla="*/ 57150 w 434340"/>
              <a:gd name="connsiteY4" fmla="*/ 384810 h 866775"/>
              <a:gd name="connsiteX5" fmla="*/ 89535 w 434340"/>
              <a:gd name="connsiteY5" fmla="*/ 285750 h 866775"/>
              <a:gd name="connsiteX6" fmla="*/ 142875 w 434340"/>
              <a:gd name="connsiteY6" fmla="*/ 232410 h 866775"/>
              <a:gd name="connsiteX7" fmla="*/ 268605 w 434340"/>
              <a:gd name="connsiteY7" fmla="*/ 179070 h 866775"/>
              <a:gd name="connsiteX8" fmla="*/ 339090 w 434340"/>
              <a:gd name="connsiteY8" fmla="*/ 137160 h 866775"/>
              <a:gd name="connsiteX9" fmla="*/ 377190 w 434340"/>
              <a:gd name="connsiteY9" fmla="*/ 91440 h 866775"/>
              <a:gd name="connsiteX10" fmla="*/ 434340 w 434340"/>
              <a:gd name="connsiteY10" fmla="*/ 0 h 866775"/>
              <a:gd name="connsiteX0" fmla="*/ 0 w 434340"/>
              <a:gd name="connsiteY0" fmla="*/ 866775 h 866775"/>
              <a:gd name="connsiteX1" fmla="*/ 22860 w 434340"/>
              <a:gd name="connsiteY1" fmla="*/ 786765 h 866775"/>
              <a:gd name="connsiteX2" fmla="*/ 26670 w 434340"/>
              <a:gd name="connsiteY2" fmla="*/ 668655 h 866775"/>
              <a:gd name="connsiteX3" fmla="*/ 32385 w 434340"/>
              <a:gd name="connsiteY3" fmla="*/ 565785 h 866775"/>
              <a:gd name="connsiteX4" fmla="*/ 57150 w 434340"/>
              <a:gd name="connsiteY4" fmla="*/ 384810 h 866775"/>
              <a:gd name="connsiteX5" fmla="*/ 89535 w 434340"/>
              <a:gd name="connsiteY5" fmla="*/ 285750 h 866775"/>
              <a:gd name="connsiteX6" fmla="*/ 142875 w 434340"/>
              <a:gd name="connsiteY6" fmla="*/ 232410 h 866775"/>
              <a:gd name="connsiteX7" fmla="*/ 268605 w 434340"/>
              <a:gd name="connsiteY7" fmla="*/ 179070 h 866775"/>
              <a:gd name="connsiteX8" fmla="*/ 339090 w 434340"/>
              <a:gd name="connsiteY8" fmla="*/ 137160 h 866775"/>
              <a:gd name="connsiteX9" fmla="*/ 377190 w 434340"/>
              <a:gd name="connsiteY9" fmla="*/ 91440 h 866775"/>
              <a:gd name="connsiteX10" fmla="*/ 434340 w 434340"/>
              <a:gd name="connsiteY10" fmla="*/ 0 h 866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34340" h="866775">
                <a:moveTo>
                  <a:pt x="0" y="866775"/>
                </a:moveTo>
                <a:cubicBezTo>
                  <a:pt x="9207" y="843280"/>
                  <a:pt x="18415" y="819785"/>
                  <a:pt x="22860" y="786765"/>
                </a:cubicBezTo>
                <a:cubicBezTo>
                  <a:pt x="27305" y="753745"/>
                  <a:pt x="25083" y="705485"/>
                  <a:pt x="26670" y="668655"/>
                </a:cubicBezTo>
                <a:cubicBezTo>
                  <a:pt x="28257" y="631825"/>
                  <a:pt x="27305" y="613092"/>
                  <a:pt x="32385" y="565785"/>
                </a:cubicBezTo>
                <a:cubicBezTo>
                  <a:pt x="37465" y="518478"/>
                  <a:pt x="47625" y="431482"/>
                  <a:pt x="57150" y="384810"/>
                </a:cubicBezTo>
                <a:cubicBezTo>
                  <a:pt x="66675" y="338138"/>
                  <a:pt x="75248" y="311150"/>
                  <a:pt x="89535" y="285750"/>
                </a:cubicBezTo>
                <a:cubicBezTo>
                  <a:pt x="103822" y="260350"/>
                  <a:pt x="113030" y="250190"/>
                  <a:pt x="142875" y="232410"/>
                </a:cubicBezTo>
                <a:cubicBezTo>
                  <a:pt x="172720" y="214630"/>
                  <a:pt x="235903" y="194945"/>
                  <a:pt x="268605" y="179070"/>
                </a:cubicBezTo>
                <a:cubicBezTo>
                  <a:pt x="301307" y="163195"/>
                  <a:pt x="320993" y="151765"/>
                  <a:pt x="339090" y="137160"/>
                </a:cubicBezTo>
                <a:cubicBezTo>
                  <a:pt x="357188" y="122555"/>
                  <a:pt x="362585" y="112395"/>
                  <a:pt x="377190" y="91440"/>
                </a:cubicBezTo>
                <a:cubicBezTo>
                  <a:pt x="391795" y="70485"/>
                  <a:pt x="416877" y="42862"/>
                  <a:pt x="434340" y="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2" name="Freeform: Shape 191">
            <a:extLst>
              <a:ext uri="{FF2B5EF4-FFF2-40B4-BE49-F238E27FC236}">
                <a16:creationId xmlns:a16="http://schemas.microsoft.com/office/drawing/2014/main" id="{40DF308C-7AE8-30DE-F012-C7880DB8D7D5}"/>
              </a:ext>
            </a:extLst>
          </p:cNvPr>
          <p:cNvSpPr/>
          <p:nvPr/>
        </p:nvSpPr>
        <p:spPr>
          <a:xfrm>
            <a:off x="1482825" y="1548633"/>
            <a:ext cx="403477" cy="805185"/>
          </a:xfrm>
          <a:custGeom>
            <a:avLst/>
            <a:gdLst>
              <a:gd name="connsiteX0" fmla="*/ 0 w 426720"/>
              <a:gd name="connsiteY0" fmla="*/ 855345 h 855345"/>
              <a:gd name="connsiteX1" fmla="*/ 22860 w 426720"/>
              <a:gd name="connsiteY1" fmla="*/ 775335 h 855345"/>
              <a:gd name="connsiteX2" fmla="*/ 26670 w 426720"/>
              <a:gd name="connsiteY2" fmla="*/ 657225 h 855345"/>
              <a:gd name="connsiteX3" fmla="*/ 32385 w 426720"/>
              <a:gd name="connsiteY3" fmla="*/ 554355 h 855345"/>
              <a:gd name="connsiteX4" fmla="*/ 57150 w 426720"/>
              <a:gd name="connsiteY4" fmla="*/ 373380 h 855345"/>
              <a:gd name="connsiteX5" fmla="*/ 89535 w 426720"/>
              <a:gd name="connsiteY5" fmla="*/ 274320 h 855345"/>
              <a:gd name="connsiteX6" fmla="*/ 142875 w 426720"/>
              <a:gd name="connsiteY6" fmla="*/ 220980 h 855345"/>
              <a:gd name="connsiteX7" fmla="*/ 268605 w 426720"/>
              <a:gd name="connsiteY7" fmla="*/ 167640 h 855345"/>
              <a:gd name="connsiteX8" fmla="*/ 339090 w 426720"/>
              <a:gd name="connsiteY8" fmla="*/ 125730 h 855345"/>
              <a:gd name="connsiteX9" fmla="*/ 377190 w 426720"/>
              <a:gd name="connsiteY9" fmla="*/ 80010 h 855345"/>
              <a:gd name="connsiteX10" fmla="*/ 426720 w 426720"/>
              <a:gd name="connsiteY10" fmla="*/ 0 h 855345"/>
              <a:gd name="connsiteX0" fmla="*/ 0 w 434340"/>
              <a:gd name="connsiteY0" fmla="*/ 866775 h 866775"/>
              <a:gd name="connsiteX1" fmla="*/ 22860 w 434340"/>
              <a:gd name="connsiteY1" fmla="*/ 786765 h 866775"/>
              <a:gd name="connsiteX2" fmla="*/ 26670 w 434340"/>
              <a:gd name="connsiteY2" fmla="*/ 668655 h 866775"/>
              <a:gd name="connsiteX3" fmla="*/ 32385 w 434340"/>
              <a:gd name="connsiteY3" fmla="*/ 565785 h 866775"/>
              <a:gd name="connsiteX4" fmla="*/ 57150 w 434340"/>
              <a:gd name="connsiteY4" fmla="*/ 384810 h 866775"/>
              <a:gd name="connsiteX5" fmla="*/ 89535 w 434340"/>
              <a:gd name="connsiteY5" fmla="*/ 285750 h 866775"/>
              <a:gd name="connsiteX6" fmla="*/ 142875 w 434340"/>
              <a:gd name="connsiteY6" fmla="*/ 232410 h 866775"/>
              <a:gd name="connsiteX7" fmla="*/ 268605 w 434340"/>
              <a:gd name="connsiteY7" fmla="*/ 179070 h 866775"/>
              <a:gd name="connsiteX8" fmla="*/ 339090 w 434340"/>
              <a:gd name="connsiteY8" fmla="*/ 137160 h 866775"/>
              <a:gd name="connsiteX9" fmla="*/ 377190 w 434340"/>
              <a:gd name="connsiteY9" fmla="*/ 91440 h 866775"/>
              <a:gd name="connsiteX10" fmla="*/ 434340 w 434340"/>
              <a:gd name="connsiteY10" fmla="*/ 0 h 866775"/>
              <a:gd name="connsiteX0" fmla="*/ 0 w 434340"/>
              <a:gd name="connsiteY0" fmla="*/ 866775 h 866775"/>
              <a:gd name="connsiteX1" fmla="*/ 22860 w 434340"/>
              <a:gd name="connsiteY1" fmla="*/ 786765 h 866775"/>
              <a:gd name="connsiteX2" fmla="*/ 26670 w 434340"/>
              <a:gd name="connsiteY2" fmla="*/ 668655 h 866775"/>
              <a:gd name="connsiteX3" fmla="*/ 32385 w 434340"/>
              <a:gd name="connsiteY3" fmla="*/ 565785 h 866775"/>
              <a:gd name="connsiteX4" fmla="*/ 57150 w 434340"/>
              <a:gd name="connsiteY4" fmla="*/ 384810 h 866775"/>
              <a:gd name="connsiteX5" fmla="*/ 89535 w 434340"/>
              <a:gd name="connsiteY5" fmla="*/ 285750 h 866775"/>
              <a:gd name="connsiteX6" fmla="*/ 142875 w 434340"/>
              <a:gd name="connsiteY6" fmla="*/ 232410 h 866775"/>
              <a:gd name="connsiteX7" fmla="*/ 268605 w 434340"/>
              <a:gd name="connsiteY7" fmla="*/ 179070 h 866775"/>
              <a:gd name="connsiteX8" fmla="*/ 339090 w 434340"/>
              <a:gd name="connsiteY8" fmla="*/ 137160 h 866775"/>
              <a:gd name="connsiteX9" fmla="*/ 377190 w 434340"/>
              <a:gd name="connsiteY9" fmla="*/ 91440 h 866775"/>
              <a:gd name="connsiteX10" fmla="*/ 434340 w 434340"/>
              <a:gd name="connsiteY10" fmla="*/ 0 h 866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34340" h="866775">
                <a:moveTo>
                  <a:pt x="0" y="866775"/>
                </a:moveTo>
                <a:cubicBezTo>
                  <a:pt x="9207" y="843280"/>
                  <a:pt x="18415" y="819785"/>
                  <a:pt x="22860" y="786765"/>
                </a:cubicBezTo>
                <a:cubicBezTo>
                  <a:pt x="27305" y="753745"/>
                  <a:pt x="25083" y="705485"/>
                  <a:pt x="26670" y="668655"/>
                </a:cubicBezTo>
                <a:cubicBezTo>
                  <a:pt x="28257" y="631825"/>
                  <a:pt x="27305" y="613092"/>
                  <a:pt x="32385" y="565785"/>
                </a:cubicBezTo>
                <a:cubicBezTo>
                  <a:pt x="37465" y="518478"/>
                  <a:pt x="47625" y="431482"/>
                  <a:pt x="57150" y="384810"/>
                </a:cubicBezTo>
                <a:cubicBezTo>
                  <a:pt x="66675" y="338138"/>
                  <a:pt x="75248" y="311150"/>
                  <a:pt x="89535" y="285750"/>
                </a:cubicBezTo>
                <a:cubicBezTo>
                  <a:pt x="103822" y="260350"/>
                  <a:pt x="113030" y="250190"/>
                  <a:pt x="142875" y="232410"/>
                </a:cubicBezTo>
                <a:cubicBezTo>
                  <a:pt x="172720" y="214630"/>
                  <a:pt x="235903" y="194945"/>
                  <a:pt x="268605" y="179070"/>
                </a:cubicBezTo>
                <a:cubicBezTo>
                  <a:pt x="301307" y="163195"/>
                  <a:pt x="320993" y="151765"/>
                  <a:pt x="339090" y="137160"/>
                </a:cubicBezTo>
                <a:cubicBezTo>
                  <a:pt x="357188" y="122555"/>
                  <a:pt x="362585" y="112395"/>
                  <a:pt x="377190" y="91440"/>
                </a:cubicBezTo>
                <a:cubicBezTo>
                  <a:pt x="391795" y="70485"/>
                  <a:pt x="416877" y="42862"/>
                  <a:pt x="43434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3" name="Freeform: Shape 192">
            <a:extLst>
              <a:ext uri="{FF2B5EF4-FFF2-40B4-BE49-F238E27FC236}">
                <a16:creationId xmlns:a16="http://schemas.microsoft.com/office/drawing/2014/main" id="{C50D0F3C-0869-D6F0-6208-DBEEC65289A5}"/>
              </a:ext>
            </a:extLst>
          </p:cNvPr>
          <p:cNvSpPr/>
          <p:nvPr/>
        </p:nvSpPr>
        <p:spPr>
          <a:xfrm>
            <a:off x="1436111" y="1517858"/>
            <a:ext cx="403477" cy="805185"/>
          </a:xfrm>
          <a:custGeom>
            <a:avLst/>
            <a:gdLst>
              <a:gd name="connsiteX0" fmla="*/ 0 w 426720"/>
              <a:gd name="connsiteY0" fmla="*/ 855345 h 855345"/>
              <a:gd name="connsiteX1" fmla="*/ 22860 w 426720"/>
              <a:gd name="connsiteY1" fmla="*/ 775335 h 855345"/>
              <a:gd name="connsiteX2" fmla="*/ 26670 w 426720"/>
              <a:gd name="connsiteY2" fmla="*/ 657225 h 855345"/>
              <a:gd name="connsiteX3" fmla="*/ 32385 w 426720"/>
              <a:gd name="connsiteY3" fmla="*/ 554355 h 855345"/>
              <a:gd name="connsiteX4" fmla="*/ 57150 w 426720"/>
              <a:gd name="connsiteY4" fmla="*/ 373380 h 855345"/>
              <a:gd name="connsiteX5" fmla="*/ 89535 w 426720"/>
              <a:gd name="connsiteY5" fmla="*/ 274320 h 855345"/>
              <a:gd name="connsiteX6" fmla="*/ 142875 w 426720"/>
              <a:gd name="connsiteY6" fmla="*/ 220980 h 855345"/>
              <a:gd name="connsiteX7" fmla="*/ 268605 w 426720"/>
              <a:gd name="connsiteY7" fmla="*/ 167640 h 855345"/>
              <a:gd name="connsiteX8" fmla="*/ 339090 w 426720"/>
              <a:gd name="connsiteY8" fmla="*/ 125730 h 855345"/>
              <a:gd name="connsiteX9" fmla="*/ 377190 w 426720"/>
              <a:gd name="connsiteY9" fmla="*/ 80010 h 855345"/>
              <a:gd name="connsiteX10" fmla="*/ 426720 w 426720"/>
              <a:gd name="connsiteY10" fmla="*/ 0 h 855345"/>
              <a:gd name="connsiteX0" fmla="*/ 0 w 434340"/>
              <a:gd name="connsiteY0" fmla="*/ 866775 h 866775"/>
              <a:gd name="connsiteX1" fmla="*/ 22860 w 434340"/>
              <a:gd name="connsiteY1" fmla="*/ 786765 h 866775"/>
              <a:gd name="connsiteX2" fmla="*/ 26670 w 434340"/>
              <a:gd name="connsiteY2" fmla="*/ 668655 h 866775"/>
              <a:gd name="connsiteX3" fmla="*/ 32385 w 434340"/>
              <a:gd name="connsiteY3" fmla="*/ 565785 h 866775"/>
              <a:gd name="connsiteX4" fmla="*/ 57150 w 434340"/>
              <a:gd name="connsiteY4" fmla="*/ 384810 h 866775"/>
              <a:gd name="connsiteX5" fmla="*/ 89535 w 434340"/>
              <a:gd name="connsiteY5" fmla="*/ 285750 h 866775"/>
              <a:gd name="connsiteX6" fmla="*/ 142875 w 434340"/>
              <a:gd name="connsiteY6" fmla="*/ 232410 h 866775"/>
              <a:gd name="connsiteX7" fmla="*/ 268605 w 434340"/>
              <a:gd name="connsiteY7" fmla="*/ 179070 h 866775"/>
              <a:gd name="connsiteX8" fmla="*/ 339090 w 434340"/>
              <a:gd name="connsiteY8" fmla="*/ 137160 h 866775"/>
              <a:gd name="connsiteX9" fmla="*/ 377190 w 434340"/>
              <a:gd name="connsiteY9" fmla="*/ 91440 h 866775"/>
              <a:gd name="connsiteX10" fmla="*/ 434340 w 434340"/>
              <a:gd name="connsiteY10" fmla="*/ 0 h 866775"/>
              <a:gd name="connsiteX0" fmla="*/ 0 w 434340"/>
              <a:gd name="connsiteY0" fmla="*/ 866775 h 866775"/>
              <a:gd name="connsiteX1" fmla="*/ 22860 w 434340"/>
              <a:gd name="connsiteY1" fmla="*/ 786765 h 866775"/>
              <a:gd name="connsiteX2" fmla="*/ 26670 w 434340"/>
              <a:gd name="connsiteY2" fmla="*/ 668655 h 866775"/>
              <a:gd name="connsiteX3" fmla="*/ 32385 w 434340"/>
              <a:gd name="connsiteY3" fmla="*/ 565785 h 866775"/>
              <a:gd name="connsiteX4" fmla="*/ 57150 w 434340"/>
              <a:gd name="connsiteY4" fmla="*/ 384810 h 866775"/>
              <a:gd name="connsiteX5" fmla="*/ 89535 w 434340"/>
              <a:gd name="connsiteY5" fmla="*/ 285750 h 866775"/>
              <a:gd name="connsiteX6" fmla="*/ 142875 w 434340"/>
              <a:gd name="connsiteY6" fmla="*/ 232410 h 866775"/>
              <a:gd name="connsiteX7" fmla="*/ 268605 w 434340"/>
              <a:gd name="connsiteY7" fmla="*/ 179070 h 866775"/>
              <a:gd name="connsiteX8" fmla="*/ 339090 w 434340"/>
              <a:gd name="connsiteY8" fmla="*/ 137160 h 866775"/>
              <a:gd name="connsiteX9" fmla="*/ 377190 w 434340"/>
              <a:gd name="connsiteY9" fmla="*/ 91440 h 866775"/>
              <a:gd name="connsiteX10" fmla="*/ 434340 w 434340"/>
              <a:gd name="connsiteY10" fmla="*/ 0 h 866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34340" h="866775">
                <a:moveTo>
                  <a:pt x="0" y="866775"/>
                </a:moveTo>
                <a:cubicBezTo>
                  <a:pt x="9207" y="843280"/>
                  <a:pt x="18415" y="819785"/>
                  <a:pt x="22860" y="786765"/>
                </a:cubicBezTo>
                <a:cubicBezTo>
                  <a:pt x="27305" y="753745"/>
                  <a:pt x="25083" y="705485"/>
                  <a:pt x="26670" y="668655"/>
                </a:cubicBezTo>
                <a:cubicBezTo>
                  <a:pt x="28257" y="631825"/>
                  <a:pt x="27305" y="613092"/>
                  <a:pt x="32385" y="565785"/>
                </a:cubicBezTo>
                <a:cubicBezTo>
                  <a:pt x="37465" y="518478"/>
                  <a:pt x="47625" y="431482"/>
                  <a:pt x="57150" y="384810"/>
                </a:cubicBezTo>
                <a:cubicBezTo>
                  <a:pt x="66675" y="338138"/>
                  <a:pt x="75248" y="311150"/>
                  <a:pt x="89535" y="285750"/>
                </a:cubicBezTo>
                <a:cubicBezTo>
                  <a:pt x="103822" y="260350"/>
                  <a:pt x="113030" y="250190"/>
                  <a:pt x="142875" y="232410"/>
                </a:cubicBezTo>
                <a:cubicBezTo>
                  <a:pt x="172720" y="214630"/>
                  <a:pt x="235903" y="194945"/>
                  <a:pt x="268605" y="179070"/>
                </a:cubicBezTo>
                <a:cubicBezTo>
                  <a:pt x="301307" y="163195"/>
                  <a:pt x="320993" y="151765"/>
                  <a:pt x="339090" y="137160"/>
                </a:cubicBezTo>
                <a:cubicBezTo>
                  <a:pt x="357188" y="122555"/>
                  <a:pt x="362585" y="112395"/>
                  <a:pt x="377190" y="91440"/>
                </a:cubicBezTo>
                <a:cubicBezTo>
                  <a:pt x="391795" y="70485"/>
                  <a:pt x="416877" y="42862"/>
                  <a:pt x="434340" y="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4" name="Oval 193">
            <a:extLst>
              <a:ext uri="{FF2B5EF4-FFF2-40B4-BE49-F238E27FC236}">
                <a16:creationId xmlns:a16="http://schemas.microsoft.com/office/drawing/2014/main" id="{FEDA1741-AC05-6D87-1720-9EEA2C3621BA}"/>
              </a:ext>
            </a:extLst>
          </p:cNvPr>
          <p:cNvSpPr/>
          <p:nvPr/>
        </p:nvSpPr>
        <p:spPr>
          <a:xfrm>
            <a:off x="1806696" y="1538746"/>
            <a:ext cx="79493" cy="77032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5" name="Freeform: Shape 194">
            <a:extLst>
              <a:ext uri="{FF2B5EF4-FFF2-40B4-BE49-F238E27FC236}">
                <a16:creationId xmlns:a16="http://schemas.microsoft.com/office/drawing/2014/main" id="{375F7440-F750-55E9-B865-DFB59153CBCB}"/>
              </a:ext>
            </a:extLst>
          </p:cNvPr>
          <p:cNvSpPr/>
          <p:nvPr/>
        </p:nvSpPr>
        <p:spPr>
          <a:xfrm>
            <a:off x="1873205" y="1391591"/>
            <a:ext cx="215896" cy="159267"/>
          </a:xfrm>
          <a:custGeom>
            <a:avLst/>
            <a:gdLst>
              <a:gd name="connsiteX0" fmla="*/ 0 w 232410"/>
              <a:gd name="connsiteY0" fmla="*/ 171450 h 171450"/>
              <a:gd name="connsiteX1" fmla="*/ 232410 w 232410"/>
              <a:gd name="connsiteY1" fmla="*/ 0 h 1714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32410" h="171450">
                <a:moveTo>
                  <a:pt x="0" y="171450"/>
                </a:moveTo>
                <a:lnTo>
                  <a:pt x="232410" y="0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6" name="Callout: Line with Border and Accent Bar 195">
            <a:extLst>
              <a:ext uri="{FF2B5EF4-FFF2-40B4-BE49-F238E27FC236}">
                <a16:creationId xmlns:a16="http://schemas.microsoft.com/office/drawing/2014/main" id="{46AA0393-9AB0-D8A7-AE54-2A7CFC5395DC}"/>
              </a:ext>
            </a:extLst>
          </p:cNvPr>
          <p:cNvSpPr/>
          <p:nvPr/>
        </p:nvSpPr>
        <p:spPr>
          <a:xfrm flipH="1">
            <a:off x="564776" y="2091018"/>
            <a:ext cx="616368" cy="144205"/>
          </a:xfrm>
          <a:prstGeom prst="accentBorderCallout1">
            <a:avLst>
              <a:gd name="adj1" fmla="val 18750"/>
              <a:gd name="adj2" fmla="val -8333"/>
              <a:gd name="adj3" fmla="val 169845"/>
              <a:gd name="adj4" fmla="val -47279"/>
            </a:avLst>
          </a:prstGeom>
          <a:solidFill>
            <a:schemeClr val="bg1"/>
          </a:solidFill>
          <a:ln>
            <a:tailEnd type="oval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กม.21+700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97" name="Oval 196">
            <a:extLst>
              <a:ext uri="{FF2B5EF4-FFF2-40B4-BE49-F238E27FC236}">
                <a16:creationId xmlns:a16="http://schemas.microsoft.com/office/drawing/2014/main" id="{6F7ABCC8-72FB-D8EB-BCF6-3B7E569EB35C}"/>
              </a:ext>
            </a:extLst>
          </p:cNvPr>
          <p:cNvSpPr/>
          <p:nvPr/>
        </p:nvSpPr>
        <p:spPr>
          <a:xfrm>
            <a:off x="1399797" y="2370123"/>
            <a:ext cx="79493" cy="77032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8" name="Freeform: Shape 197">
            <a:extLst>
              <a:ext uri="{FF2B5EF4-FFF2-40B4-BE49-F238E27FC236}">
                <a16:creationId xmlns:a16="http://schemas.microsoft.com/office/drawing/2014/main" id="{3C7D760C-9178-44A9-80FF-14182D369F79}"/>
              </a:ext>
            </a:extLst>
          </p:cNvPr>
          <p:cNvSpPr/>
          <p:nvPr/>
        </p:nvSpPr>
        <p:spPr>
          <a:xfrm>
            <a:off x="2182892" y="4916708"/>
            <a:ext cx="904285" cy="909593"/>
          </a:xfrm>
          <a:custGeom>
            <a:avLst/>
            <a:gdLst>
              <a:gd name="connsiteX0" fmla="*/ 0 w 973455"/>
              <a:gd name="connsiteY0" fmla="*/ 0 h 979170"/>
              <a:gd name="connsiteX1" fmla="*/ 100965 w 973455"/>
              <a:gd name="connsiteY1" fmla="*/ 120015 h 979170"/>
              <a:gd name="connsiteX2" fmla="*/ 249555 w 973455"/>
              <a:gd name="connsiteY2" fmla="*/ 300990 h 979170"/>
              <a:gd name="connsiteX3" fmla="*/ 325755 w 973455"/>
              <a:gd name="connsiteY3" fmla="*/ 413385 h 979170"/>
              <a:gd name="connsiteX4" fmla="*/ 430530 w 973455"/>
              <a:gd name="connsiteY4" fmla="*/ 512445 h 979170"/>
              <a:gd name="connsiteX5" fmla="*/ 561975 w 973455"/>
              <a:gd name="connsiteY5" fmla="*/ 609600 h 979170"/>
              <a:gd name="connsiteX6" fmla="*/ 695325 w 973455"/>
              <a:gd name="connsiteY6" fmla="*/ 716280 h 979170"/>
              <a:gd name="connsiteX7" fmla="*/ 758190 w 973455"/>
              <a:gd name="connsiteY7" fmla="*/ 758190 h 979170"/>
              <a:gd name="connsiteX8" fmla="*/ 796290 w 973455"/>
              <a:gd name="connsiteY8" fmla="*/ 805815 h 979170"/>
              <a:gd name="connsiteX9" fmla="*/ 830580 w 973455"/>
              <a:gd name="connsiteY9" fmla="*/ 855345 h 979170"/>
              <a:gd name="connsiteX10" fmla="*/ 973455 w 973455"/>
              <a:gd name="connsiteY10" fmla="*/ 979170 h 9791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73455" h="979170">
                <a:moveTo>
                  <a:pt x="0" y="0"/>
                </a:moveTo>
                <a:cubicBezTo>
                  <a:pt x="29686" y="34925"/>
                  <a:pt x="59373" y="69850"/>
                  <a:pt x="100965" y="120015"/>
                </a:cubicBezTo>
                <a:cubicBezTo>
                  <a:pt x="142557" y="170180"/>
                  <a:pt x="212090" y="252095"/>
                  <a:pt x="249555" y="300990"/>
                </a:cubicBezTo>
                <a:cubicBezTo>
                  <a:pt x="287020" y="349885"/>
                  <a:pt x="295593" y="378143"/>
                  <a:pt x="325755" y="413385"/>
                </a:cubicBezTo>
                <a:cubicBezTo>
                  <a:pt x="355918" y="448628"/>
                  <a:pt x="391160" y="479743"/>
                  <a:pt x="430530" y="512445"/>
                </a:cubicBezTo>
                <a:cubicBezTo>
                  <a:pt x="469900" y="545148"/>
                  <a:pt x="517843" y="575628"/>
                  <a:pt x="561975" y="609600"/>
                </a:cubicBezTo>
                <a:cubicBezTo>
                  <a:pt x="606108" y="643573"/>
                  <a:pt x="662623" y="691515"/>
                  <a:pt x="695325" y="716280"/>
                </a:cubicBezTo>
                <a:cubicBezTo>
                  <a:pt x="728028" y="741045"/>
                  <a:pt x="741363" y="743268"/>
                  <a:pt x="758190" y="758190"/>
                </a:cubicBezTo>
                <a:cubicBezTo>
                  <a:pt x="775017" y="773112"/>
                  <a:pt x="784225" y="789623"/>
                  <a:pt x="796290" y="805815"/>
                </a:cubicBezTo>
                <a:cubicBezTo>
                  <a:pt x="808355" y="822007"/>
                  <a:pt x="801053" y="826453"/>
                  <a:pt x="830580" y="855345"/>
                </a:cubicBezTo>
                <a:cubicBezTo>
                  <a:pt x="860108" y="884238"/>
                  <a:pt x="916781" y="931704"/>
                  <a:pt x="973455" y="979170"/>
                </a:cubicBezTo>
              </a:path>
            </a:pathLst>
          </a:custGeom>
          <a:noFill/>
          <a:ln w="1016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9" name="Freeform: Shape 198">
            <a:extLst>
              <a:ext uri="{FF2B5EF4-FFF2-40B4-BE49-F238E27FC236}">
                <a16:creationId xmlns:a16="http://schemas.microsoft.com/office/drawing/2014/main" id="{5AEAAE66-797B-88BC-31C6-6F7D763B3647}"/>
              </a:ext>
            </a:extLst>
          </p:cNvPr>
          <p:cNvSpPr/>
          <p:nvPr/>
        </p:nvSpPr>
        <p:spPr>
          <a:xfrm>
            <a:off x="2185505" y="4916962"/>
            <a:ext cx="904285" cy="909593"/>
          </a:xfrm>
          <a:custGeom>
            <a:avLst/>
            <a:gdLst>
              <a:gd name="connsiteX0" fmla="*/ 0 w 973455"/>
              <a:gd name="connsiteY0" fmla="*/ 0 h 979170"/>
              <a:gd name="connsiteX1" fmla="*/ 100965 w 973455"/>
              <a:gd name="connsiteY1" fmla="*/ 120015 h 979170"/>
              <a:gd name="connsiteX2" fmla="*/ 249555 w 973455"/>
              <a:gd name="connsiteY2" fmla="*/ 300990 h 979170"/>
              <a:gd name="connsiteX3" fmla="*/ 325755 w 973455"/>
              <a:gd name="connsiteY3" fmla="*/ 413385 h 979170"/>
              <a:gd name="connsiteX4" fmla="*/ 430530 w 973455"/>
              <a:gd name="connsiteY4" fmla="*/ 512445 h 979170"/>
              <a:gd name="connsiteX5" fmla="*/ 561975 w 973455"/>
              <a:gd name="connsiteY5" fmla="*/ 609600 h 979170"/>
              <a:gd name="connsiteX6" fmla="*/ 695325 w 973455"/>
              <a:gd name="connsiteY6" fmla="*/ 716280 h 979170"/>
              <a:gd name="connsiteX7" fmla="*/ 758190 w 973455"/>
              <a:gd name="connsiteY7" fmla="*/ 758190 h 979170"/>
              <a:gd name="connsiteX8" fmla="*/ 796290 w 973455"/>
              <a:gd name="connsiteY8" fmla="*/ 805815 h 979170"/>
              <a:gd name="connsiteX9" fmla="*/ 830580 w 973455"/>
              <a:gd name="connsiteY9" fmla="*/ 855345 h 979170"/>
              <a:gd name="connsiteX10" fmla="*/ 973455 w 973455"/>
              <a:gd name="connsiteY10" fmla="*/ 979170 h 9791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73455" h="979170">
                <a:moveTo>
                  <a:pt x="0" y="0"/>
                </a:moveTo>
                <a:cubicBezTo>
                  <a:pt x="29686" y="34925"/>
                  <a:pt x="59373" y="69850"/>
                  <a:pt x="100965" y="120015"/>
                </a:cubicBezTo>
                <a:cubicBezTo>
                  <a:pt x="142557" y="170180"/>
                  <a:pt x="212090" y="252095"/>
                  <a:pt x="249555" y="300990"/>
                </a:cubicBezTo>
                <a:cubicBezTo>
                  <a:pt x="287020" y="349885"/>
                  <a:pt x="295593" y="378143"/>
                  <a:pt x="325755" y="413385"/>
                </a:cubicBezTo>
                <a:cubicBezTo>
                  <a:pt x="355918" y="448628"/>
                  <a:pt x="391160" y="479743"/>
                  <a:pt x="430530" y="512445"/>
                </a:cubicBezTo>
                <a:cubicBezTo>
                  <a:pt x="469900" y="545148"/>
                  <a:pt x="517843" y="575628"/>
                  <a:pt x="561975" y="609600"/>
                </a:cubicBezTo>
                <a:cubicBezTo>
                  <a:pt x="606108" y="643573"/>
                  <a:pt x="662623" y="691515"/>
                  <a:pt x="695325" y="716280"/>
                </a:cubicBezTo>
                <a:cubicBezTo>
                  <a:pt x="728028" y="741045"/>
                  <a:pt x="741363" y="743268"/>
                  <a:pt x="758190" y="758190"/>
                </a:cubicBezTo>
                <a:cubicBezTo>
                  <a:pt x="775017" y="773112"/>
                  <a:pt x="784225" y="789623"/>
                  <a:pt x="796290" y="805815"/>
                </a:cubicBezTo>
                <a:cubicBezTo>
                  <a:pt x="808355" y="822007"/>
                  <a:pt x="801053" y="826453"/>
                  <a:pt x="830580" y="855345"/>
                </a:cubicBezTo>
                <a:cubicBezTo>
                  <a:pt x="860108" y="884238"/>
                  <a:pt x="916781" y="931704"/>
                  <a:pt x="973455" y="979170"/>
                </a:cubicBezTo>
              </a:path>
            </a:pathLst>
          </a:cu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0" name="Freeform: Shape 199">
            <a:extLst>
              <a:ext uri="{FF2B5EF4-FFF2-40B4-BE49-F238E27FC236}">
                <a16:creationId xmlns:a16="http://schemas.microsoft.com/office/drawing/2014/main" id="{B5232803-1240-53C1-DCC8-58F4915ACEE2}"/>
              </a:ext>
            </a:extLst>
          </p:cNvPr>
          <p:cNvSpPr/>
          <p:nvPr/>
        </p:nvSpPr>
        <p:spPr>
          <a:xfrm>
            <a:off x="2166321" y="4931373"/>
            <a:ext cx="904285" cy="909593"/>
          </a:xfrm>
          <a:custGeom>
            <a:avLst/>
            <a:gdLst>
              <a:gd name="connsiteX0" fmla="*/ 0 w 973455"/>
              <a:gd name="connsiteY0" fmla="*/ 0 h 979170"/>
              <a:gd name="connsiteX1" fmla="*/ 100965 w 973455"/>
              <a:gd name="connsiteY1" fmla="*/ 120015 h 979170"/>
              <a:gd name="connsiteX2" fmla="*/ 249555 w 973455"/>
              <a:gd name="connsiteY2" fmla="*/ 300990 h 979170"/>
              <a:gd name="connsiteX3" fmla="*/ 325755 w 973455"/>
              <a:gd name="connsiteY3" fmla="*/ 413385 h 979170"/>
              <a:gd name="connsiteX4" fmla="*/ 430530 w 973455"/>
              <a:gd name="connsiteY4" fmla="*/ 512445 h 979170"/>
              <a:gd name="connsiteX5" fmla="*/ 561975 w 973455"/>
              <a:gd name="connsiteY5" fmla="*/ 609600 h 979170"/>
              <a:gd name="connsiteX6" fmla="*/ 695325 w 973455"/>
              <a:gd name="connsiteY6" fmla="*/ 716280 h 979170"/>
              <a:gd name="connsiteX7" fmla="*/ 758190 w 973455"/>
              <a:gd name="connsiteY7" fmla="*/ 758190 h 979170"/>
              <a:gd name="connsiteX8" fmla="*/ 796290 w 973455"/>
              <a:gd name="connsiteY8" fmla="*/ 805815 h 979170"/>
              <a:gd name="connsiteX9" fmla="*/ 830580 w 973455"/>
              <a:gd name="connsiteY9" fmla="*/ 855345 h 979170"/>
              <a:gd name="connsiteX10" fmla="*/ 973455 w 973455"/>
              <a:gd name="connsiteY10" fmla="*/ 979170 h 9791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73455" h="979170">
                <a:moveTo>
                  <a:pt x="0" y="0"/>
                </a:moveTo>
                <a:cubicBezTo>
                  <a:pt x="29686" y="34925"/>
                  <a:pt x="59373" y="69850"/>
                  <a:pt x="100965" y="120015"/>
                </a:cubicBezTo>
                <a:cubicBezTo>
                  <a:pt x="142557" y="170180"/>
                  <a:pt x="212090" y="252095"/>
                  <a:pt x="249555" y="300990"/>
                </a:cubicBezTo>
                <a:cubicBezTo>
                  <a:pt x="287020" y="349885"/>
                  <a:pt x="295593" y="378143"/>
                  <a:pt x="325755" y="413385"/>
                </a:cubicBezTo>
                <a:cubicBezTo>
                  <a:pt x="355918" y="448628"/>
                  <a:pt x="391160" y="479743"/>
                  <a:pt x="430530" y="512445"/>
                </a:cubicBezTo>
                <a:cubicBezTo>
                  <a:pt x="469900" y="545148"/>
                  <a:pt x="517843" y="575628"/>
                  <a:pt x="561975" y="609600"/>
                </a:cubicBezTo>
                <a:cubicBezTo>
                  <a:pt x="606108" y="643573"/>
                  <a:pt x="662623" y="691515"/>
                  <a:pt x="695325" y="716280"/>
                </a:cubicBezTo>
                <a:cubicBezTo>
                  <a:pt x="728028" y="741045"/>
                  <a:pt x="741363" y="743268"/>
                  <a:pt x="758190" y="758190"/>
                </a:cubicBezTo>
                <a:cubicBezTo>
                  <a:pt x="775017" y="773112"/>
                  <a:pt x="784225" y="789623"/>
                  <a:pt x="796290" y="805815"/>
                </a:cubicBezTo>
                <a:cubicBezTo>
                  <a:pt x="808355" y="822007"/>
                  <a:pt x="801053" y="826453"/>
                  <a:pt x="830580" y="855345"/>
                </a:cubicBezTo>
                <a:cubicBezTo>
                  <a:pt x="860108" y="884238"/>
                  <a:pt x="916781" y="931704"/>
                  <a:pt x="973455" y="97917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1" name="Freeform: Shape 200">
            <a:extLst>
              <a:ext uri="{FF2B5EF4-FFF2-40B4-BE49-F238E27FC236}">
                <a16:creationId xmlns:a16="http://schemas.microsoft.com/office/drawing/2014/main" id="{0B22E46A-055D-A72D-E509-8AFB9741787C}"/>
              </a:ext>
            </a:extLst>
          </p:cNvPr>
          <p:cNvSpPr/>
          <p:nvPr/>
        </p:nvSpPr>
        <p:spPr>
          <a:xfrm>
            <a:off x="2203641" y="4903571"/>
            <a:ext cx="904285" cy="909593"/>
          </a:xfrm>
          <a:custGeom>
            <a:avLst/>
            <a:gdLst>
              <a:gd name="connsiteX0" fmla="*/ 0 w 973455"/>
              <a:gd name="connsiteY0" fmla="*/ 0 h 979170"/>
              <a:gd name="connsiteX1" fmla="*/ 100965 w 973455"/>
              <a:gd name="connsiteY1" fmla="*/ 120015 h 979170"/>
              <a:gd name="connsiteX2" fmla="*/ 249555 w 973455"/>
              <a:gd name="connsiteY2" fmla="*/ 300990 h 979170"/>
              <a:gd name="connsiteX3" fmla="*/ 325755 w 973455"/>
              <a:gd name="connsiteY3" fmla="*/ 413385 h 979170"/>
              <a:gd name="connsiteX4" fmla="*/ 430530 w 973455"/>
              <a:gd name="connsiteY4" fmla="*/ 512445 h 979170"/>
              <a:gd name="connsiteX5" fmla="*/ 561975 w 973455"/>
              <a:gd name="connsiteY5" fmla="*/ 609600 h 979170"/>
              <a:gd name="connsiteX6" fmla="*/ 695325 w 973455"/>
              <a:gd name="connsiteY6" fmla="*/ 716280 h 979170"/>
              <a:gd name="connsiteX7" fmla="*/ 758190 w 973455"/>
              <a:gd name="connsiteY7" fmla="*/ 758190 h 979170"/>
              <a:gd name="connsiteX8" fmla="*/ 796290 w 973455"/>
              <a:gd name="connsiteY8" fmla="*/ 805815 h 979170"/>
              <a:gd name="connsiteX9" fmla="*/ 830580 w 973455"/>
              <a:gd name="connsiteY9" fmla="*/ 855345 h 979170"/>
              <a:gd name="connsiteX10" fmla="*/ 973455 w 973455"/>
              <a:gd name="connsiteY10" fmla="*/ 979170 h 9791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73455" h="979170">
                <a:moveTo>
                  <a:pt x="0" y="0"/>
                </a:moveTo>
                <a:cubicBezTo>
                  <a:pt x="29686" y="34925"/>
                  <a:pt x="59373" y="69850"/>
                  <a:pt x="100965" y="120015"/>
                </a:cubicBezTo>
                <a:cubicBezTo>
                  <a:pt x="142557" y="170180"/>
                  <a:pt x="212090" y="252095"/>
                  <a:pt x="249555" y="300990"/>
                </a:cubicBezTo>
                <a:cubicBezTo>
                  <a:pt x="287020" y="349885"/>
                  <a:pt x="295593" y="378143"/>
                  <a:pt x="325755" y="413385"/>
                </a:cubicBezTo>
                <a:cubicBezTo>
                  <a:pt x="355918" y="448628"/>
                  <a:pt x="391160" y="479743"/>
                  <a:pt x="430530" y="512445"/>
                </a:cubicBezTo>
                <a:cubicBezTo>
                  <a:pt x="469900" y="545148"/>
                  <a:pt x="517843" y="575628"/>
                  <a:pt x="561975" y="609600"/>
                </a:cubicBezTo>
                <a:cubicBezTo>
                  <a:pt x="606108" y="643573"/>
                  <a:pt x="662623" y="691515"/>
                  <a:pt x="695325" y="716280"/>
                </a:cubicBezTo>
                <a:cubicBezTo>
                  <a:pt x="728028" y="741045"/>
                  <a:pt x="741363" y="743268"/>
                  <a:pt x="758190" y="758190"/>
                </a:cubicBezTo>
                <a:cubicBezTo>
                  <a:pt x="775017" y="773112"/>
                  <a:pt x="784225" y="789623"/>
                  <a:pt x="796290" y="805815"/>
                </a:cubicBezTo>
                <a:cubicBezTo>
                  <a:pt x="808355" y="822007"/>
                  <a:pt x="801053" y="826453"/>
                  <a:pt x="830580" y="855345"/>
                </a:cubicBezTo>
                <a:cubicBezTo>
                  <a:pt x="860108" y="884238"/>
                  <a:pt x="916781" y="931704"/>
                  <a:pt x="973455" y="979170"/>
                </a:cubicBezTo>
              </a:path>
            </a:pathLst>
          </a:custGeom>
          <a:noFill/>
          <a:ln w="952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2" name="Oval 201">
            <a:extLst>
              <a:ext uri="{FF2B5EF4-FFF2-40B4-BE49-F238E27FC236}">
                <a16:creationId xmlns:a16="http://schemas.microsoft.com/office/drawing/2014/main" id="{B5E29E08-FFF0-BBD5-67D6-950784DB7577}"/>
              </a:ext>
            </a:extLst>
          </p:cNvPr>
          <p:cNvSpPr/>
          <p:nvPr/>
        </p:nvSpPr>
        <p:spPr>
          <a:xfrm>
            <a:off x="2166921" y="4893635"/>
            <a:ext cx="79493" cy="77032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3" name="Oval 202">
            <a:extLst>
              <a:ext uri="{FF2B5EF4-FFF2-40B4-BE49-F238E27FC236}">
                <a16:creationId xmlns:a16="http://schemas.microsoft.com/office/drawing/2014/main" id="{26CD9D0B-26AE-14E5-C1C1-23C13DEBDA6E}"/>
              </a:ext>
            </a:extLst>
          </p:cNvPr>
          <p:cNvSpPr/>
          <p:nvPr/>
        </p:nvSpPr>
        <p:spPr>
          <a:xfrm>
            <a:off x="3013401" y="5750515"/>
            <a:ext cx="79493" cy="77032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4" name="TextBox 203">
            <a:extLst>
              <a:ext uri="{FF2B5EF4-FFF2-40B4-BE49-F238E27FC236}">
                <a16:creationId xmlns:a16="http://schemas.microsoft.com/office/drawing/2014/main" id="{FE1BB07F-6199-E3FC-E367-8C9568083455}"/>
              </a:ext>
            </a:extLst>
          </p:cNvPr>
          <p:cNvSpPr txBox="1"/>
          <p:nvPr/>
        </p:nvSpPr>
        <p:spPr>
          <a:xfrm>
            <a:off x="3460951" y="5104619"/>
            <a:ext cx="717492" cy="112481"/>
          </a:xfrm>
          <a:prstGeom prst="rect">
            <a:avLst/>
          </a:prstGeom>
          <a:solidFill>
            <a:schemeClr val="accent2">
              <a:lumMod val="75000"/>
            </a:schemeClr>
          </a:solidFill>
          <a:ln w="6350">
            <a:solidFill>
              <a:schemeClr val="tx1"/>
            </a:solidFill>
          </a:ln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เกาะกำแพงคอนกรีต</a:t>
            </a: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05" name="Freeform: Shape 204">
            <a:extLst>
              <a:ext uri="{FF2B5EF4-FFF2-40B4-BE49-F238E27FC236}">
                <a16:creationId xmlns:a16="http://schemas.microsoft.com/office/drawing/2014/main" id="{527A855C-D44A-A7AE-2215-E114E602E873}"/>
              </a:ext>
            </a:extLst>
          </p:cNvPr>
          <p:cNvSpPr/>
          <p:nvPr/>
        </p:nvSpPr>
        <p:spPr>
          <a:xfrm>
            <a:off x="4066965" y="5215777"/>
            <a:ext cx="0" cy="561565"/>
          </a:xfrm>
          <a:custGeom>
            <a:avLst/>
            <a:gdLst>
              <a:gd name="connsiteX0" fmla="*/ 0 w 0"/>
              <a:gd name="connsiteY0" fmla="*/ 0 h 604520"/>
              <a:gd name="connsiteX1" fmla="*/ 0 w 0"/>
              <a:gd name="connsiteY1" fmla="*/ 604520 h 604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604520">
                <a:moveTo>
                  <a:pt x="0" y="0"/>
                </a:moveTo>
                <a:lnTo>
                  <a:pt x="0" y="604520"/>
                </a:lnTo>
              </a:path>
            </a:pathLst>
          </a:custGeom>
          <a:noFill/>
          <a:ln w="9525">
            <a:solidFill>
              <a:schemeClr val="tx1"/>
            </a:solidFill>
            <a:tailEnd type="triangle" w="sm" len="sm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6" name="TextBox 205">
            <a:extLst>
              <a:ext uri="{FF2B5EF4-FFF2-40B4-BE49-F238E27FC236}">
                <a16:creationId xmlns:a16="http://schemas.microsoft.com/office/drawing/2014/main" id="{6CD5F7C2-4FCF-15F2-7617-12129AC2A50F}"/>
              </a:ext>
            </a:extLst>
          </p:cNvPr>
          <p:cNvSpPr txBox="1"/>
          <p:nvPr/>
        </p:nvSpPr>
        <p:spPr>
          <a:xfrm>
            <a:off x="727075" y="4860390"/>
            <a:ext cx="749408" cy="112481"/>
          </a:xfrm>
          <a:prstGeom prst="rect">
            <a:avLst/>
          </a:prstGeom>
          <a:solidFill>
            <a:schemeClr val="accent2">
              <a:lumMod val="75000"/>
            </a:schemeClr>
          </a:solidFill>
          <a:ln w="6350">
            <a:solidFill>
              <a:schemeClr val="tx1"/>
            </a:solidFill>
          </a:ln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เกาะกำแพงคอนกรีต</a:t>
            </a:r>
            <a:endParaRPr kumimoji="0" lang="en-US" sz="105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07" name="Freeform: Shape 206">
            <a:extLst>
              <a:ext uri="{FF2B5EF4-FFF2-40B4-BE49-F238E27FC236}">
                <a16:creationId xmlns:a16="http://schemas.microsoft.com/office/drawing/2014/main" id="{BBC4F1B3-B1C9-56E7-3995-B1E9B9BE30A6}"/>
              </a:ext>
            </a:extLst>
          </p:cNvPr>
          <p:cNvSpPr/>
          <p:nvPr/>
        </p:nvSpPr>
        <p:spPr>
          <a:xfrm>
            <a:off x="1481191" y="4753408"/>
            <a:ext cx="297244" cy="165400"/>
          </a:xfrm>
          <a:custGeom>
            <a:avLst/>
            <a:gdLst>
              <a:gd name="connsiteX0" fmla="*/ 0 w 289560"/>
              <a:gd name="connsiteY0" fmla="*/ 160020 h 160020"/>
              <a:gd name="connsiteX1" fmla="*/ 198120 w 289560"/>
              <a:gd name="connsiteY1" fmla="*/ 160020 h 160020"/>
              <a:gd name="connsiteX2" fmla="*/ 289560 w 289560"/>
              <a:gd name="connsiteY2" fmla="*/ 0 h 160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9560" h="160020">
                <a:moveTo>
                  <a:pt x="0" y="160020"/>
                </a:moveTo>
                <a:lnTo>
                  <a:pt x="198120" y="160020"/>
                </a:lnTo>
                <a:lnTo>
                  <a:pt x="289560" y="0"/>
                </a:lnTo>
              </a:path>
            </a:pathLst>
          </a:custGeom>
          <a:noFill/>
          <a:ln w="9525">
            <a:solidFill>
              <a:schemeClr val="tx1"/>
            </a:solidFill>
            <a:tailEnd type="triangle" w="sm" len="sm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8" name="TextBox 207">
            <a:extLst>
              <a:ext uri="{FF2B5EF4-FFF2-40B4-BE49-F238E27FC236}">
                <a16:creationId xmlns:a16="http://schemas.microsoft.com/office/drawing/2014/main" id="{534B99AA-1DF2-AFFF-7D74-4A7E83069B7D}"/>
              </a:ext>
            </a:extLst>
          </p:cNvPr>
          <p:cNvSpPr txBox="1"/>
          <p:nvPr/>
        </p:nvSpPr>
        <p:spPr>
          <a:xfrm>
            <a:off x="1751048" y="5357258"/>
            <a:ext cx="344641" cy="112481"/>
          </a:xfrm>
          <a:prstGeom prst="rect">
            <a:avLst/>
          </a:prstGeom>
          <a:solidFill>
            <a:srgbClr val="00B050"/>
          </a:solidFill>
          <a:ln w="6350">
            <a:solidFill>
              <a:schemeClr val="tx1"/>
            </a:solidFill>
          </a:ln>
        </p:spPr>
        <p:txBody>
          <a:bodyPr wrap="square" lIns="0" tIns="0" rIns="0" bIns="0" rtlCol="0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เกาะยก</a:t>
            </a:r>
            <a:endParaRPr kumimoji="0" lang="en-US" sz="105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09" name="Freeform: Shape 208">
            <a:extLst>
              <a:ext uri="{FF2B5EF4-FFF2-40B4-BE49-F238E27FC236}">
                <a16:creationId xmlns:a16="http://schemas.microsoft.com/office/drawing/2014/main" id="{79644FC5-48FC-CF7B-AB74-64A3CCE328E5}"/>
              </a:ext>
            </a:extLst>
          </p:cNvPr>
          <p:cNvSpPr/>
          <p:nvPr/>
        </p:nvSpPr>
        <p:spPr>
          <a:xfrm>
            <a:off x="2106964" y="5258461"/>
            <a:ext cx="297244" cy="165400"/>
          </a:xfrm>
          <a:custGeom>
            <a:avLst/>
            <a:gdLst>
              <a:gd name="connsiteX0" fmla="*/ 0 w 289560"/>
              <a:gd name="connsiteY0" fmla="*/ 160020 h 160020"/>
              <a:gd name="connsiteX1" fmla="*/ 198120 w 289560"/>
              <a:gd name="connsiteY1" fmla="*/ 160020 h 160020"/>
              <a:gd name="connsiteX2" fmla="*/ 289560 w 289560"/>
              <a:gd name="connsiteY2" fmla="*/ 0 h 160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9560" h="160020">
                <a:moveTo>
                  <a:pt x="0" y="160020"/>
                </a:moveTo>
                <a:lnTo>
                  <a:pt x="198120" y="160020"/>
                </a:lnTo>
                <a:lnTo>
                  <a:pt x="289560" y="0"/>
                </a:lnTo>
              </a:path>
            </a:pathLst>
          </a:custGeom>
          <a:noFill/>
          <a:ln w="9525">
            <a:solidFill>
              <a:schemeClr val="tx1"/>
            </a:solidFill>
            <a:tailEnd type="triangle" w="sm" len="sm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10" name="TextBox 209">
            <a:extLst>
              <a:ext uri="{FF2B5EF4-FFF2-40B4-BE49-F238E27FC236}">
                <a16:creationId xmlns:a16="http://schemas.microsoft.com/office/drawing/2014/main" id="{3C5569E7-3888-96C3-58E0-125AEFC2B3D9}"/>
              </a:ext>
            </a:extLst>
          </p:cNvPr>
          <p:cNvSpPr txBox="1"/>
          <p:nvPr/>
        </p:nvSpPr>
        <p:spPr>
          <a:xfrm>
            <a:off x="782279" y="1442113"/>
            <a:ext cx="744896" cy="112481"/>
          </a:xfrm>
          <a:prstGeom prst="rect">
            <a:avLst/>
          </a:prstGeom>
          <a:solidFill>
            <a:schemeClr val="accent2">
              <a:lumMod val="75000"/>
            </a:schemeClr>
          </a:solidFill>
          <a:ln w="6350">
            <a:solidFill>
              <a:schemeClr val="tx1"/>
            </a:solidFill>
          </a:ln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เกาะกำแพงคอนกรีต</a:t>
            </a:r>
            <a:endParaRPr kumimoji="0" lang="en-US" sz="105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11" name="Freeform: Shape 210">
            <a:extLst>
              <a:ext uri="{FF2B5EF4-FFF2-40B4-BE49-F238E27FC236}">
                <a16:creationId xmlns:a16="http://schemas.microsoft.com/office/drawing/2014/main" id="{0EC01442-FC82-2306-D0FC-46D960B14419}"/>
              </a:ext>
            </a:extLst>
          </p:cNvPr>
          <p:cNvSpPr/>
          <p:nvPr/>
        </p:nvSpPr>
        <p:spPr>
          <a:xfrm>
            <a:off x="1504479" y="1335131"/>
            <a:ext cx="297244" cy="165400"/>
          </a:xfrm>
          <a:custGeom>
            <a:avLst/>
            <a:gdLst>
              <a:gd name="connsiteX0" fmla="*/ 0 w 289560"/>
              <a:gd name="connsiteY0" fmla="*/ 160020 h 160020"/>
              <a:gd name="connsiteX1" fmla="*/ 198120 w 289560"/>
              <a:gd name="connsiteY1" fmla="*/ 160020 h 160020"/>
              <a:gd name="connsiteX2" fmla="*/ 289560 w 289560"/>
              <a:gd name="connsiteY2" fmla="*/ 0 h 160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9560" h="160020">
                <a:moveTo>
                  <a:pt x="0" y="160020"/>
                </a:moveTo>
                <a:lnTo>
                  <a:pt x="198120" y="160020"/>
                </a:lnTo>
                <a:lnTo>
                  <a:pt x="289560" y="0"/>
                </a:lnTo>
              </a:path>
            </a:pathLst>
          </a:custGeom>
          <a:noFill/>
          <a:ln w="9525">
            <a:solidFill>
              <a:schemeClr val="tx1"/>
            </a:solidFill>
            <a:tailEnd type="triangle" w="sm" len="sm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12" name="Rectangle: Rounded Corners 211">
            <a:extLst>
              <a:ext uri="{FF2B5EF4-FFF2-40B4-BE49-F238E27FC236}">
                <a16:creationId xmlns:a16="http://schemas.microsoft.com/office/drawing/2014/main" id="{7256E12C-9DB9-6EC8-57E2-EFCD10A4D686}"/>
              </a:ext>
            </a:extLst>
          </p:cNvPr>
          <p:cNvSpPr/>
          <p:nvPr/>
        </p:nvSpPr>
        <p:spPr>
          <a:xfrm rot="1366829">
            <a:off x="1195416" y="2298216"/>
            <a:ext cx="417682" cy="157860"/>
          </a:xfrm>
          <a:prstGeom prst="roundRect">
            <a:avLst/>
          </a:prstGeom>
          <a:solidFill>
            <a:schemeClr val="bg1">
              <a:alpha val="16000"/>
            </a:schemeClr>
          </a:solidFill>
          <a:ln w="22225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14" name="Rectangle: Rounded Corners 213">
            <a:extLst>
              <a:ext uri="{FF2B5EF4-FFF2-40B4-BE49-F238E27FC236}">
                <a16:creationId xmlns:a16="http://schemas.microsoft.com/office/drawing/2014/main" id="{90C7E5FA-5120-DE7B-FA87-B2FA9DCC4534}"/>
              </a:ext>
            </a:extLst>
          </p:cNvPr>
          <p:cNvSpPr/>
          <p:nvPr/>
        </p:nvSpPr>
        <p:spPr>
          <a:xfrm rot="16200000">
            <a:off x="3200330" y="1628864"/>
            <a:ext cx="116150" cy="341573"/>
          </a:xfrm>
          <a:prstGeom prst="roundRect">
            <a:avLst>
              <a:gd name="adj" fmla="val 25834"/>
            </a:avLst>
          </a:prstGeom>
          <a:solidFill>
            <a:schemeClr val="bg1"/>
          </a:solidFill>
          <a:ln w="22225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15" name="TextBox 214">
            <a:extLst>
              <a:ext uri="{FF2B5EF4-FFF2-40B4-BE49-F238E27FC236}">
                <a16:creationId xmlns:a16="http://schemas.microsoft.com/office/drawing/2014/main" id="{C54FABEB-CEB2-21D8-9AFB-B113E89BF33C}"/>
              </a:ext>
            </a:extLst>
          </p:cNvPr>
          <p:cNvSpPr txBox="1"/>
          <p:nvPr/>
        </p:nvSpPr>
        <p:spPr>
          <a:xfrm>
            <a:off x="3511450" y="1762445"/>
            <a:ext cx="403478" cy="74411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พื้นที่โครงการ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84" name="TextBox 183">
            <a:extLst>
              <a:ext uri="{FF2B5EF4-FFF2-40B4-BE49-F238E27FC236}">
                <a16:creationId xmlns:a16="http://schemas.microsoft.com/office/drawing/2014/main" id="{687341B1-7D0E-B4C8-37F0-7AEAC46D3FDB}"/>
              </a:ext>
            </a:extLst>
          </p:cNvPr>
          <p:cNvSpPr txBox="1"/>
          <p:nvPr/>
        </p:nvSpPr>
        <p:spPr>
          <a:xfrm>
            <a:off x="1789267" y="2423806"/>
            <a:ext cx="620729" cy="246947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จุดเริ่มต้นโครงการฯ</a:t>
            </a:r>
          </a:p>
          <a:p>
            <a:pPr marL="0" marR="0" lvl="0" indent="0" algn="ctr" defTabSz="4572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ช่วงที่ 2 กม.19+500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24" name="Freeform: Shape 223">
            <a:extLst>
              <a:ext uri="{FF2B5EF4-FFF2-40B4-BE49-F238E27FC236}">
                <a16:creationId xmlns:a16="http://schemas.microsoft.com/office/drawing/2014/main" id="{E66EE8F7-C55F-13DA-FD48-328048C33CD8}"/>
              </a:ext>
            </a:extLst>
          </p:cNvPr>
          <p:cNvSpPr/>
          <p:nvPr/>
        </p:nvSpPr>
        <p:spPr>
          <a:xfrm rot="1419466" flipV="1">
            <a:off x="1543864" y="2865660"/>
            <a:ext cx="3513241" cy="363822"/>
          </a:xfrm>
          <a:custGeom>
            <a:avLst/>
            <a:gdLst>
              <a:gd name="connsiteX0" fmla="*/ 0 w 1889312"/>
              <a:gd name="connsiteY0" fmla="*/ 0 h 0"/>
              <a:gd name="connsiteX1" fmla="*/ 1889312 w 1889312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889312">
                <a:moveTo>
                  <a:pt x="0" y="0"/>
                </a:moveTo>
                <a:lnTo>
                  <a:pt x="1889312" y="0"/>
                </a:lnTo>
              </a:path>
            </a:pathLst>
          </a:custGeom>
          <a:noFill/>
          <a:ln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5828075-D446-61A8-ECEB-C2C04D492CFD}"/>
              </a:ext>
            </a:extLst>
          </p:cNvPr>
          <p:cNvSpPr txBox="1"/>
          <p:nvPr/>
        </p:nvSpPr>
        <p:spPr>
          <a:xfrm>
            <a:off x="4926656" y="5642947"/>
            <a:ext cx="1881645" cy="3430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กม.19+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5</a:t>
            </a:r>
            <a:r>
              <a:rPr kumimoji="0" lang="th-TH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00 ถึง กม.19+700 </a:t>
            </a: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D260B2-C650-5080-3052-D56B62E6B87B}"/>
              </a:ext>
            </a:extLst>
          </p:cNvPr>
          <p:cNvSpPr txBox="1"/>
          <p:nvPr/>
        </p:nvSpPr>
        <p:spPr>
          <a:xfrm>
            <a:off x="4797386" y="5991481"/>
            <a:ext cx="3843866" cy="34308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b="1">
                <a:effectLst/>
                <a:ea typeface="Times New Roman" panose="02020603050405020304" pitchFamily="18" charset="0"/>
                <a:cs typeface="TH SarabunPSK" panose="020B0500040200020003" pitchFamily="34" charset="-34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cs typeface="TH SarabunPSK" panose="020B0500040200020003" pitchFamily="34" charset="-34"/>
              </a:rPr>
              <a:t>รูปตัดทางหลวง ช่วงที่ 2 กม.19+500 ถึง กม.21+000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17EF04-168A-B86F-4F59-324F7E6EA8ED}"/>
              </a:ext>
            </a:extLst>
          </p:cNvPr>
          <p:cNvSpPr txBox="1"/>
          <p:nvPr/>
        </p:nvSpPr>
        <p:spPr>
          <a:xfrm>
            <a:off x="5079034" y="3017824"/>
            <a:ext cx="1881645" cy="3430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กม.19+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7</a:t>
            </a:r>
            <a:r>
              <a:rPr kumimoji="0" lang="th-TH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00 ถึง กม.21+000 </a:t>
            </a: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C14284-A690-F6CD-6ABE-FB8981FCAE45}"/>
              </a:ext>
            </a:extLst>
          </p:cNvPr>
          <p:cNvSpPr txBox="1"/>
          <p:nvPr/>
        </p:nvSpPr>
        <p:spPr>
          <a:xfrm>
            <a:off x="6669707" y="5645416"/>
            <a:ext cx="188164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เกาะยก กว้าง 2.00 เมตร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3CB533-3D85-ECB7-32E3-9295259DBAFF}"/>
              </a:ext>
            </a:extLst>
          </p:cNvPr>
          <p:cNvSpPr txBox="1"/>
          <p:nvPr/>
        </p:nvSpPr>
        <p:spPr>
          <a:xfrm>
            <a:off x="6779212" y="3036729"/>
            <a:ext cx="188164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เกาะกำแพงคอนกรีต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6BE12C8-4A31-EE82-8F6A-15A9682262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3499" y="3329638"/>
            <a:ext cx="4218976" cy="2373173"/>
          </a:xfrm>
          <a:prstGeom prst="rect">
            <a:avLst/>
          </a:prstGeom>
          <a:ln w="19050">
            <a:solidFill>
              <a:srgbClr val="FF0000"/>
            </a:solidFill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DB7EBCF9-3D49-C65A-2232-224B2471DF75}"/>
              </a:ext>
            </a:extLst>
          </p:cNvPr>
          <p:cNvSpPr/>
          <p:nvPr/>
        </p:nvSpPr>
        <p:spPr>
          <a:xfrm rot="1366829">
            <a:off x="1393900" y="1531759"/>
            <a:ext cx="417682" cy="788586"/>
          </a:xfrm>
          <a:prstGeom prst="roundRect">
            <a:avLst/>
          </a:prstGeom>
          <a:solidFill>
            <a:schemeClr val="bg1">
              <a:alpha val="16000"/>
            </a:schemeClr>
          </a:solidFill>
          <a:ln w="22225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A39F68F-4E16-BE86-7909-D026092A2208}"/>
              </a:ext>
            </a:extLst>
          </p:cNvPr>
          <p:cNvSpPr/>
          <p:nvPr/>
        </p:nvSpPr>
        <p:spPr>
          <a:xfrm flipV="1">
            <a:off x="1771400" y="1688697"/>
            <a:ext cx="2945897" cy="339149"/>
          </a:xfrm>
          <a:custGeom>
            <a:avLst/>
            <a:gdLst>
              <a:gd name="connsiteX0" fmla="*/ 0 w 1889312"/>
              <a:gd name="connsiteY0" fmla="*/ 0 h 0"/>
              <a:gd name="connsiteX1" fmla="*/ 1889312 w 1889312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889312">
                <a:moveTo>
                  <a:pt x="0" y="0"/>
                </a:moveTo>
                <a:lnTo>
                  <a:pt x="1889312" y="0"/>
                </a:lnTo>
              </a:path>
            </a:pathLst>
          </a:custGeom>
          <a:noFill/>
          <a:ln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D542432-EA5A-BDF8-98A6-1758C17A61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0130" y="669936"/>
            <a:ext cx="4218975" cy="2373173"/>
          </a:xfrm>
          <a:prstGeom prst="rect">
            <a:avLst/>
          </a:prstGeom>
          <a:ln w="19050"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41021904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88A73F-2AA8-E230-42B2-244DB8BA53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">
            <a:extLst>
              <a:ext uri="{FF2B5EF4-FFF2-40B4-BE49-F238E27FC236}">
                <a16:creationId xmlns:a16="http://schemas.microsoft.com/office/drawing/2014/main" id="{B3BB654B-FA5E-30E0-E0B3-7B1BC4133640}"/>
              </a:ext>
            </a:extLst>
          </p:cNvPr>
          <p:cNvSpPr/>
          <p:nvPr/>
        </p:nvSpPr>
        <p:spPr>
          <a:xfrm>
            <a:off x="781050" y="190500"/>
            <a:ext cx="8375650" cy="370984"/>
          </a:xfrm>
          <a:custGeom>
            <a:avLst/>
            <a:gdLst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4" fmla="*/ 0 w 8375650"/>
              <a:gd name="connsiteY4" fmla="*/ 0 h 323850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5650 w 8375650"/>
              <a:gd name="connsiteY2" fmla="*/ 323850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  <a:gd name="connsiteX0" fmla="*/ 0 w 8385076"/>
              <a:gd name="connsiteY0" fmla="*/ 0 h 370984"/>
              <a:gd name="connsiteX1" fmla="*/ 165100 w 8385076"/>
              <a:gd name="connsiteY1" fmla="*/ 370984 h 370984"/>
              <a:gd name="connsiteX2" fmla="*/ 8385076 w 8385076"/>
              <a:gd name="connsiteY2" fmla="*/ 370984 h 370984"/>
              <a:gd name="connsiteX3" fmla="*/ 8375650 w 8385076"/>
              <a:gd name="connsiteY3" fmla="*/ 19050 h 370984"/>
              <a:gd name="connsiteX4" fmla="*/ 0 w 8385076"/>
              <a:gd name="connsiteY4" fmla="*/ 0 h 370984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0788 w 8375650"/>
              <a:gd name="connsiteY2" fmla="*/ 361459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75650" h="370984">
                <a:moveTo>
                  <a:pt x="0" y="0"/>
                </a:moveTo>
                <a:lnTo>
                  <a:pt x="165100" y="370984"/>
                </a:lnTo>
                <a:lnTo>
                  <a:pt x="8370788" y="361459"/>
                </a:lnTo>
                <a:cubicBezTo>
                  <a:pt x="8372409" y="247323"/>
                  <a:pt x="8374029" y="133186"/>
                  <a:pt x="8375650" y="19050"/>
                </a:cubicBezTo>
                <a:lnTo>
                  <a:pt x="0" y="0"/>
                </a:lnTo>
                <a:close/>
              </a:path>
            </a:pathLst>
          </a:cu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E4F9010-722E-ADD0-8DA1-B8A50D7A3C7C}"/>
              </a:ext>
            </a:extLst>
          </p:cNvPr>
          <p:cNvSpPr txBox="1"/>
          <p:nvPr/>
        </p:nvSpPr>
        <p:spPr>
          <a:xfrm>
            <a:off x="1929638" y="128037"/>
            <a:ext cx="5693179" cy="44877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โครงสร้างชั้นทาง</a:t>
            </a:r>
          </a:p>
        </p:txBody>
      </p:sp>
      <p:sp>
        <p:nvSpPr>
          <p:cNvPr id="4" name="Slide Number Placeholder 27">
            <a:extLst>
              <a:ext uri="{FF2B5EF4-FFF2-40B4-BE49-F238E27FC236}">
                <a16:creationId xmlns:a16="http://schemas.microsoft.com/office/drawing/2014/main" id="{5E1CD4F8-15BA-9FC2-B96E-B454E6E9EDE9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82239D1-1E28-03FD-BEDF-B9E73760F3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2594" y="706874"/>
            <a:ext cx="6929381" cy="5344112"/>
          </a:xfrm>
          <a:prstGeom prst="round2DiagRect">
            <a:avLst>
              <a:gd name="adj1" fmla="val 5845"/>
              <a:gd name="adj2" fmla="val 0"/>
            </a:avLst>
          </a:prstGeom>
          <a:solidFill>
            <a:srgbClr val="E7E1CF"/>
          </a:solidFill>
          <a:ln w="254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722015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CD3E91-E3FB-A454-FD63-C02D2071B8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7" name="Table 296">
            <a:extLst>
              <a:ext uri="{FF2B5EF4-FFF2-40B4-BE49-F238E27FC236}">
                <a16:creationId xmlns:a16="http://schemas.microsoft.com/office/drawing/2014/main" id="{BC1BE0DD-EE13-0D77-7288-60A2B3AF420E}"/>
              </a:ext>
            </a:extLst>
          </p:cNvPr>
          <p:cNvGraphicFramePr>
            <a:graphicFrameLocks noGrp="1"/>
          </p:cNvGraphicFramePr>
          <p:nvPr/>
        </p:nvGraphicFramePr>
        <p:xfrm>
          <a:off x="4476815" y="2974809"/>
          <a:ext cx="4667185" cy="251860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26967">
                  <a:extLst>
                    <a:ext uri="{9D8B030D-6E8A-4147-A177-3AD203B41FA5}">
                      <a16:colId xmlns:a16="http://schemas.microsoft.com/office/drawing/2014/main" val="770421008"/>
                    </a:ext>
                  </a:extLst>
                </a:gridCol>
                <a:gridCol w="1176698">
                  <a:extLst>
                    <a:ext uri="{9D8B030D-6E8A-4147-A177-3AD203B41FA5}">
                      <a16:colId xmlns:a16="http://schemas.microsoft.com/office/drawing/2014/main" val="1299623242"/>
                    </a:ext>
                  </a:extLst>
                </a:gridCol>
                <a:gridCol w="1097280">
                  <a:extLst>
                    <a:ext uri="{9D8B030D-6E8A-4147-A177-3AD203B41FA5}">
                      <a16:colId xmlns:a16="http://schemas.microsoft.com/office/drawing/2014/main" val="2171618989"/>
                    </a:ext>
                  </a:extLst>
                </a:gridCol>
                <a:gridCol w="1666240">
                  <a:extLst>
                    <a:ext uri="{9D8B030D-6E8A-4147-A177-3AD203B41FA5}">
                      <a16:colId xmlns:a16="http://schemas.microsoft.com/office/drawing/2014/main" val="286582981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กม.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7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ระยะห่างจาก</a:t>
                      </a:r>
                    </a:p>
                    <a:p>
                      <a:pPr marL="0" marR="0" algn="ctr">
                        <a:lnSpc>
                          <a:spcPct val="7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จุดกลับรถก่อนหน้า (กม.)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7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รูปแบบเกาะกลาง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รองรับการจราจรในพื้นที่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80013883"/>
                  </a:ext>
                </a:extLst>
              </a:tr>
              <a:tr h="0">
                <a:tc gridSpan="4"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ช่วงที่ 1 กม.11+950 ถึง กม.13+930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th-TH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th-TH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6346295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11+700</a:t>
                      </a:r>
                      <a:r>
                        <a:rPr lang="th-TH" sz="1400" baseline="300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/1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  <a:sym typeface="Symbol" panose="05050102010706020507" pitchFamily="18" charset="2"/>
                        </a:rPr>
                        <a:t></a:t>
                      </a:r>
                      <a:r>
                        <a:rPr lang="en-US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0.80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เกาะสี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บ้านช่องพลี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2168800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12+750</a:t>
                      </a:r>
                      <a:endParaRPr lang="en-US" sz="14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1.</a:t>
                      </a: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05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เกาะยก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บ้านช่องพลี บ้านหนองทะเล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8945006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13+930</a:t>
                      </a:r>
                      <a:r>
                        <a:rPr lang="th-TH" sz="1400" baseline="300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/2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1.18</a:t>
                      </a:r>
                      <a:endParaRPr lang="en-US" sz="14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เกาะยก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บ้านหนองทะเล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6961437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14+700</a:t>
                      </a:r>
                      <a:r>
                        <a:rPr lang="th-TH" sz="1400" baseline="300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/1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0.77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กำแพงคอนกรีต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บ้านหนองทะเล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41167449"/>
                  </a:ext>
                </a:extLst>
              </a:tr>
              <a:tr h="0">
                <a:tc gridSpan="4"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ช่วงที่ 2 กม.19+500 ถึง กม.21+000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th-TH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th-TH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8403206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18+850</a:t>
                      </a:r>
                      <a:r>
                        <a:rPr lang="th-TH" sz="1400" baseline="300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/1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  <a:sym typeface="Symbol" panose="05050102010706020507" pitchFamily="18" charset="2"/>
                        </a:rPr>
                        <a:t></a:t>
                      </a: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1.00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เกาะยก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บ้านในไร่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140557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19+700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0.85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เกาะยก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บ้านในไร่ บ้านหน้าหมี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691581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21+946</a:t>
                      </a:r>
                      <a:r>
                        <a:rPr lang="th-TH" sz="1400" baseline="300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/1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2.25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วงเวียน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บ้านหน้าหมี บ้านในสระ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28836552"/>
                  </a:ext>
                </a:extLst>
              </a:tr>
            </a:tbl>
          </a:graphicData>
        </a:graphic>
      </p:graphicFrame>
      <p:sp>
        <p:nvSpPr>
          <p:cNvPr id="3" name="Freeform: Shape 2">
            <a:extLst>
              <a:ext uri="{FF2B5EF4-FFF2-40B4-BE49-F238E27FC236}">
                <a16:creationId xmlns:a16="http://schemas.microsoft.com/office/drawing/2014/main" id="{5B4065FA-2138-A0D2-8575-163F66D27846}"/>
              </a:ext>
            </a:extLst>
          </p:cNvPr>
          <p:cNvSpPr/>
          <p:nvPr/>
        </p:nvSpPr>
        <p:spPr>
          <a:xfrm>
            <a:off x="781050" y="190500"/>
            <a:ext cx="8375650" cy="370984"/>
          </a:xfrm>
          <a:custGeom>
            <a:avLst/>
            <a:gdLst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4" fmla="*/ 0 w 8375650"/>
              <a:gd name="connsiteY4" fmla="*/ 0 h 323850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5650 w 8375650"/>
              <a:gd name="connsiteY2" fmla="*/ 323850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  <a:gd name="connsiteX0" fmla="*/ 0 w 8385076"/>
              <a:gd name="connsiteY0" fmla="*/ 0 h 370984"/>
              <a:gd name="connsiteX1" fmla="*/ 165100 w 8385076"/>
              <a:gd name="connsiteY1" fmla="*/ 370984 h 370984"/>
              <a:gd name="connsiteX2" fmla="*/ 8385076 w 8385076"/>
              <a:gd name="connsiteY2" fmla="*/ 370984 h 370984"/>
              <a:gd name="connsiteX3" fmla="*/ 8375650 w 8385076"/>
              <a:gd name="connsiteY3" fmla="*/ 19050 h 370984"/>
              <a:gd name="connsiteX4" fmla="*/ 0 w 8385076"/>
              <a:gd name="connsiteY4" fmla="*/ 0 h 370984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0788 w 8375650"/>
              <a:gd name="connsiteY2" fmla="*/ 361459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75650" h="370984">
                <a:moveTo>
                  <a:pt x="0" y="0"/>
                </a:moveTo>
                <a:lnTo>
                  <a:pt x="165100" y="370984"/>
                </a:lnTo>
                <a:lnTo>
                  <a:pt x="8370788" y="361459"/>
                </a:lnTo>
                <a:cubicBezTo>
                  <a:pt x="8372409" y="247323"/>
                  <a:pt x="8374029" y="133186"/>
                  <a:pt x="8375650" y="19050"/>
                </a:cubicBezTo>
                <a:lnTo>
                  <a:pt x="0" y="0"/>
                </a:lnTo>
                <a:close/>
              </a:path>
            </a:pathLst>
          </a:cu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E61CAE-C58D-5A0C-1B87-29804C7156DD}"/>
              </a:ext>
            </a:extLst>
          </p:cNvPr>
          <p:cNvSpPr txBox="1"/>
          <p:nvPr/>
        </p:nvSpPr>
        <p:spPr>
          <a:xfrm>
            <a:off x="1929638" y="128037"/>
            <a:ext cx="5693179" cy="44877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จุดกลับรถตามแนวเส้นทางโครงการ</a:t>
            </a:r>
          </a:p>
        </p:txBody>
      </p:sp>
      <p:sp>
        <p:nvSpPr>
          <p:cNvPr id="140" name="TextBox 139">
            <a:extLst>
              <a:ext uri="{FF2B5EF4-FFF2-40B4-BE49-F238E27FC236}">
                <a16:creationId xmlns:a16="http://schemas.microsoft.com/office/drawing/2014/main" id="{2656A696-09C9-DDDD-AEF2-97F7C99CE74E}"/>
              </a:ext>
            </a:extLst>
          </p:cNvPr>
          <p:cNvSpPr txBox="1"/>
          <p:nvPr/>
        </p:nvSpPr>
        <p:spPr>
          <a:xfrm>
            <a:off x="4827179" y="2522486"/>
            <a:ext cx="39664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TH SarabunPSK" panose="020B0500040200020003" pitchFamily="34" charset="-34"/>
              </a:rPr>
              <a:t>ภาพาจำลองแสดงตัวอย่างจุดกลับรถของโครงการ</a:t>
            </a:r>
            <a:endParaRPr kumimoji="0" lang="th-TH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359" name="TextBox 358">
            <a:extLst>
              <a:ext uri="{FF2B5EF4-FFF2-40B4-BE49-F238E27FC236}">
                <a16:creationId xmlns:a16="http://schemas.microsoft.com/office/drawing/2014/main" id="{630DA919-9173-DF33-7C06-950F8289021C}"/>
              </a:ext>
            </a:extLst>
          </p:cNvPr>
          <p:cNvSpPr txBox="1"/>
          <p:nvPr/>
        </p:nvSpPr>
        <p:spPr>
          <a:xfrm>
            <a:off x="4476815" y="5412007"/>
            <a:ext cx="4587240" cy="397160"/>
          </a:xfrm>
          <a:prstGeom prst="rect">
            <a:avLst/>
          </a:prstGeom>
          <a:solidFill>
            <a:srgbClr val="F6F3EE"/>
          </a:solidFill>
        </p:spPr>
        <p:txBody>
          <a:bodyPr wrap="square">
            <a:spAutoFit/>
          </a:bodyPr>
          <a:lstStyle/>
          <a:p>
            <a:pPr marL="0" marR="2304415" lvl="0" indent="0" algn="thaiDist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57200" algn="l"/>
              </a:tabLst>
              <a:defRPr/>
            </a:pPr>
            <a:r>
              <a:rPr kumimoji="0" lang="th-TH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TH SarabunPSK" panose="020B0500040200020003" pitchFamily="34" charset="-34"/>
              </a:rPr>
              <a:t>หมายเหตุ </a:t>
            </a:r>
            <a:r>
              <a:rPr kumimoji="0" lang="th-TH" sz="11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TH SarabunPSK" panose="020B0500040200020003" pitchFamily="34" charset="-34"/>
              </a:rPr>
              <a:t>/1</a:t>
            </a:r>
            <a:r>
              <a:rPr kumimoji="0" lang="th-TH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TH SarabunPSK" panose="020B0500040200020003" pitchFamily="34" charset="-34"/>
              </a:rPr>
              <a:t> คือ จุดกลับรถเดิม คงไว้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Cordia New" panose="020B0304020202020204" pitchFamily="34" charset="-34"/>
            </a:endParaRPr>
          </a:p>
          <a:p>
            <a:pPr marL="0" marR="18415" lvl="0" indent="0" algn="thaiDist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01638" algn="l"/>
              </a:tabLst>
              <a:defRPr/>
            </a:pPr>
            <a:r>
              <a:rPr kumimoji="0" lang="th-TH" sz="11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TH SarabunPSK" panose="020B0500040200020003" pitchFamily="34" charset="-34"/>
              </a:rPr>
              <a:t>	/2</a:t>
            </a:r>
            <a:r>
              <a:rPr kumimoji="0" lang="th-TH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TH SarabunPSK" panose="020B0500040200020003" pitchFamily="34" charset="-34"/>
              </a:rPr>
              <a:t> คือ จุดกลับรถเดิม (แบบเกาะสี) ทิศทางเดียว คงไว้ สร้างเพิ่มเติมอีกหนึ่งทิศทาง (เป็นจุดสิ้นสุดเกาะยก)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Cordia New" panose="020B0304020202020204" pitchFamily="34" charset="-34"/>
            </a:endParaRPr>
          </a:p>
        </p:txBody>
      </p:sp>
      <p:sp>
        <p:nvSpPr>
          <p:cNvPr id="134" name="Slide Number Placeholder 27">
            <a:extLst>
              <a:ext uri="{FF2B5EF4-FFF2-40B4-BE49-F238E27FC236}">
                <a16:creationId xmlns:a16="http://schemas.microsoft.com/office/drawing/2014/main" id="{63A2F038-5006-A68B-0C9D-E11FBF292BE3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AED5C49-3260-1786-60E2-7C5A21683D6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4626" y="623947"/>
            <a:ext cx="2285781" cy="128732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D62FA9D-1990-0DE0-445C-B1B900B185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4327" y="599425"/>
            <a:ext cx="4438705" cy="62811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DC9414D-77B6-2A79-9667-48FFC566CBD8}"/>
              </a:ext>
            </a:extLst>
          </p:cNvPr>
          <p:cNvSpPr txBox="1"/>
          <p:nvPr/>
        </p:nvSpPr>
        <p:spPr>
          <a:xfrm>
            <a:off x="4476815" y="1911273"/>
            <a:ext cx="233359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ช่วงที่ 1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กม.12+750 และ กม.13+930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99351D7-0AF0-30A5-41AF-369AA7990E05}"/>
              </a:ext>
            </a:extLst>
          </p:cNvPr>
          <p:cNvSpPr txBox="1"/>
          <p:nvPr/>
        </p:nvSpPr>
        <p:spPr>
          <a:xfrm>
            <a:off x="6810408" y="1879771"/>
            <a:ext cx="233359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ช่วงที่ 2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กม.19+700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D4EBD00-81C5-8322-3C6D-C3B958FF2F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8218" y="623948"/>
            <a:ext cx="2285781" cy="1285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8499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B505A5-5D1C-A343-BAB3-B0D1566345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842A36A2-65E5-3DD3-8942-54BB763D0B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64"/>
          <a:stretch>
            <a:fillRect/>
          </a:stretch>
        </p:blipFill>
        <p:spPr>
          <a:xfrm>
            <a:off x="717977" y="773784"/>
            <a:ext cx="7173361" cy="5446096"/>
          </a:xfrm>
          <a:prstGeom prst="round2DiagRect">
            <a:avLst>
              <a:gd name="adj1" fmla="val 7140"/>
              <a:gd name="adj2" fmla="val 0"/>
            </a:avLst>
          </a:prstGeom>
          <a:ln w="254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DF42D0B0-340F-5C03-3CA1-CB6E66E2247C}"/>
              </a:ext>
            </a:extLst>
          </p:cNvPr>
          <p:cNvSpPr/>
          <p:nvPr/>
        </p:nvSpPr>
        <p:spPr>
          <a:xfrm>
            <a:off x="781050" y="190500"/>
            <a:ext cx="8375650" cy="370984"/>
          </a:xfrm>
          <a:custGeom>
            <a:avLst/>
            <a:gdLst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4" fmla="*/ 0 w 8375650"/>
              <a:gd name="connsiteY4" fmla="*/ 0 h 323850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5650 w 8375650"/>
              <a:gd name="connsiteY2" fmla="*/ 323850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  <a:gd name="connsiteX0" fmla="*/ 0 w 8385076"/>
              <a:gd name="connsiteY0" fmla="*/ 0 h 370984"/>
              <a:gd name="connsiteX1" fmla="*/ 165100 w 8385076"/>
              <a:gd name="connsiteY1" fmla="*/ 370984 h 370984"/>
              <a:gd name="connsiteX2" fmla="*/ 8385076 w 8385076"/>
              <a:gd name="connsiteY2" fmla="*/ 370984 h 370984"/>
              <a:gd name="connsiteX3" fmla="*/ 8375650 w 8385076"/>
              <a:gd name="connsiteY3" fmla="*/ 19050 h 370984"/>
              <a:gd name="connsiteX4" fmla="*/ 0 w 8385076"/>
              <a:gd name="connsiteY4" fmla="*/ 0 h 370984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0788 w 8375650"/>
              <a:gd name="connsiteY2" fmla="*/ 361459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75650" h="370984">
                <a:moveTo>
                  <a:pt x="0" y="0"/>
                </a:moveTo>
                <a:lnTo>
                  <a:pt x="165100" y="370984"/>
                </a:lnTo>
                <a:lnTo>
                  <a:pt x="8370788" y="361459"/>
                </a:lnTo>
                <a:cubicBezTo>
                  <a:pt x="8372409" y="247323"/>
                  <a:pt x="8374029" y="133186"/>
                  <a:pt x="8375650" y="19050"/>
                </a:cubicBezTo>
                <a:lnTo>
                  <a:pt x="0" y="0"/>
                </a:lnTo>
                <a:close/>
              </a:path>
            </a:pathLst>
          </a:cu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E8B259-A247-109B-5824-4BD499323A3A}"/>
              </a:ext>
            </a:extLst>
          </p:cNvPr>
          <p:cNvSpPr txBox="1"/>
          <p:nvPr/>
        </p:nvSpPr>
        <p:spPr>
          <a:xfrm>
            <a:off x="717977" y="128037"/>
            <a:ext cx="8426023" cy="44877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จุดกลับรถตามแนวเส้นทางโครงการ ช่วงที่ 1 (กม.11+950 ถึง กม.13+930)</a:t>
            </a:r>
          </a:p>
        </p:txBody>
      </p:sp>
      <p:sp>
        <p:nvSpPr>
          <p:cNvPr id="134" name="Slide Number Placeholder 27">
            <a:extLst>
              <a:ext uri="{FF2B5EF4-FFF2-40B4-BE49-F238E27FC236}">
                <a16:creationId xmlns:a16="http://schemas.microsoft.com/office/drawing/2014/main" id="{99D83501-6242-8F34-843E-429285B1BC87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F272DA7-28EF-80D6-FECE-61033B36DA56}"/>
              </a:ext>
            </a:extLst>
          </p:cNvPr>
          <p:cNvSpPr/>
          <p:nvPr/>
        </p:nvSpPr>
        <p:spPr>
          <a:xfrm>
            <a:off x="1566077" y="879453"/>
            <a:ext cx="6644668" cy="45719"/>
          </a:xfrm>
          <a:custGeom>
            <a:avLst/>
            <a:gdLst>
              <a:gd name="csX0" fmla="*/ 0 w 2705100"/>
              <a:gd name="csY0" fmla="*/ 0 h 0"/>
              <a:gd name="csX1" fmla="*/ 2705100 w 2705100"/>
              <a:gd name="csY1" fmla="*/ 0 h 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2705100">
                <a:moveTo>
                  <a:pt x="0" y="0"/>
                </a:moveTo>
                <a:lnTo>
                  <a:pt x="2705100" y="0"/>
                </a:lnTo>
              </a:path>
            </a:pathLst>
          </a:custGeom>
          <a:noFill/>
          <a:ln>
            <a:solidFill>
              <a:schemeClr val="tx1">
                <a:lumMod val="50000"/>
                <a:lumOff val="50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B88E8F5-3EA9-7986-B0A4-B37E85DBDA72}"/>
              </a:ext>
            </a:extLst>
          </p:cNvPr>
          <p:cNvSpPr/>
          <p:nvPr/>
        </p:nvSpPr>
        <p:spPr>
          <a:xfrm flipH="1">
            <a:off x="7972425" y="879453"/>
            <a:ext cx="109607" cy="991639"/>
          </a:xfrm>
          <a:custGeom>
            <a:avLst/>
            <a:gdLst>
              <a:gd name="csX0" fmla="*/ 0 w 0"/>
              <a:gd name="csY0" fmla="*/ 0 h 3726180"/>
              <a:gd name="csX1" fmla="*/ 0 w 0"/>
              <a:gd name="csY1" fmla="*/ 3726180 h 372618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h="3726180">
                <a:moveTo>
                  <a:pt x="0" y="0"/>
                </a:moveTo>
                <a:lnTo>
                  <a:pt x="0" y="3726180"/>
                </a:lnTo>
              </a:path>
            </a:pathLst>
          </a:custGeom>
          <a:noFill/>
          <a:ln>
            <a:solidFill>
              <a:schemeClr val="tx1"/>
            </a:solidFill>
            <a:headEnd type="arrow"/>
            <a:tailEnd type="arrow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57DF79D-92D6-8311-C0B9-E079F91F6D1C}"/>
              </a:ext>
            </a:extLst>
          </p:cNvPr>
          <p:cNvSpPr txBox="1"/>
          <p:nvPr/>
        </p:nvSpPr>
        <p:spPr>
          <a:xfrm>
            <a:off x="8121194" y="2870887"/>
            <a:ext cx="838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1.18 กม.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1C23D07-7783-3D46-718B-598775A72DCD}"/>
              </a:ext>
            </a:extLst>
          </p:cNvPr>
          <p:cNvSpPr/>
          <p:nvPr/>
        </p:nvSpPr>
        <p:spPr>
          <a:xfrm>
            <a:off x="3064940" y="1871092"/>
            <a:ext cx="5145805" cy="121328"/>
          </a:xfrm>
          <a:custGeom>
            <a:avLst/>
            <a:gdLst>
              <a:gd name="csX0" fmla="*/ 0 w 2705100"/>
              <a:gd name="csY0" fmla="*/ 0 h 0"/>
              <a:gd name="csX1" fmla="*/ 2705100 w 2705100"/>
              <a:gd name="csY1" fmla="*/ 0 h 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2705100">
                <a:moveTo>
                  <a:pt x="0" y="0"/>
                </a:moveTo>
                <a:lnTo>
                  <a:pt x="2705100" y="0"/>
                </a:lnTo>
              </a:path>
            </a:pathLst>
          </a:custGeom>
          <a:noFill/>
          <a:ln>
            <a:solidFill>
              <a:schemeClr val="tx1">
                <a:lumMod val="50000"/>
                <a:lumOff val="50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EBAB791-8FFD-2362-34D3-F69B95F80007}"/>
              </a:ext>
            </a:extLst>
          </p:cNvPr>
          <p:cNvSpPr/>
          <p:nvPr/>
        </p:nvSpPr>
        <p:spPr>
          <a:xfrm>
            <a:off x="3064939" y="4066252"/>
            <a:ext cx="5145805" cy="121328"/>
          </a:xfrm>
          <a:custGeom>
            <a:avLst/>
            <a:gdLst>
              <a:gd name="csX0" fmla="*/ 0 w 2705100"/>
              <a:gd name="csY0" fmla="*/ 0 h 0"/>
              <a:gd name="csX1" fmla="*/ 2705100 w 2705100"/>
              <a:gd name="csY1" fmla="*/ 0 h 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2705100">
                <a:moveTo>
                  <a:pt x="0" y="0"/>
                </a:moveTo>
                <a:lnTo>
                  <a:pt x="2705100" y="0"/>
                </a:lnTo>
              </a:path>
            </a:pathLst>
          </a:custGeom>
          <a:noFill/>
          <a:ln>
            <a:solidFill>
              <a:schemeClr val="tx1">
                <a:lumMod val="50000"/>
                <a:lumOff val="50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DB10BA5-721B-E0DE-B069-52E402C2CF56}"/>
              </a:ext>
            </a:extLst>
          </p:cNvPr>
          <p:cNvSpPr/>
          <p:nvPr/>
        </p:nvSpPr>
        <p:spPr>
          <a:xfrm>
            <a:off x="7080250" y="5839646"/>
            <a:ext cx="1295594" cy="138901"/>
          </a:xfrm>
          <a:custGeom>
            <a:avLst/>
            <a:gdLst>
              <a:gd name="csX0" fmla="*/ 0 w 2705100"/>
              <a:gd name="csY0" fmla="*/ 0 h 0"/>
              <a:gd name="csX1" fmla="*/ 2705100 w 2705100"/>
              <a:gd name="csY1" fmla="*/ 0 h 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2705100">
                <a:moveTo>
                  <a:pt x="0" y="0"/>
                </a:moveTo>
                <a:lnTo>
                  <a:pt x="2705100" y="0"/>
                </a:lnTo>
              </a:path>
            </a:pathLst>
          </a:custGeom>
          <a:noFill/>
          <a:ln>
            <a:solidFill>
              <a:schemeClr val="tx1">
                <a:lumMod val="50000"/>
                <a:lumOff val="50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0585D9E-6DFB-620B-3C4D-56EBFAE0D524}"/>
              </a:ext>
            </a:extLst>
          </p:cNvPr>
          <p:cNvSpPr/>
          <p:nvPr/>
        </p:nvSpPr>
        <p:spPr>
          <a:xfrm flipH="1">
            <a:off x="7839199" y="1869290"/>
            <a:ext cx="242833" cy="2196962"/>
          </a:xfrm>
          <a:custGeom>
            <a:avLst/>
            <a:gdLst>
              <a:gd name="csX0" fmla="*/ 0 w 0"/>
              <a:gd name="csY0" fmla="*/ 0 h 3726180"/>
              <a:gd name="csX1" fmla="*/ 0 w 0"/>
              <a:gd name="csY1" fmla="*/ 3726180 h 372618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h="3726180">
                <a:moveTo>
                  <a:pt x="0" y="0"/>
                </a:moveTo>
                <a:lnTo>
                  <a:pt x="0" y="3726180"/>
                </a:lnTo>
              </a:path>
            </a:pathLst>
          </a:custGeom>
          <a:noFill/>
          <a:ln>
            <a:solidFill>
              <a:schemeClr val="tx1"/>
            </a:solidFill>
            <a:headEnd type="arrow"/>
            <a:tailEnd type="arrow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E567CD2E-2935-9247-DF42-F3DC13BD1965}"/>
              </a:ext>
            </a:extLst>
          </p:cNvPr>
          <p:cNvSpPr/>
          <p:nvPr/>
        </p:nvSpPr>
        <p:spPr>
          <a:xfrm flipH="1">
            <a:off x="7839199" y="4066252"/>
            <a:ext cx="242833" cy="1756680"/>
          </a:xfrm>
          <a:custGeom>
            <a:avLst/>
            <a:gdLst>
              <a:gd name="csX0" fmla="*/ 0 w 0"/>
              <a:gd name="csY0" fmla="*/ 0 h 3726180"/>
              <a:gd name="csX1" fmla="*/ 0 w 0"/>
              <a:gd name="csY1" fmla="*/ 3726180 h 372618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h="3726180">
                <a:moveTo>
                  <a:pt x="0" y="0"/>
                </a:moveTo>
                <a:lnTo>
                  <a:pt x="0" y="3726180"/>
                </a:lnTo>
              </a:path>
            </a:pathLst>
          </a:custGeom>
          <a:noFill/>
          <a:ln>
            <a:solidFill>
              <a:schemeClr val="tx1"/>
            </a:solidFill>
            <a:headEnd type="arrow"/>
            <a:tailEnd type="arrow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45DC931-CFD4-4964-441D-FB57208859A2}"/>
              </a:ext>
            </a:extLst>
          </p:cNvPr>
          <p:cNvSpPr txBox="1"/>
          <p:nvPr/>
        </p:nvSpPr>
        <p:spPr>
          <a:xfrm>
            <a:off x="8121194" y="1183134"/>
            <a:ext cx="10355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  <a:sym typeface="Symbol" panose="05050102010706020507" pitchFamily="18" charset="2"/>
              </a:rPr>
              <a:t> </a:t>
            </a: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0.77 กม.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B93A4E8-8157-AB7D-760F-9BA7C4077211}"/>
              </a:ext>
            </a:extLst>
          </p:cNvPr>
          <p:cNvSpPr txBox="1"/>
          <p:nvPr/>
        </p:nvSpPr>
        <p:spPr>
          <a:xfrm>
            <a:off x="8166488" y="4759926"/>
            <a:ext cx="838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1.05 กม.</a:t>
            </a:r>
          </a:p>
        </p:txBody>
      </p:sp>
    </p:spTree>
    <p:extLst>
      <p:ext uri="{BB962C8B-B14F-4D97-AF65-F5344CB8AC3E}">
        <p14:creationId xmlns:p14="http://schemas.microsoft.com/office/powerpoint/2010/main" val="32295074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A9EB84-9D64-606F-7EA8-B8344DB9F5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">
            <a:extLst>
              <a:ext uri="{FF2B5EF4-FFF2-40B4-BE49-F238E27FC236}">
                <a16:creationId xmlns:a16="http://schemas.microsoft.com/office/drawing/2014/main" id="{2E93DC61-A778-51FA-8216-AC0BD6446036}"/>
              </a:ext>
            </a:extLst>
          </p:cNvPr>
          <p:cNvSpPr/>
          <p:nvPr/>
        </p:nvSpPr>
        <p:spPr>
          <a:xfrm>
            <a:off x="781050" y="190500"/>
            <a:ext cx="8375650" cy="370984"/>
          </a:xfrm>
          <a:custGeom>
            <a:avLst/>
            <a:gdLst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4" fmla="*/ 0 w 8375650"/>
              <a:gd name="connsiteY4" fmla="*/ 0 h 323850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5650 w 8375650"/>
              <a:gd name="connsiteY2" fmla="*/ 323850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  <a:gd name="connsiteX0" fmla="*/ 0 w 8385076"/>
              <a:gd name="connsiteY0" fmla="*/ 0 h 370984"/>
              <a:gd name="connsiteX1" fmla="*/ 165100 w 8385076"/>
              <a:gd name="connsiteY1" fmla="*/ 370984 h 370984"/>
              <a:gd name="connsiteX2" fmla="*/ 8385076 w 8385076"/>
              <a:gd name="connsiteY2" fmla="*/ 370984 h 370984"/>
              <a:gd name="connsiteX3" fmla="*/ 8375650 w 8385076"/>
              <a:gd name="connsiteY3" fmla="*/ 19050 h 370984"/>
              <a:gd name="connsiteX4" fmla="*/ 0 w 8385076"/>
              <a:gd name="connsiteY4" fmla="*/ 0 h 370984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0788 w 8375650"/>
              <a:gd name="connsiteY2" fmla="*/ 361459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75650" h="370984">
                <a:moveTo>
                  <a:pt x="0" y="0"/>
                </a:moveTo>
                <a:lnTo>
                  <a:pt x="165100" y="370984"/>
                </a:lnTo>
                <a:lnTo>
                  <a:pt x="8370788" y="361459"/>
                </a:lnTo>
                <a:cubicBezTo>
                  <a:pt x="8372409" y="247323"/>
                  <a:pt x="8374029" y="133186"/>
                  <a:pt x="8375650" y="19050"/>
                </a:cubicBezTo>
                <a:lnTo>
                  <a:pt x="0" y="0"/>
                </a:lnTo>
                <a:close/>
              </a:path>
            </a:pathLst>
          </a:cu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FF641EF-3F32-2101-8E3C-8D790CEB38D7}"/>
              </a:ext>
            </a:extLst>
          </p:cNvPr>
          <p:cNvSpPr txBox="1"/>
          <p:nvPr/>
        </p:nvSpPr>
        <p:spPr>
          <a:xfrm>
            <a:off x="631596" y="128037"/>
            <a:ext cx="8525104" cy="44877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จุดกลับรถตามแนวเส้นทางโครงการ ช่วงที่ 2 (กม.19+500 ถึง กม.21+000)</a:t>
            </a:r>
          </a:p>
        </p:txBody>
      </p:sp>
      <p:sp>
        <p:nvSpPr>
          <p:cNvPr id="134" name="Slide Number Placeholder 27">
            <a:extLst>
              <a:ext uri="{FF2B5EF4-FFF2-40B4-BE49-F238E27FC236}">
                <a16:creationId xmlns:a16="http://schemas.microsoft.com/office/drawing/2014/main" id="{4616281A-1F7D-F238-866B-9ED2C64942EA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BD734D-5C94-47C2-57C4-412A9F2EAA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2882" y="623947"/>
            <a:ext cx="4354689" cy="5634083"/>
          </a:xfrm>
          <a:prstGeom prst="round2DiagRect">
            <a:avLst>
              <a:gd name="adj1" fmla="val 5099"/>
              <a:gd name="adj2" fmla="val 0"/>
            </a:avLst>
          </a:prstGeom>
          <a:ln w="254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Freeform: Shape 4">
            <a:extLst>
              <a:ext uri="{FF2B5EF4-FFF2-40B4-BE49-F238E27FC236}">
                <a16:creationId xmlns:a16="http://schemas.microsoft.com/office/drawing/2014/main" id="{CE1069C5-C6CE-9169-2262-4DD6650E2FC2}"/>
              </a:ext>
            </a:extLst>
          </p:cNvPr>
          <p:cNvSpPr/>
          <p:nvPr/>
        </p:nvSpPr>
        <p:spPr>
          <a:xfrm>
            <a:off x="4236720" y="1211580"/>
            <a:ext cx="2705100" cy="0"/>
          </a:xfrm>
          <a:custGeom>
            <a:avLst/>
            <a:gdLst>
              <a:gd name="csX0" fmla="*/ 0 w 2705100"/>
              <a:gd name="csY0" fmla="*/ 0 h 0"/>
              <a:gd name="csX1" fmla="*/ 2705100 w 2705100"/>
              <a:gd name="csY1" fmla="*/ 0 h 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2705100">
                <a:moveTo>
                  <a:pt x="0" y="0"/>
                </a:moveTo>
                <a:lnTo>
                  <a:pt x="2705100" y="0"/>
                </a:lnTo>
              </a:path>
            </a:pathLst>
          </a:custGeom>
          <a:noFill/>
          <a:ln>
            <a:solidFill>
              <a:schemeClr val="tx1">
                <a:lumMod val="50000"/>
                <a:lumOff val="50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B0FB627-C5D0-4B4A-6A82-FB6ACB790BAE}"/>
              </a:ext>
            </a:extLst>
          </p:cNvPr>
          <p:cNvSpPr/>
          <p:nvPr/>
        </p:nvSpPr>
        <p:spPr>
          <a:xfrm flipV="1">
            <a:off x="3528060" y="4899661"/>
            <a:ext cx="3413760" cy="45719"/>
          </a:xfrm>
          <a:custGeom>
            <a:avLst/>
            <a:gdLst>
              <a:gd name="csX0" fmla="*/ 0 w 2705100"/>
              <a:gd name="csY0" fmla="*/ 0 h 0"/>
              <a:gd name="csX1" fmla="*/ 2705100 w 2705100"/>
              <a:gd name="csY1" fmla="*/ 0 h 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2705100">
                <a:moveTo>
                  <a:pt x="0" y="0"/>
                </a:moveTo>
                <a:lnTo>
                  <a:pt x="2705100" y="0"/>
                </a:lnTo>
              </a:path>
            </a:pathLst>
          </a:custGeom>
          <a:noFill/>
          <a:ln>
            <a:solidFill>
              <a:schemeClr val="tx1">
                <a:lumMod val="50000"/>
                <a:lumOff val="50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CE16204-7D66-8244-45E5-1B197252D054}"/>
              </a:ext>
            </a:extLst>
          </p:cNvPr>
          <p:cNvSpPr/>
          <p:nvPr/>
        </p:nvSpPr>
        <p:spPr>
          <a:xfrm flipV="1">
            <a:off x="3598263" y="6035041"/>
            <a:ext cx="3413760" cy="45719"/>
          </a:xfrm>
          <a:custGeom>
            <a:avLst/>
            <a:gdLst>
              <a:gd name="csX0" fmla="*/ 0 w 2705100"/>
              <a:gd name="csY0" fmla="*/ 0 h 0"/>
              <a:gd name="csX1" fmla="*/ 2705100 w 2705100"/>
              <a:gd name="csY1" fmla="*/ 0 h 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2705100">
                <a:moveTo>
                  <a:pt x="0" y="0"/>
                </a:moveTo>
                <a:lnTo>
                  <a:pt x="2705100" y="0"/>
                </a:lnTo>
              </a:path>
            </a:pathLst>
          </a:custGeom>
          <a:noFill/>
          <a:ln>
            <a:solidFill>
              <a:schemeClr val="tx1">
                <a:lumMod val="50000"/>
                <a:lumOff val="50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7EB2B51-38CE-4F53-F50E-578F7618F2AA}"/>
              </a:ext>
            </a:extLst>
          </p:cNvPr>
          <p:cNvSpPr/>
          <p:nvPr/>
        </p:nvSpPr>
        <p:spPr>
          <a:xfrm>
            <a:off x="6637020" y="1211580"/>
            <a:ext cx="0" cy="3726180"/>
          </a:xfrm>
          <a:custGeom>
            <a:avLst/>
            <a:gdLst>
              <a:gd name="csX0" fmla="*/ 0 w 0"/>
              <a:gd name="csY0" fmla="*/ 0 h 3726180"/>
              <a:gd name="csX1" fmla="*/ 0 w 0"/>
              <a:gd name="csY1" fmla="*/ 3726180 h 372618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h="3726180">
                <a:moveTo>
                  <a:pt x="0" y="0"/>
                </a:moveTo>
                <a:lnTo>
                  <a:pt x="0" y="3726180"/>
                </a:lnTo>
              </a:path>
            </a:pathLst>
          </a:custGeom>
          <a:noFill/>
          <a:ln>
            <a:solidFill>
              <a:schemeClr val="tx1"/>
            </a:solidFill>
            <a:headEnd type="arrow"/>
            <a:tailEnd type="arrow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A2673D0-1988-C3A5-AF5A-129669E9637B}"/>
              </a:ext>
            </a:extLst>
          </p:cNvPr>
          <p:cNvSpPr txBox="1"/>
          <p:nvPr/>
        </p:nvSpPr>
        <p:spPr>
          <a:xfrm>
            <a:off x="6637020" y="2751929"/>
            <a:ext cx="838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2.25 กม.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561137D-7666-025F-59F0-CAAB270BBE53}"/>
              </a:ext>
            </a:extLst>
          </p:cNvPr>
          <p:cNvSpPr/>
          <p:nvPr/>
        </p:nvSpPr>
        <p:spPr>
          <a:xfrm flipH="1">
            <a:off x="6583679" y="4945380"/>
            <a:ext cx="68579" cy="1135380"/>
          </a:xfrm>
          <a:custGeom>
            <a:avLst/>
            <a:gdLst>
              <a:gd name="csX0" fmla="*/ 0 w 0"/>
              <a:gd name="csY0" fmla="*/ 0 h 3726180"/>
              <a:gd name="csX1" fmla="*/ 0 w 0"/>
              <a:gd name="csY1" fmla="*/ 3726180 h 372618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h="3726180">
                <a:moveTo>
                  <a:pt x="0" y="0"/>
                </a:moveTo>
                <a:lnTo>
                  <a:pt x="0" y="3726180"/>
                </a:lnTo>
              </a:path>
            </a:pathLst>
          </a:custGeom>
          <a:noFill/>
          <a:ln>
            <a:solidFill>
              <a:schemeClr val="tx1"/>
            </a:solidFill>
            <a:headEnd type="arrow"/>
            <a:tailEnd type="arrow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1063396-9FFE-ABDC-4CC8-117B0721BDAF}"/>
              </a:ext>
            </a:extLst>
          </p:cNvPr>
          <p:cNvSpPr txBox="1"/>
          <p:nvPr/>
        </p:nvSpPr>
        <p:spPr>
          <a:xfrm>
            <a:off x="6669123" y="5305544"/>
            <a:ext cx="838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0.85 กม.</a:t>
            </a:r>
          </a:p>
        </p:txBody>
      </p:sp>
    </p:spTree>
    <p:extLst>
      <p:ext uri="{BB962C8B-B14F-4D97-AF65-F5344CB8AC3E}">
        <p14:creationId xmlns:p14="http://schemas.microsoft.com/office/powerpoint/2010/main" val="64316869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D6CA6B-09DE-35E3-95D9-9E179E6DFB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Rectangle 109">
            <a:extLst>
              <a:ext uri="{FF2B5EF4-FFF2-40B4-BE49-F238E27FC236}">
                <a16:creationId xmlns:a16="http://schemas.microsoft.com/office/drawing/2014/main" id="{B6AE8782-6664-1456-304E-33777832B0F4}"/>
              </a:ext>
            </a:extLst>
          </p:cNvPr>
          <p:cNvSpPr/>
          <p:nvPr/>
        </p:nvSpPr>
        <p:spPr>
          <a:xfrm>
            <a:off x="4458785" y="4535417"/>
            <a:ext cx="4685215" cy="1495425"/>
          </a:xfrm>
          <a:prstGeom prst="rect">
            <a:avLst/>
          </a:prstGeom>
          <a:solidFill>
            <a:srgbClr val="DBC7A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BF267FD5-D3CD-8E8A-42AD-CFF5FD8EEFDC}"/>
              </a:ext>
            </a:extLst>
          </p:cNvPr>
          <p:cNvSpPr/>
          <p:nvPr/>
        </p:nvSpPr>
        <p:spPr>
          <a:xfrm>
            <a:off x="4458785" y="552057"/>
            <a:ext cx="4685215" cy="3858116"/>
          </a:xfrm>
          <a:prstGeom prst="rect">
            <a:avLst/>
          </a:pr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B1AE8A6E-3F95-1B1E-FDD7-390033A011D0}"/>
              </a:ext>
            </a:extLst>
          </p:cNvPr>
          <p:cNvSpPr/>
          <p:nvPr/>
        </p:nvSpPr>
        <p:spPr>
          <a:xfrm>
            <a:off x="781050" y="190500"/>
            <a:ext cx="8375650" cy="370984"/>
          </a:xfrm>
          <a:custGeom>
            <a:avLst/>
            <a:gdLst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4" fmla="*/ 0 w 8375650"/>
              <a:gd name="connsiteY4" fmla="*/ 0 h 323850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5650 w 8375650"/>
              <a:gd name="connsiteY2" fmla="*/ 323850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  <a:gd name="connsiteX0" fmla="*/ 0 w 8385076"/>
              <a:gd name="connsiteY0" fmla="*/ 0 h 370984"/>
              <a:gd name="connsiteX1" fmla="*/ 165100 w 8385076"/>
              <a:gd name="connsiteY1" fmla="*/ 370984 h 370984"/>
              <a:gd name="connsiteX2" fmla="*/ 8385076 w 8385076"/>
              <a:gd name="connsiteY2" fmla="*/ 370984 h 370984"/>
              <a:gd name="connsiteX3" fmla="*/ 8375650 w 8385076"/>
              <a:gd name="connsiteY3" fmla="*/ 19050 h 370984"/>
              <a:gd name="connsiteX4" fmla="*/ 0 w 8385076"/>
              <a:gd name="connsiteY4" fmla="*/ 0 h 370984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0788 w 8375650"/>
              <a:gd name="connsiteY2" fmla="*/ 361459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75650" h="370984">
                <a:moveTo>
                  <a:pt x="0" y="0"/>
                </a:moveTo>
                <a:lnTo>
                  <a:pt x="165100" y="370984"/>
                </a:lnTo>
                <a:lnTo>
                  <a:pt x="8370788" y="361459"/>
                </a:lnTo>
                <a:cubicBezTo>
                  <a:pt x="8372409" y="247323"/>
                  <a:pt x="8374029" y="133186"/>
                  <a:pt x="8375650" y="19050"/>
                </a:cubicBezTo>
                <a:lnTo>
                  <a:pt x="0" y="0"/>
                </a:lnTo>
                <a:close/>
              </a:path>
            </a:pathLst>
          </a:cu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09D761B-CB6A-FC72-9BE4-4AE18C4477A8}"/>
              </a:ext>
            </a:extLst>
          </p:cNvPr>
          <p:cNvSpPr txBox="1"/>
          <p:nvPr/>
        </p:nvSpPr>
        <p:spPr>
          <a:xfrm>
            <a:off x="1929638" y="128037"/>
            <a:ext cx="5693179" cy="44877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ทางม้าลาย</a:t>
            </a:r>
          </a:p>
        </p:txBody>
      </p:sp>
      <p:sp>
        <p:nvSpPr>
          <p:cNvPr id="109" name="TextBox 108">
            <a:extLst>
              <a:ext uri="{FF2B5EF4-FFF2-40B4-BE49-F238E27FC236}">
                <a16:creationId xmlns:a16="http://schemas.microsoft.com/office/drawing/2014/main" id="{63D916D7-7A7F-9CCE-A2EF-AB32A24642ED}"/>
              </a:ext>
            </a:extLst>
          </p:cNvPr>
          <p:cNvSpPr txBox="1"/>
          <p:nvPr/>
        </p:nvSpPr>
        <p:spPr>
          <a:xfrm>
            <a:off x="4467380" y="3867076"/>
            <a:ext cx="1605679" cy="54309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สภาพพื้นที่</a:t>
            </a:r>
          </a:p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บริเวณทางม้าลาย</a:t>
            </a:r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B894B3D3-2DA6-6976-4C12-9AD48DEDDCB8}"/>
              </a:ext>
            </a:extLst>
          </p:cNvPr>
          <p:cNvSpPr txBox="1"/>
          <p:nvPr/>
        </p:nvSpPr>
        <p:spPr>
          <a:xfrm>
            <a:off x="4676494" y="5655833"/>
            <a:ext cx="4286532" cy="321498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ตัวอย่างบริเวณทางม้าลายและเครื่องหมายจราจรลดความเร็ว</a:t>
            </a:r>
          </a:p>
        </p:txBody>
      </p:sp>
      <p:pic>
        <p:nvPicPr>
          <p:cNvPr id="113" name="Picture 112">
            <a:extLst>
              <a:ext uri="{FF2B5EF4-FFF2-40B4-BE49-F238E27FC236}">
                <a16:creationId xmlns:a16="http://schemas.microsoft.com/office/drawing/2014/main" id="{B8FA3B4F-EFE2-B906-32ED-119908484AC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55281" y="3219928"/>
            <a:ext cx="2935072" cy="1166660"/>
          </a:xfrm>
          <a:prstGeom prst="rect">
            <a:avLst/>
          </a:prstGeom>
        </p:spPr>
      </p:pic>
      <p:sp>
        <p:nvSpPr>
          <p:cNvPr id="93" name="TextBox 92">
            <a:extLst>
              <a:ext uri="{FF2B5EF4-FFF2-40B4-BE49-F238E27FC236}">
                <a16:creationId xmlns:a16="http://schemas.microsoft.com/office/drawing/2014/main" id="{5F5017BE-4A3B-F7A1-233B-812466804FD1}"/>
              </a:ext>
            </a:extLst>
          </p:cNvPr>
          <p:cNvSpPr txBox="1"/>
          <p:nvPr/>
        </p:nvSpPr>
        <p:spPr>
          <a:xfrm>
            <a:off x="6431515" y="3255525"/>
            <a:ext cx="1749687" cy="153888"/>
          </a:xfrm>
          <a:prstGeom prst="rect">
            <a:avLst/>
          </a:prstGeom>
          <a:solidFill>
            <a:srgbClr val="002060">
              <a:alpha val="34000"/>
            </a:srgbClr>
          </a:solidFill>
          <a:ln>
            <a:noFill/>
          </a:ln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rPr>
              <a:t>หน้า รร.บ้านช่องพลี กม.11+950</a:t>
            </a:r>
          </a:p>
        </p:txBody>
      </p:sp>
      <p:sp>
        <p:nvSpPr>
          <p:cNvPr id="94" name="Oval 93">
            <a:extLst>
              <a:ext uri="{FF2B5EF4-FFF2-40B4-BE49-F238E27FC236}">
                <a16:creationId xmlns:a16="http://schemas.microsoft.com/office/drawing/2014/main" id="{A6092A39-86F1-2BD5-43A3-F7093569127D}"/>
              </a:ext>
            </a:extLst>
          </p:cNvPr>
          <p:cNvSpPr/>
          <p:nvPr/>
        </p:nvSpPr>
        <p:spPr>
          <a:xfrm>
            <a:off x="6242906" y="3276014"/>
            <a:ext cx="145358" cy="159486"/>
          </a:xfrm>
          <a:prstGeom prst="ellipse">
            <a:avLst/>
          </a:prstGeom>
          <a:solidFill>
            <a:srgbClr val="333399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rPr>
              <a:t>1</a:t>
            </a:r>
          </a:p>
        </p:txBody>
      </p:sp>
      <p:pic>
        <p:nvPicPr>
          <p:cNvPr id="115" name="Picture 114">
            <a:extLst>
              <a:ext uri="{FF2B5EF4-FFF2-40B4-BE49-F238E27FC236}">
                <a16:creationId xmlns:a16="http://schemas.microsoft.com/office/drawing/2014/main" id="{8D456C76-E290-E13A-E361-F1AEF54BD9C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04187" y="1831920"/>
            <a:ext cx="3295576" cy="1354715"/>
          </a:xfrm>
          <a:prstGeom prst="rect">
            <a:avLst/>
          </a:prstGeom>
        </p:spPr>
      </p:pic>
      <p:sp>
        <p:nvSpPr>
          <p:cNvPr id="96" name="TextBox 95">
            <a:extLst>
              <a:ext uri="{FF2B5EF4-FFF2-40B4-BE49-F238E27FC236}">
                <a16:creationId xmlns:a16="http://schemas.microsoft.com/office/drawing/2014/main" id="{8E30236A-A3D1-A813-7CC4-DBFE352878C7}"/>
              </a:ext>
            </a:extLst>
          </p:cNvPr>
          <p:cNvSpPr txBox="1"/>
          <p:nvPr/>
        </p:nvSpPr>
        <p:spPr>
          <a:xfrm>
            <a:off x="5259660" y="1848960"/>
            <a:ext cx="1791242" cy="153888"/>
          </a:xfrm>
          <a:prstGeom prst="rect">
            <a:avLst/>
          </a:prstGeom>
          <a:solidFill>
            <a:srgbClr val="002060">
              <a:alpha val="34000"/>
            </a:srgbClr>
          </a:solidFill>
          <a:ln>
            <a:noFill/>
          </a:ln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rPr>
              <a:t>หน้า รร.บ้านหนองทะเล กม.13+700</a:t>
            </a:r>
          </a:p>
        </p:txBody>
      </p:sp>
      <p:sp>
        <p:nvSpPr>
          <p:cNvPr id="97" name="Oval 96">
            <a:extLst>
              <a:ext uri="{FF2B5EF4-FFF2-40B4-BE49-F238E27FC236}">
                <a16:creationId xmlns:a16="http://schemas.microsoft.com/office/drawing/2014/main" id="{65B5E9A2-2175-AC70-4204-9738FDA7E678}"/>
              </a:ext>
            </a:extLst>
          </p:cNvPr>
          <p:cNvSpPr/>
          <p:nvPr/>
        </p:nvSpPr>
        <p:spPr>
          <a:xfrm>
            <a:off x="5070990" y="1864115"/>
            <a:ext cx="145358" cy="159486"/>
          </a:xfrm>
          <a:prstGeom prst="ellipse">
            <a:avLst/>
          </a:prstGeom>
          <a:solidFill>
            <a:srgbClr val="333399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rPr>
              <a:t>2</a:t>
            </a:r>
          </a:p>
        </p:txBody>
      </p:sp>
      <p:pic>
        <p:nvPicPr>
          <p:cNvPr id="117" name="Picture 116">
            <a:extLst>
              <a:ext uri="{FF2B5EF4-FFF2-40B4-BE49-F238E27FC236}">
                <a16:creationId xmlns:a16="http://schemas.microsoft.com/office/drawing/2014/main" id="{BC43E3ED-9F07-C8CC-16B4-C7FB2B823E8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87883" y="557306"/>
            <a:ext cx="2987337" cy="1228687"/>
          </a:xfrm>
          <a:prstGeom prst="rect">
            <a:avLst/>
          </a:prstGeom>
        </p:spPr>
      </p:pic>
      <p:sp>
        <p:nvSpPr>
          <p:cNvPr id="99" name="TextBox 98">
            <a:extLst>
              <a:ext uri="{FF2B5EF4-FFF2-40B4-BE49-F238E27FC236}">
                <a16:creationId xmlns:a16="http://schemas.microsoft.com/office/drawing/2014/main" id="{DC94DBCA-47C3-76AF-0E1E-82FB6E0E113A}"/>
              </a:ext>
            </a:extLst>
          </p:cNvPr>
          <p:cNvSpPr txBox="1"/>
          <p:nvPr/>
        </p:nvSpPr>
        <p:spPr>
          <a:xfrm>
            <a:off x="4676493" y="561484"/>
            <a:ext cx="1791242" cy="153888"/>
          </a:xfrm>
          <a:prstGeom prst="rect">
            <a:avLst/>
          </a:prstGeom>
          <a:solidFill>
            <a:srgbClr val="FF0000">
              <a:alpha val="34000"/>
            </a:srgbClr>
          </a:solidFill>
          <a:ln>
            <a:noFill/>
          </a:ln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rPr>
              <a:t>หน้า รร. ประทีปศึกษา กม.13+850</a:t>
            </a:r>
          </a:p>
        </p:txBody>
      </p:sp>
      <p:sp>
        <p:nvSpPr>
          <p:cNvPr id="100" name="Oval 99">
            <a:extLst>
              <a:ext uri="{FF2B5EF4-FFF2-40B4-BE49-F238E27FC236}">
                <a16:creationId xmlns:a16="http://schemas.microsoft.com/office/drawing/2014/main" id="{21C7488F-A49B-5D0D-7817-890654BE32F0}"/>
              </a:ext>
            </a:extLst>
          </p:cNvPr>
          <p:cNvSpPr/>
          <p:nvPr/>
        </p:nvSpPr>
        <p:spPr>
          <a:xfrm>
            <a:off x="4487883" y="581973"/>
            <a:ext cx="145358" cy="159486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rPr>
              <a:t>3</a:t>
            </a:r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422F1CA0-0973-9445-2F4E-0F2C8DA4915C}"/>
              </a:ext>
            </a:extLst>
          </p:cNvPr>
          <p:cNvSpPr txBox="1"/>
          <p:nvPr/>
        </p:nvSpPr>
        <p:spPr>
          <a:xfrm>
            <a:off x="4793614" y="1076929"/>
            <a:ext cx="845467" cy="153888"/>
          </a:xfrm>
          <a:prstGeom prst="rect">
            <a:avLst/>
          </a:prstGeom>
          <a:solidFill>
            <a:schemeClr val="bg1">
              <a:alpha val="56000"/>
            </a:schemeClr>
          </a:solidFill>
          <a:ln>
            <a:noFill/>
          </a:ln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rPr>
              <a:t>อาคารบ้านเรือน</a:t>
            </a: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32216258-4525-B23B-B992-1C770906A291}"/>
              </a:ext>
            </a:extLst>
          </p:cNvPr>
          <p:cNvSpPr txBox="1"/>
          <p:nvPr/>
        </p:nvSpPr>
        <p:spPr>
          <a:xfrm>
            <a:off x="6315585" y="1050071"/>
            <a:ext cx="845467" cy="153888"/>
          </a:xfrm>
          <a:prstGeom prst="rect">
            <a:avLst/>
          </a:prstGeom>
          <a:solidFill>
            <a:schemeClr val="bg1">
              <a:alpha val="56000"/>
            </a:schemeClr>
          </a:solidFill>
          <a:ln>
            <a:noFill/>
          </a:ln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rPr>
              <a:t>รร.ประทีปศึกษา</a:t>
            </a:r>
          </a:p>
        </p:txBody>
      </p:sp>
      <p:sp>
        <p:nvSpPr>
          <p:cNvPr id="112" name="TextBox 111">
            <a:extLst>
              <a:ext uri="{FF2B5EF4-FFF2-40B4-BE49-F238E27FC236}">
                <a16:creationId xmlns:a16="http://schemas.microsoft.com/office/drawing/2014/main" id="{05D7E4F1-0A0C-9397-7618-7285DBF32899}"/>
              </a:ext>
            </a:extLst>
          </p:cNvPr>
          <p:cNvSpPr txBox="1"/>
          <p:nvPr/>
        </p:nvSpPr>
        <p:spPr>
          <a:xfrm>
            <a:off x="5365386" y="2726672"/>
            <a:ext cx="547390" cy="153888"/>
          </a:xfrm>
          <a:prstGeom prst="rect">
            <a:avLst/>
          </a:prstGeom>
          <a:solidFill>
            <a:schemeClr val="bg1">
              <a:alpha val="56000"/>
            </a:schemeClr>
          </a:solidFill>
          <a:ln>
            <a:noFill/>
          </a:ln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rPr>
              <a:t>ร้านค้า</a:t>
            </a:r>
          </a:p>
        </p:txBody>
      </p:sp>
      <p:sp>
        <p:nvSpPr>
          <p:cNvPr id="114" name="TextBox 113">
            <a:extLst>
              <a:ext uri="{FF2B5EF4-FFF2-40B4-BE49-F238E27FC236}">
                <a16:creationId xmlns:a16="http://schemas.microsoft.com/office/drawing/2014/main" id="{CAF9EBBA-A9DF-9E38-9548-CAA607251E48}"/>
              </a:ext>
            </a:extLst>
          </p:cNvPr>
          <p:cNvSpPr txBox="1"/>
          <p:nvPr/>
        </p:nvSpPr>
        <p:spPr>
          <a:xfrm>
            <a:off x="7260337" y="2695448"/>
            <a:ext cx="920866" cy="153888"/>
          </a:xfrm>
          <a:prstGeom prst="rect">
            <a:avLst/>
          </a:prstGeom>
          <a:solidFill>
            <a:schemeClr val="bg1">
              <a:alpha val="56000"/>
            </a:schemeClr>
          </a:solidFill>
          <a:ln>
            <a:noFill/>
          </a:ln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rPr>
              <a:t>รร.บ้านหนองทะเล</a:t>
            </a:r>
          </a:p>
        </p:txBody>
      </p:sp>
      <p:sp>
        <p:nvSpPr>
          <p:cNvPr id="116" name="TextBox 115">
            <a:extLst>
              <a:ext uri="{FF2B5EF4-FFF2-40B4-BE49-F238E27FC236}">
                <a16:creationId xmlns:a16="http://schemas.microsoft.com/office/drawing/2014/main" id="{69A4D62C-0AB1-AB38-FFA5-BBC8C2B3DEC0}"/>
              </a:ext>
            </a:extLst>
          </p:cNvPr>
          <p:cNvSpPr txBox="1"/>
          <p:nvPr/>
        </p:nvSpPr>
        <p:spPr>
          <a:xfrm>
            <a:off x="6277885" y="3785459"/>
            <a:ext cx="920866" cy="153888"/>
          </a:xfrm>
          <a:prstGeom prst="rect">
            <a:avLst/>
          </a:prstGeom>
          <a:solidFill>
            <a:schemeClr val="bg1">
              <a:alpha val="56000"/>
            </a:schemeClr>
          </a:solidFill>
          <a:ln>
            <a:noFill/>
          </a:ln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rPr>
              <a:t>รร.บ้านช่องพลี</a:t>
            </a:r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5B9367CE-B684-B903-36E2-4AC6F65E9887}"/>
              </a:ext>
            </a:extLst>
          </p:cNvPr>
          <p:cNvSpPr txBox="1"/>
          <p:nvPr/>
        </p:nvSpPr>
        <p:spPr>
          <a:xfrm>
            <a:off x="8117559" y="3726314"/>
            <a:ext cx="845467" cy="153888"/>
          </a:xfrm>
          <a:prstGeom prst="rect">
            <a:avLst/>
          </a:prstGeom>
          <a:solidFill>
            <a:schemeClr val="bg1">
              <a:alpha val="56000"/>
            </a:schemeClr>
          </a:solidFill>
          <a:ln>
            <a:noFill/>
          </a:ln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rPr>
              <a:t>อาคารบ้านเรือน</a:t>
            </a:r>
          </a:p>
        </p:txBody>
      </p:sp>
      <p:pic>
        <p:nvPicPr>
          <p:cNvPr id="120" name="Picture 119">
            <a:extLst>
              <a:ext uri="{FF2B5EF4-FFF2-40B4-BE49-F238E27FC236}">
                <a16:creationId xmlns:a16="http://schemas.microsoft.com/office/drawing/2014/main" id="{06D5051B-BE1D-EC15-6877-0EC7987B787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40867" y="4577745"/>
            <a:ext cx="1977911" cy="1112504"/>
          </a:xfrm>
          <a:prstGeom prst="rect">
            <a:avLst/>
          </a:prstGeom>
          <a:noFill/>
          <a:ln>
            <a:noFill/>
          </a:ln>
        </p:spPr>
      </p:pic>
      <p:sp>
        <p:nvSpPr>
          <p:cNvPr id="106" name="TextBox 105">
            <a:extLst>
              <a:ext uri="{FF2B5EF4-FFF2-40B4-BE49-F238E27FC236}">
                <a16:creationId xmlns:a16="http://schemas.microsoft.com/office/drawing/2014/main" id="{A2C6B739-488D-3DB3-CA94-815B6E4684BB}"/>
              </a:ext>
            </a:extLst>
          </p:cNvPr>
          <p:cNvSpPr txBox="1"/>
          <p:nvPr/>
        </p:nvSpPr>
        <p:spPr>
          <a:xfrm>
            <a:off x="4794655" y="1612165"/>
            <a:ext cx="2278768" cy="161583"/>
          </a:xfrm>
          <a:prstGeom prst="rect">
            <a:avLst/>
          </a:prstGeom>
          <a:solidFill>
            <a:srgbClr val="FF0000">
              <a:alpha val="34000"/>
            </a:srgbClr>
          </a:solidFill>
          <a:ln>
            <a:noFill/>
          </a:ln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rPr>
              <a:t>เพิ่มเติมทางม้าลาย</a:t>
            </a:r>
          </a:p>
        </p:txBody>
      </p:sp>
      <p:sp>
        <p:nvSpPr>
          <p:cNvPr id="121" name="TextBox 120">
            <a:extLst>
              <a:ext uri="{FF2B5EF4-FFF2-40B4-BE49-F238E27FC236}">
                <a16:creationId xmlns:a16="http://schemas.microsoft.com/office/drawing/2014/main" id="{52869B72-A4B4-7A95-B799-0E455517C367}"/>
              </a:ext>
            </a:extLst>
          </p:cNvPr>
          <p:cNvSpPr txBox="1"/>
          <p:nvPr/>
        </p:nvSpPr>
        <p:spPr>
          <a:xfrm>
            <a:off x="5831575" y="2989948"/>
            <a:ext cx="1791242" cy="153888"/>
          </a:xfrm>
          <a:prstGeom prst="rect">
            <a:avLst/>
          </a:prstGeom>
          <a:solidFill>
            <a:srgbClr val="002060">
              <a:alpha val="34000"/>
            </a:srgbClr>
          </a:solidFill>
          <a:ln>
            <a:noFill/>
          </a:ln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rPr>
              <a:t>ทดแทนทางม้าลายเดิม</a:t>
            </a:r>
          </a:p>
        </p:txBody>
      </p:sp>
      <p:sp>
        <p:nvSpPr>
          <p:cNvPr id="122" name="TextBox 121">
            <a:extLst>
              <a:ext uri="{FF2B5EF4-FFF2-40B4-BE49-F238E27FC236}">
                <a16:creationId xmlns:a16="http://schemas.microsoft.com/office/drawing/2014/main" id="{A95D5FB4-C71C-4B3A-14A3-3D1375D04CC6}"/>
              </a:ext>
            </a:extLst>
          </p:cNvPr>
          <p:cNvSpPr txBox="1"/>
          <p:nvPr/>
        </p:nvSpPr>
        <p:spPr>
          <a:xfrm>
            <a:off x="6845075" y="4195476"/>
            <a:ext cx="1791242" cy="153888"/>
          </a:xfrm>
          <a:prstGeom prst="rect">
            <a:avLst/>
          </a:prstGeom>
          <a:solidFill>
            <a:srgbClr val="002060">
              <a:alpha val="34000"/>
            </a:srgbClr>
          </a:solidFill>
          <a:ln>
            <a:noFill/>
          </a:ln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rPr>
              <a:t>ทดแทนทางม้าลายเดิม</a:t>
            </a:r>
          </a:p>
        </p:txBody>
      </p:sp>
      <p:sp>
        <p:nvSpPr>
          <p:cNvPr id="107" name="Slide Number Placeholder 27">
            <a:extLst>
              <a:ext uri="{FF2B5EF4-FFF2-40B4-BE49-F238E27FC236}">
                <a16:creationId xmlns:a16="http://schemas.microsoft.com/office/drawing/2014/main" id="{AB015E6C-10A9-BC72-57F0-97A6FC9E39B0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123" name="รูปภาพ 15">
            <a:extLst>
              <a:ext uri="{FF2B5EF4-FFF2-40B4-BE49-F238E27FC236}">
                <a16:creationId xmlns:a16="http://schemas.microsoft.com/office/drawing/2014/main" id="{38A8BD86-1A02-C83E-674A-57F850CE21C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6397" y="4587569"/>
            <a:ext cx="1945578" cy="1093040"/>
          </a:xfrm>
          <a:prstGeom prst="rect">
            <a:avLst/>
          </a:prstGeom>
          <a:noFill/>
        </p:spPr>
      </p:pic>
      <p:pic>
        <p:nvPicPr>
          <p:cNvPr id="126" name="Picture 125">
            <a:extLst>
              <a:ext uri="{FF2B5EF4-FFF2-40B4-BE49-F238E27FC236}">
                <a16:creationId xmlns:a16="http://schemas.microsoft.com/office/drawing/2014/main" id="{3DF45F65-638E-42DA-5AA3-2A5137F5D13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2732" y="552056"/>
            <a:ext cx="4456200" cy="6305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7432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3830F0-09F4-498D-ED04-65BB2CC275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Rectangle 104">
            <a:extLst>
              <a:ext uri="{FF2B5EF4-FFF2-40B4-BE49-F238E27FC236}">
                <a16:creationId xmlns:a16="http://schemas.microsoft.com/office/drawing/2014/main" id="{4749189E-C2FA-1EFF-381B-A10183247B1C}"/>
              </a:ext>
            </a:extLst>
          </p:cNvPr>
          <p:cNvSpPr/>
          <p:nvPr/>
        </p:nvSpPr>
        <p:spPr>
          <a:xfrm>
            <a:off x="4477152" y="4889910"/>
            <a:ext cx="4685215" cy="1495425"/>
          </a:xfrm>
          <a:prstGeom prst="rect">
            <a:avLst/>
          </a:prstGeom>
          <a:solidFill>
            <a:srgbClr val="DBC7A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A7B226F7-2386-C0C6-F159-8E384CF804BB}"/>
              </a:ext>
            </a:extLst>
          </p:cNvPr>
          <p:cNvSpPr/>
          <p:nvPr/>
        </p:nvSpPr>
        <p:spPr>
          <a:xfrm>
            <a:off x="4458785" y="552056"/>
            <a:ext cx="4685215" cy="4322523"/>
          </a:xfrm>
          <a:prstGeom prst="rect">
            <a:avLst/>
          </a:pr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07" name="TextBox 106">
            <a:extLst>
              <a:ext uri="{FF2B5EF4-FFF2-40B4-BE49-F238E27FC236}">
                <a16:creationId xmlns:a16="http://schemas.microsoft.com/office/drawing/2014/main" id="{76E136B0-60FF-62CD-707F-8850B340FEC7}"/>
              </a:ext>
            </a:extLst>
          </p:cNvPr>
          <p:cNvSpPr txBox="1"/>
          <p:nvPr/>
        </p:nvSpPr>
        <p:spPr>
          <a:xfrm>
            <a:off x="4501995" y="4099630"/>
            <a:ext cx="2027271" cy="76469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สภาพพื้นที่บริเวณก่อสร้างศาลาทางหลวง</a:t>
            </a:r>
          </a:p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และศาลาทางหลวงเดิม</a:t>
            </a:r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6C1A80BD-4499-E093-BB73-136F7EE24737}"/>
              </a:ext>
            </a:extLst>
          </p:cNvPr>
          <p:cNvSpPr txBox="1"/>
          <p:nvPr/>
        </p:nvSpPr>
        <p:spPr>
          <a:xfrm>
            <a:off x="4776227" y="6063837"/>
            <a:ext cx="4286532" cy="321498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ตัวอย่างศาลาทางหลวงหลังปรับปรุง</a:t>
            </a:r>
          </a:p>
        </p:txBody>
      </p: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7811A3F9-CD5D-A3BF-F0D7-0D3E80FA1EEC}"/>
              </a:ext>
            </a:extLst>
          </p:cNvPr>
          <p:cNvSpPr/>
          <p:nvPr/>
        </p:nvSpPr>
        <p:spPr>
          <a:xfrm>
            <a:off x="781050" y="190500"/>
            <a:ext cx="8375650" cy="370984"/>
          </a:xfrm>
          <a:custGeom>
            <a:avLst/>
            <a:gdLst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4" fmla="*/ 0 w 8375650"/>
              <a:gd name="connsiteY4" fmla="*/ 0 h 323850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5650 w 8375650"/>
              <a:gd name="connsiteY2" fmla="*/ 323850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  <a:gd name="connsiteX0" fmla="*/ 0 w 8385076"/>
              <a:gd name="connsiteY0" fmla="*/ 0 h 370984"/>
              <a:gd name="connsiteX1" fmla="*/ 165100 w 8385076"/>
              <a:gd name="connsiteY1" fmla="*/ 370984 h 370984"/>
              <a:gd name="connsiteX2" fmla="*/ 8385076 w 8385076"/>
              <a:gd name="connsiteY2" fmla="*/ 370984 h 370984"/>
              <a:gd name="connsiteX3" fmla="*/ 8375650 w 8385076"/>
              <a:gd name="connsiteY3" fmla="*/ 19050 h 370984"/>
              <a:gd name="connsiteX4" fmla="*/ 0 w 8385076"/>
              <a:gd name="connsiteY4" fmla="*/ 0 h 370984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0788 w 8375650"/>
              <a:gd name="connsiteY2" fmla="*/ 361459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75650" h="370984">
                <a:moveTo>
                  <a:pt x="0" y="0"/>
                </a:moveTo>
                <a:lnTo>
                  <a:pt x="165100" y="370984"/>
                </a:lnTo>
                <a:lnTo>
                  <a:pt x="8370788" y="361459"/>
                </a:lnTo>
                <a:cubicBezTo>
                  <a:pt x="8372409" y="247323"/>
                  <a:pt x="8374029" y="133186"/>
                  <a:pt x="8375650" y="19050"/>
                </a:cubicBezTo>
                <a:lnTo>
                  <a:pt x="0" y="0"/>
                </a:lnTo>
                <a:close/>
              </a:path>
            </a:pathLst>
          </a:cu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D651B8-8202-C1DB-DFB2-78A833A3EBCD}"/>
              </a:ext>
            </a:extLst>
          </p:cNvPr>
          <p:cNvSpPr txBox="1"/>
          <p:nvPr/>
        </p:nvSpPr>
        <p:spPr>
          <a:xfrm>
            <a:off x="1929638" y="128037"/>
            <a:ext cx="5693179" cy="44877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ศาลาทางหลวง</a:t>
            </a:r>
          </a:p>
        </p:txBody>
      </p:sp>
      <p:grpSp>
        <p:nvGrpSpPr>
          <p:cNvPr id="92" name="Group 91">
            <a:extLst>
              <a:ext uri="{FF2B5EF4-FFF2-40B4-BE49-F238E27FC236}">
                <a16:creationId xmlns:a16="http://schemas.microsoft.com/office/drawing/2014/main" id="{6E94535D-95CE-0F75-0B9B-9B2063E7EE11}"/>
              </a:ext>
            </a:extLst>
          </p:cNvPr>
          <p:cNvGrpSpPr>
            <a:grpSpLocks noChangeAspect="1"/>
          </p:cNvGrpSpPr>
          <p:nvPr/>
        </p:nvGrpSpPr>
        <p:grpSpPr>
          <a:xfrm>
            <a:off x="4445156" y="561484"/>
            <a:ext cx="2606094" cy="1427730"/>
            <a:chOff x="276783" y="2354930"/>
            <a:chExt cx="1679008" cy="919832"/>
          </a:xfrm>
        </p:grpSpPr>
        <p:pic>
          <p:nvPicPr>
            <p:cNvPr id="93" name="Picture 92">
              <a:extLst>
                <a:ext uri="{FF2B5EF4-FFF2-40B4-BE49-F238E27FC236}">
                  <a16:creationId xmlns:a16="http://schemas.microsoft.com/office/drawing/2014/main" id="{7293EEE5-EFFE-6566-DB60-AC815506848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76783" y="2354930"/>
              <a:ext cx="1679008" cy="919832"/>
            </a:xfrm>
            <a:prstGeom prst="rect">
              <a:avLst/>
            </a:prstGeom>
          </p:spPr>
        </p:pic>
        <p:sp>
          <p:nvSpPr>
            <p:cNvPr id="94" name="TextBox 93">
              <a:extLst>
                <a:ext uri="{FF2B5EF4-FFF2-40B4-BE49-F238E27FC236}">
                  <a16:creationId xmlns:a16="http://schemas.microsoft.com/office/drawing/2014/main" id="{FEB397BC-CEE6-75C2-8A2B-3F14812AB6D2}"/>
                </a:ext>
              </a:extLst>
            </p:cNvPr>
            <p:cNvSpPr txBox="1"/>
            <p:nvPr/>
          </p:nvSpPr>
          <p:spPr>
            <a:xfrm>
              <a:off x="465583" y="2395485"/>
              <a:ext cx="1468124" cy="104102"/>
            </a:xfrm>
            <a:prstGeom prst="rect">
              <a:avLst/>
            </a:prstGeom>
            <a:solidFill>
              <a:srgbClr val="FF0000">
                <a:alpha val="34000"/>
              </a:srgbClr>
            </a:solidFill>
            <a:ln>
              <a:noFill/>
            </a:ln>
          </p:spPr>
          <p:txBody>
            <a:bodyPr wrap="square" lIns="0" tIns="0" rIns="0" bIns="0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05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Kanit Light" panose="00000400000000000000" pitchFamily="2" charset="-34"/>
                  <a:ea typeface="+mn-ea"/>
                  <a:cs typeface="Kanit Light" panose="00000400000000000000" pitchFamily="2" charset="-34"/>
                </a:rPr>
                <a:t>หน้า รร. ประทีปศึกษา กม.13+850</a:t>
              </a:r>
            </a:p>
          </p:txBody>
        </p:sp>
        <p:sp>
          <p:nvSpPr>
            <p:cNvPr id="95" name="Oval 94">
              <a:extLst>
                <a:ext uri="{FF2B5EF4-FFF2-40B4-BE49-F238E27FC236}">
                  <a16:creationId xmlns:a16="http://schemas.microsoft.com/office/drawing/2014/main" id="{A1494102-B46F-2757-E8D8-1DD807683DBE}"/>
                </a:ext>
              </a:extLst>
            </p:cNvPr>
            <p:cNvSpPr/>
            <p:nvPr/>
          </p:nvSpPr>
          <p:spPr>
            <a:xfrm>
              <a:off x="292778" y="2380144"/>
              <a:ext cx="145358" cy="15948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Kanit Light" panose="00000400000000000000" pitchFamily="2" charset="-34"/>
                  <a:ea typeface="+mn-ea"/>
                  <a:cs typeface="Kanit Light" panose="00000400000000000000" pitchFamily="2" charset="-34"/>
                </a:rPr>
                <a:t>3</a:t>
              </a:r>
            </a:p>
          </p:txBody>
        </p:sp>
        <p:sp>
          <p:nvSpPr>
            <p:cNvPr id="202" name="TextBox 201">
              <a:extLst>
                <a:ext uri="{FF2B5EF4-FFF2-40B4-BE49-F238E27FC236}">
                  <a16:creationId xmlns:a16="http://schemas.microsoft.com/office/drawing/2014/main" id="{51D94042-158D-0E94-46C0-99BA77FF6D87}"/>
                </a:ext>
              </a:extLst>
            </p:cNvPr>
            <p:cNvSpPr txBox="1"/>
            <p:nvPr/>
          </p:nvSpPr>
          <p:spPr>
            <a:xfrm>
              <a:off x="402781" y="3136001"/>
              <a:ext cx="1468124" cy="104102"/>
            </a:xfrm>
            <a:prstGeom prst="rect">
              <a:avLst/>
            </a:prstGeom>
            <a:solidFill>
              <a:srgbClr val="FF0000">
                <a:alpha val="34000"/>
              </a:srgbClr>
            </a:solidFill>
            <a:ln>
              <a:noFill/>
            </a:ln>
          </p:spPr>
          <p:txBody>
            <a:bodyPr wrap="square" lIns="0" tIns="0" rIns="0" bIns="0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05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Kanit Light" panose="00000400000000000000" pitchFamily="2" charset="-34"/>
                  <a:ea typeface="+mn-ea"/>
                  <a:cs typeface="Kanit Light" panose="00000400000000000000" pitchFamily="2" charset="-34"/>
                </a:rPr>
                <a:t>ก่อสร้างศาลาใหม่ ซ้ายทางและขวาทาง</a:t>
              </a:r>
            </a:p>
          </p:txBody>
        </p:sp>
      </p:grpSp>
      <p:grpSp>
        <p:nvGrpSpPr>
          <p:cNvPr id="96" name="Group 95">
            <a:extLst>
              <a:ext uri="{FF2B5EF4-FFF2-40B4-BE49-F238E27FC236}">
                <a16:creationId xmlns:a16="http://schemas.microsoft.com/office/drawing/2014/main" id="{72FBCF63-E526-748F-F980-89C48226B0AB}"/>
              </a:ext>
            </a:extLst>
          </p:cNvPr>
          <p:cNvGrpSpPr>
            <a:grpSpLocks noChangeAspect="1"/>
          </p:cNvGrpSpPr>
          <p:nvPr/>
        </p:nvGrpSpPr>
        <p:grpSpPr>
          <a:xfrm>
            <a:off x="5307385" y="2015801"/>
            <a:ext cx="2956559" cy="1452241"/>
            <a:chOff x="186742" y="3305799"/>
            <a:chExt cx="1894131" cy="930383"/>
          </a:xfrm>
        </p:grpSpPr>
        <p:pic>
          <p:nvPicPr>
            <p:cNvPr id="97" name="Picture 96">
              <a:extLst>
                <a:ext uri="{FF2B5EF4-FFF2-40B4-BE49-F238E27FC236}">
                  <a16:creationId xmlns:a16="http://schemas.microsoft.com/office/drawing/2014/main" id="{B253E2E7-F223-7560-54D0-423BDF9ECB6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81966" y="3305799"/>
              <a:ext cx="1710472" cy="930383"/>
            </a:xfrm>
            <a:prstGeom prst="rect">
              <a:avLst/>
            </a:prstGeom>
          </p:spPr>
        </p:pic>
        <p:sp>
          <p:nvSpPr>
            <p:cNvPr id="98" name="TextBox 97">
              <a:extLst>
                <a:ext uri="{FF2B5EF4-FFF2-40B4-BE49-F238E27FC236}">
                  <a16:creationId xmlns:a16="http://schemas.microsoft.com/office/drawing/2014/main" id="{1F724F53-7448-F6C1-1013-698804928038}"/>
                </a:ext>
              </a:extLst>
            </p:cNvPr>
            <p:cNvSpPr txBox="1"/>
            <p:nvPr/>
          </p:nvSpPr>
          <p:spPr>
            <a:xfrm>
              <a:off x="484963" y="3362790"/>
              <a:ext cx="1468124" cy="103519"/>
            </a:xfrm>
            <a:prstGeom prst="rect">
              <a:avLst/>
            </a:prstGeom>
            <a:solidFill>
              <a:srgbClr val="002060">
                <a:alpha val="34000"/>
              </a:srgbClr>
            </a:solidFill>
            <a:ln>
              <a:noFill/>
            </a:ln>
          </p:spPr>
          <p:txBody>
            <a:bodyPr wrap="square" lIns="0" tIns="0" rIns="0" bIns="0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05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Kanit Light" panose="00000400000000000000" pitchFamily="2" charset="-34"/>
                  <a:ea typeface="+mn-ea"/>
                  <a:cs typeface="Kanit Light" panose="00000400000000000000" pitchFamily="2" charset="-34"/>
                </a:rPr>
                <a:t>หน้า รร.บ้านหนองทะเล กม.13+735</a:t>
              </a:r>
            </a:p>
          </p:txBody>
        </p:sp>
        <p:sp>
          <p:nvSpPr>
            <p:cNvPr id="99" name="Oval 98">
              <a:extLst>
                <a:ext uri="{FF2B5EF4-FFF2-40B4-BE49-F238E27FC236}">
                  <a16:creationId xmlns:a16="http://schemas.microsoft.com/office/drawing/2014/main" id="{3F132E13-B1D5-0DA4-A2EB-00724F571D20}"/>
                </a:ext>
              </a:extLst>
            </p:cNvPr>
            <p:cNvSpPr/>
            <p:nvPr/>
          </p:nvSpPr>
          <p:spPr>
            <a:xfrm>
              <a:off x="299296" y="3343206"/>
              <a:ext cx="145358" cy="15948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Kanit Light" panose="00000400000000000000" pitchFamily="2" charset="-34"/>
                  <a:ea typeface="+mn-ea"/>
                  <a:cs typeface="Kanit Light" panose="00000400000000000000" pitchFamily="2" charset="-34"/>
                </a:rPr>
                <a:t>2</a:t>
              </a:r>
            </a:p>
          </p:txBody>
        </p:sp>
        <p:sp>
          <p:nvSpPr>
            <p:cNvPr id="205" name="TextBox 204">
              <a:extLst>
                <a:ext uri="{FF2B5EF4-FFF2-40B4-BE49-F238E27FC236}">
                  <a16:creationId xmlns:a16="http://schemas.microsoft.com/office/drawing/2014/main" id="{90EE648B-65E7-8D93-0302-347729A8943E}"/>
                </a:ext>
              </a:extLst>
            </p:cNvPr>
            <p:cNvSpPr txBox="1"/>
            <p:nvPr/>
          </p:nvSpPr>
          <p:spPr>
            <a:xfrm>
              <a:off x="186742" y="4086019"/>
              <a:ext cx="1894131" cy="103519"/>
            </a:xfrm>
            <a:prstGeom prst="rect">
              <a:avLst/>
            </a:prstGeom>
            <a:solidFill>
              <a:srgbClr val="002060">
                <a:alpha val="34000"/>
              </a:srgbClr>
            </a:solidFill>
            <a:ln>
              <a:noFill/>
            </a:ln>
          </p:spPr>
          <p:txBody>
            <a:bodyPr wrap="square" lIns="0" tIns="0" rIns="0" bIns="0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05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Kanit Light" panose="00000400000000000000" pitchFamily="2" charset="-34"/>
                  <a:ea typeface="+mn-ea"/>
                  <a:cs typeface="Kanit Light" panose="00000400000000000000" pitchFamily="2" charset="-34"/>
                </a:rPr>
                <a:t>ทดแทนศาลาเดิม (ขวาทาง) ก่อสร้างศาลาใหม่ (ขวาทาง)</a:t>
              </a:r>
            </a:p>
          </p:txBody>
        </p:sp>
      </p:grpSp>
      <p:pic>
        <p:nvPicPr>
          <p:cNvPr id="100" name="Picture 99">
            <a:extLst>
              <a:ext uri="{FF2B5EF4-FFF2-40B4-BE49-F238E27FC236}">
                <a16:creationId xmlns:a16="http://schemas.microsoft.com/office/drawing/2014/main" id="{5332ECF5-7247-A691-FB9D-6A77250B0BB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29266" y="3429000"/>
            <a:ext cx="2627434" cy="1427145"/>
          </a:xfrm>
          <a:prstGeom prst="rect">
            <a:avLst/>
          </a:prstGeom>
        </p:spPr>
      </p:pic>
      <p:sp>
        <p:nvSpPr>
          <p:cNvPr id="102" name="TextBox 101">
            <a:extLst>
              <a:ext uri="{FF2B5EF4-FFF2-40B4-BE49-F238E27FC236}">
                <a16:creationId xmlns:a16="http://schemas.microsoft.com/office/drawing/2014/main" id="{3441D647-F4FF-BABB-9DAE-64725BA4EE9B}"/>
              </a:ext>
            </a:extLst>
          </p:cNvPr>
          <p:cNvSpPr txBox="1"/>
          <p:nvPr/>
        </p:nvSpPr>
        <p:spPr>
          <a:xfrm>
            <a:off x="6785666" y="3462765"/>
            <a:ext cx="1943554" cy="161583"/>
          </a:xfrm>
          <a:prstGeom prst="rect">
            <a:avLst/>
          </a:prstGeom>
          <a:solidFill>
            <a:srgbClr val="FF0000">
              <a:alpha val="34000"/>
            </a:srgbClr>
          </a:solidFill>
          <a:ln>
            <a:noFill/>
          </a:ln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rPr>
              <a:t>หน้า รร.บ้านช่องพลี กม.11+980</a:t>
            </a:r>
          </a:p>
        </p:txBody>
      </p:sp>
      <p:sp>
        <p:nvSpPr>
          <p:cNvPr id="103" name="Oval 102">
            <a:extLst>
              <a:ext uri="{FF2B5EF4-FFF2-40B4-BE49-F238E27FC236}">
                <a16:creationId xmlns:a16="http://schemas.microsoft.com/office/drawing/2014/main" id="{2642D960-04F8-B060-BE0D-B43269C78476}"/>
              </a:ext>
            </a:extLst>
          </p:cNvPr>
          <p:cNvSpPr/>
          <p:nvPr/>
        </p:nvSpPr>
        <p:spPr>
          <a:xfrm>
            <a:off x="6599468" y="3444330"/>
            <a:ext cx="186197" cy="180018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rPr>
              <a:t>1</a:t>
            </a:r>
          </a:p>
        </p:txBody>
      </p:sp>
      <p:pic>
        <p:nvPicPr>
          <p:cNvPr id="203" name="Picture 202">
            <a:extLst>
              <a:ext uri="{FF2B5EF4-FFF2-40B4-BE49-F238E27FC236}">
                <a16:creationId xmlns:a16="http://schemas.microsoft.com/office/drawing/2014/main" id="{98225C4C-D2E9-3D64-789A-47D3DE1FE7C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95093" y="4934677"/>
            <a:ext cx="2097473" cy="1145770"/>
          </a:xfrm>
          <a:prstGeom prst="rect">
            <a:avLst/>
          </a:prstGeom>
        </p:spPr>
      </p:pic>
      <p:pic>
        <p:nvPicPr>
          <p:cNvPr id="204" name="Picture 203">
            <a:extLst>
              <a:ext uri="{FF2B5EF4-FFF2-40B4-BE49-F238E27FC236}">
                <a16:creationId xmlns:a16="http://schemas.microsoft.com/office/drawing/2014/main" id="{458A9CD5-9A6B-CA25-3018-1DB2D8B7EE8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785665" y="4934677"/>
            <a:ext cx="2175030" cy="1145770"/>
          </a:xfrm>
          <a:prstGeom prst="rect">
            <a:avLst/>
          </a:prstGeom>
          <a:noFill/>
        </p:spPr>
      </p:pic>
      <p:sp>
        <p:nvSpPr>
          <p:cNvPr id="206" name="TextBox 205">
            <a:extLst>
              <a:ext uri="{FF2B5EF4-FFF2-40B4-BE49-F238E27FC236}">
                <a16:creationId xmlns:a16="http://schemas.microsoft.com/office/drawing/2014/main" id="{4E3DCF19-3224-281D-1176-F8D6B8720833}"/>
              </a:ext>
            </a:extLst>
          </p:cNvPr>
          <p:cNvSpPr txBox="1"/>
          <p:nvPr/>
        </p:nvSpPr>
        <p:spPr>
          <a:xfrm>
            <a:off x="6733796" y="4669919"/>
            <a:ext cx="2278768" cy="161583"/>
          </a:xfrm>
          <a:prstGeom prst="rect">
            <a:avLst/>
          </a:prstGeom>
          <a:solidFill>
            <a:srgbClr val="FF0000">
              <a:alpha val="34000"/>
            </a:srgbClr>
          </a:solidFill>
          <a:ln>
            <a:noFill/>
          </a:ln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Kanit Light" panose="00000400000000000000" pitchFamily="2" charset="-34"/>
                <a:ea typeface="+mn-ea"/>
                <a:cs typeface="Kanit Light" panose="00000400000000000000" pitchFamily="2" charset="-34"/>
              </a:rPr>
              <a:t>ก่อสร้างศาลาใหม่ ซ้ายทางและขวาทาง</a:t>
            </a:r>
          </a:p>
        </p:txBody>
      </p:sp>
      <p:sp>
        <p:nvSpPr>
          <p:cNvPr id="2" name="Slide Number Placeholder 27">
            <a:extLst>
              <a:ext uri="{FF2B5EF4-FFF2-40B4-BE49-F238E27FC236}">
                <a16:creationId xmlns:a16="http://schemas.microsoft.com/office/drawing/2014/main" id="{32E6C538-72AE-4B76-968E-1E483C055A8C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794B6C-FFBF-E635-6243-CDF04E25499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3915" y="565966"/>
            <a:ext cx="4446371" cy="6292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2967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3FAD1B-D874-018E-606C-443A785920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6AFA607-0F68-79FE-F265-01320947B04F}"/>
              </a:ext>
            </a:extLst>
          </p:cNvPr>
          <p:cNvSpPr/>
          <p:nvPr/>
        </p:nvSpPr>
        <p:spPr>
          <a:xfrm>
            <a:off x="212532" y="3656583"/>
            <a:ext cx="8851605" cy="2511850"/>
          </a:xfrm>
          <a:prstGeom prst="roundRect">
            <a:avLst>
              <a:gd name="adj" fmla="val 6534"/>
            </a:avLst>
          </a:prstGeom>
          <a:solidFill>
            <a:srgbClr val="DBC7A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AE5A884-EEF4-7CFB-1092-0147B73CC018}"/>
              </a:ext>
            </a:extLst>
          </p:cNvPr>
          <p:cNvSpPr/>
          <p:nvPr/>
        </p:nvSpPr>
        <p:spPr>
          <a:xfrm>
            <a:off x="5097308" y="982263"/>
            <a:ext cx="3966829" cy="2511850"/>
          </a:xfrm>
          <a:prstGeom prst="roundRect">
            <a:avLst>
              <a:gd name="adj" fmla="val 6534"/>
            </a:avLst>
          </a:pr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37624AE0-64FA-41BA-50C7-EDDC8CE92F35}"/>
              </a:ext>
            </a:extLst>
          </p:cNvPr>
          <p:cNvSpPr/>
          <p:nvPr/>
        </p:nvSpPr>
        <p:spPr>
          <a:xfrm>
            <a:off x="781050" y="190500"/>
            <a:ext cx="8375650" cy="370984"/>
          </a:xfrm>
          <a:custGeom>
            <a:avLst/>
            <a:gdLst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4" fmla="*/ 0 w 8375650"/>
              <a:gd name="connsiteY4" fmla="*/ 0 h 323850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5650 w 8375650"/>
              <a:gd name="connsiteY2" fmla="*/ 323850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  <a:gd name="connsiteX0" fmla="*/ 0 w 8385076"/>
              <a:gd name="connsiteY0" fmla="*/ 0 h 370984"/>
              <a:gd name="connsiteX1" fmla="*/ 165100 w 8385076"/>
              <a:gd name="connsiteY1" fmla="*/ 370984 h 370984"/>
              <a:gd name="connsiteX2" fmla="*/ 8385076 w 8385076"/>
              <a:gd name="connsiteY2" fmla="*/ 370984 h 370984"/>
              <a:gd name="connsiteX3" fmla="*/ 8375650 w 8385076"/>
              <a:gd name="connsiteY3" fmla="*/ 19050 h 370984"/>
              <a:gd name="connsiteX4" fmla="*/ 0 w 8385076"/>
              <a:gd name="connsiteY4" fmla="*/ 0 h 370984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0788 w 8375650"/>
              <a:gd name="connsiteY2" fmla="*/ 361459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75650" h="370984">
                <a:moveTo>
                  <a:pt x="0" y="0"/>
                </a:moveTo>
                <a:lnTo>
                  <a:pt x="165100" y="370984"/>
                </a:lnTo>
                <a:lnTo>
                  <a:pt x="8370788" y="361459"/>
                </a:lnTo>
                <a:cubicBezTo>
                  <a:pt x="8372409" y="247323"/>
                  <a:pt x="8374029" y="133186"/>
                  <a:pt x="8375650" y="19050"/>
                </a:cubicBezTo>
                <a:lnTo>
                  <a:pt x="0" y="0"/>
                </a:lnTo>
                <a:close/>
              </a:path>
            </a:pathLst>
          </a:cu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E49F63B-4D0A-D292-D64B-0785851F89F3}"/>
              </a:ext>
            </a:extLst>
          </p:cNvPr>
          <p:cNvSpPr txBox="1"/>
          <p:nvPr/>
        </p:nvSpPr>
        <p:spPr>
          <a:xfrm>
            <a:off x="1929638" y="128037"/>
            <a:ext cx="5693179" cy="44877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ระบบไฟฟ้าแสงสว่าง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666804-E451-F48E-768E-B0B429574142}"/>
              </a:ext>
            </a:extLst>
          </p:cNvPr>
          <p:cNvSpPr txBox="1"/>
          <p:nvPr/>
        </p:nvSpPr>
        <p:spPr>
          <a:xfrm>
            <a:off x="5226661" y="3151205"/>
            <a:ext cx="370812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ช่วงที่ 1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: </a:t>
            </a: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ช่วง กม.11+950 ถึง กม.13+930</a:t>
            </a:r>
            <a:endParaRPr kumimoji="0" lang="th-TH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F84527-3049-8BC0-E7BD-3B118C022C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891" y="3755520"/>
            <a:ext cx="3535728" cy="2094647"/>
          </a:xfrm>
          <a:prstGeom prst="rect">
            <a:avLst/>
          </a:prstGeom>
          <a:ln>
            <a:noFill/>
          </a:ln>
          <a:effectLst>
            <a:outerShdw blurRad="292100" dist="139700" dir="2700000" sx="97000" sy="97000" algn="tl" rotWithShape="0">
              <a:srgbClr val="333333">
                <a:alpha val="69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3BD685C-76CD-FCF8-2F4A-5886BE7DC014}"/>
              </a:ext>
            </a:extLst>
          </p:cNvPr>
          <p:cNvSpPr txBox="1"/>
          <p:nvPr/>
        </p:nvSpPr>
        <p:spPr>
          <a:xfrm>
            <a:off x="593889" y="5818535"/>
            <a:ext cx="359573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2000" b="1">
                <a:effectLst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rPr>
              <a:t>ช่วงที่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rPr>
              <a:t>2</a:t>
            </a: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rPr>
              <a:t>: </a:t>
            </a: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rPr>
              <a:t>ช่วง กม.19+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rPr>
              <a:t>5</a:t>
            </a: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rPr>
              <a:t>00 ถึง กม.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rPr>
              <a:t>19</a:t>
            </a: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rPr>
              <a:t>+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rPr>
              <a:t>7</a:t>
            </a: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rPr>
              <a:t>00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cs typeface="TH SarabunPSK" panose="020B0500040200020003" pitchFamily="34" charset="-34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4ADE84D-0CA8-083F-953B-53C13DFB786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97308" y="3774060"/>
            <a:ext cx="3547071" cy="2050455"/>
          </a:xfrm>
          <a:prstGeom prst="rect">
            <a:avLst/>
          </a:prstGeom>
          <a:ln>
            <a:noFill/>
          </a:ln>
          <a:effectLst>
            <a:outerShdw blurRad="292100" dist="139700" dir="2700000" sx="97000" sy="97000" algn="tl" rotWithShape="0">
              <a:srgbClr val="333333">
                <a:alpha val="69000"/>
              </a:srgbClr>
            </a:outerShdw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C90F29F-8236-0CCF-2A21-E911F4971DC9}"/>
              </a:ext>
            </a:extLst>
          </p:cNvPr>
          <p:cNvSpPr txBox="1"/>
          <p:nvPr/>
        </p:nvSpPr>
        <p:spPr>
          <a:xfrm>
            <a:off x="5097308" y="5818008"/>
            <a:ext cx="359573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2000" b="1">
                <a:effectLst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rPr>
              <a:t>ช่วงที่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rPr>
              <a:t>2</a:t>
            </a: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rPr>
              <a:t>: </a:t>
            </a: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rPr>
              <a:t>ช่วง กม.19+700 ถึง กม.21+000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cs typeface="TH SarabunPSK" panose="020B0500040200020003" pitchFamily="34" charset="-34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26B51B9-86F2-967A-E9E7-982EE0B75EBF}"/>
              </a:ext>
            </a:extLst>
          </p:cNvPr>
          <p:cNvSpPr txBox="1"/>
          <p:nvPr/>
        </p:nvSpPr>
        <p:spPr>
          <a:xfrm>
            <a:off x="79864" y="831643"/>
            <a:ext cx="5017442" cy="2923877"/>
          </a:xfrm>
          <a:prstGeom prst="rect">
            <a:avLst/>
          </a:prstGeom>
          <a:solidFill>
            <a:srgbClr val="F8F6F0"/>
          </a:solidFill>
          <a:effectLst>
            <a:outerShdw blurRad="50800" dist="38100" algn="l" rotWithShape="0">
              <a:schemeClr val="bg1"/>
            </a:outerShdw>
          </a:effectLst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ระบบไฟฟ้าแสงสว่างของถนน</a:t>
            </a:r>
          </a:p>
          <a:p>
            <a:pPr marL="342900" marR="0" lvl="0" indent="-250825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เลือกใช้เป็นหลอดชนิด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High Pressure Sodium</a:t>
            </a: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 </a:t>
            </a:r>
            <a:r>
              <a:rPr kumimoji="0" lang="th-TH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ขนาด </a:t>
            </a: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250 วัตต์ </a:t>
            </a:r>
          </a:p>
          <a:p>
            <a:pPr marL="342900" marR="0" lvl="0" indent="-250825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มีประสิทธิภาพแสงไม่น้อยกว่า </a:t>
            </a: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100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lumens per watt </a:t>
            </a:r>
            <a:endParaRPr kumimoji="0" lang="th-TH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Times New Roman" panose="02020603050405020304" pitchFamily="18" charset="0"/>
              <a:cs typeface="TH SarabunPSK" panose="020B0500040200020003" pitchFamily="34" charset="-34"/>
            </a:endParaRPr>
          </a:p>
          <a:p>
            <a:pPr marL="342900" marR="0" lvl="0" indent="-250825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ติดตั้งบนเสา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Galvanized Tapered Steel Pole </a:t>
            </a:r>
            <a:endParaRPr kumimoji="0" lang="th-TH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Times New Roman" panose="02020603050405020304" pitchFamily="18" charset="0"/>
              <a:cs typeface="TH SarabunPSK" panose="020B0500040200020003" pitchFamily="34" charset="-34"/>
            </a:endParaRPr>
          </a:p>
          <a:p>
            <a:pPr marL="892175" marR="0" lvl="1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แบบกิ่งคู่บนเกาะกลางถนน สำหรับช่วงที่ 1 และ บริเวณจุดกลับรถ</a:t>
            </a:r>
          </a:p>
          <a:p>
            <a:pPr marL="892175" marR="0" lvl="1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แบบกิ่งเดี่ยวบนไหล่ทาง สำหรับช่วงที่ 2</a:t>
            </a:r>
          </a:p>
          <a:p>
            <a:pPr marL="342900" marR="0" lvl="0" indent="-250825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ขนาดความสูง 9 เมตร </a:t>
            </a:r>
          </a:p>
          <a:p>
            <a:pPr marL="342900" marR="0" lvl="0" indent="-250825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ตลอดแนวโครงการ</a:t>
            </a:r>
            <a:endParaRPr kumimoji="0" lang="th-TH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793C5B3-0E9C-5F74-59A0-CA01010279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47533" y="1048088"/>
            <a:ext cx="3466377" cy="2152550"/>
          </a:xfrm>
          <a:prstGeom prst="rect">
            <a:avLst/>
          </a:prstGeom>
        </p:spPr>
      </p:pic>
      <p:sp>
        <p:nvSpPr>
          <p:cNvPr id="2" name="Slide Number Placeholder 27">
            <a:extLst>
              <a:ext uri="{FF2B5EF4-FFF2-40B4-BE49-F238E27FC236}">
                <a16:creationId xmlns:a16="http://schemas.microsoft.com/office/drawing/2014/main" id="{B653A680-DBF0-62B4-95EF-073F7D46FD5E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5723231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1FCF69-5E36-E874-E31F-4E4C3ED777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77731914-3A00-E4A7-11E1-89C5CAC61A3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16321" y="3379539"/>
            <a:ext cx="3027678" cy="1859053"/>
          </a:xfrm>
          <a:prstGeom prst="rect">
            <a:avLst/>
          </a:prstGeom>
          <a:solidFill>
            <a:srgbClr val="F6F2E9"/>
          </a:solidFill>
          <a:ln w="6350">
            <a:solidFill>
              <a:schemeClr val="tx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E9C029F-957F-BA2C-18AD-11648F6C4AB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617616" y="571393"/>
            <a:ext cx="2010170" cy="2811101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8F2400AF-B135-C354-28D7-541FCA21A2C1}"/>
              </a:ext>
            </a:extLst>
          </p:cNvPr>
          <p:cNvSpPr/>
          <p:nvPr/>
        </p:nvSpPr>
        <p:spPr>
          <a:xfrm>
            <a:off x="781050" y="190500"/>
            <a:ext cx="8375650" cy="370984"/>
          </a:xfrm>
          <a:custGeom>
            <a:avLst/>
            <a:gdLst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4" fmla="*/ 0 w 8375650"/>
              <a:gd name="connsiteY4" fmla="*/ 0 h 323850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5650 w 8375650"/>
              <a:gd name="connsiteY2" fmla="*/ 323850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  <a:gd name="connsiteX0" fmla="*/ 0 w 8385076"/>
              <a:gd name="connsiteY0" fmla="*/ 0 h 370984"/>
              <a:gd name="connsiteX1" fmla="*/ 165100 w 8385076"/>
              <a:gd name="connsiteY1" fmla="*/ 370984 h 370984"/>
              <a:gd name="connsiteX2" fmla="*/ 8385076 w 8385076"/>
              <a:gd name="connsiteY2" fmla="*/ 370984 h 370984"/>
              <a:gd name="connsiteX3" fmla="*/ 8375650 w 8385076"/>
              <a:gd name="connsiteY3" fmla="*/ 19050 h 370984"/>
              <a:gd name="connsiteX4" fmla="*/ 0 w 8385076"/>
              <a:gd name="connsiteY4" fmla="*/ 0 h 370984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0788 w 8375650"/>
              <a:gd name="connsiteY2" fmla="*/ 361459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75650" h="370984">
                <a:moveTo>
                  <a:pt x="0" y="0"/>
                </a:moveTo>
                <a:lnTo>
                  <a:pt x="165100" y="370984"/>
                </a:lnTo>
                <a:lnTo>
                  <a:pt x="8370788" y="361459"/>
                </a:lnTo>
                <a:cubicBezTo>
                  <a:pt x="8372409" y="247323"/>
                  <a:pt x="8374029" y="133186"/>
                  <a:pt x="8375650" y="19050"/>
                </a:cubicBezTo>
                <a:lnTo>
                  <a:pt x="0" y="0"/>
                </a:lnTo>
                <a:close/>
              </a:path>
            </a:pathLst>
          </a:cu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A8816AD-1BE6-FFBB-CF75-AA1720FD0B80}"/>
              </a:ext>
            </a:extLst>
          </p:cNvPr>
          <p:cNvSpPr txBox="1"/>
          <p:nvPr/>
        </p:nvSpPr>
        <p:spPr>
          <a:xfrm>
            <a:off x="1929638" y="128037"/>
            <a:ext cx="5693179" cy="44877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ระบบระบายน้ำ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2009458-A3A5-35D6-291E-D71C997885A1}"/>
              </a:ext>
            </a:extLst>
          </p:cNvPr>
          <p:cNvSpPr/>
          <p:nvPr/>
        </p:nvSpPr>
        <p:spPr>
          <a:xfrm>
            <a:off x="1" y="1051850"/>
            <a:ext cx="6116320" cy="386958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marR="0" lvl="0" indent="-249238" algn="thaiDist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th-TH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หากพื้นที่รับน้ำฝนมีขนาดของพื้นที่รับน้ำไม่เกิน 25 ตร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.</a:t>
            </a:r>
            <a:r>
              <a:rPr kumimoji="0" lang="th-TH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กม. จะใช้สูตร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Rational Formula </a:t>
            </a:r>
            <a:r>
              <a:rPr kumimoji="0" lang="th-TH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พื้นที่รับน้ำฝนมากกว่า 25 ตารางกิโลเมตรจะใช้วิธีของ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Snyder</a:t>
            </a:r>
            <a:r>
              <a:rPr kumimoji="0" lang="th-TH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 พื้นที่รับน้ำฝนมากกว่า 1,000 ตารางกิโลเมตร ใช้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Regional Flood Frequency Studies of River Basin in Thailand</a:t>
            </a:r>
            <a:endParaRPr kumimoji="0" lang="th-TH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Calibri" panose="020F0502020204030204" pitchFamily="34" charset="0"/>
              <a:cs typeface="TH SarabunPSK" panose="020B0500040200020003" pitchFamily="34" charset="-34"/>
            </a:endParaRPr>
          </a:p>
          <a:p>
            <a:pPr marL="342900" marR="0" lvl="0" indent="-249238" algn="thaiDist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th-TH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กราฟความเข้มฝน-ช่วงเวลา-รอบปีการเกิดซ้ำ (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IDF-Curve)</a:t>
            </a:r>
            <a:r>
              <a:rPr kumimoji="0" lang="th-TH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 ใช้ข้อมูลปริมาณฝนสูงสุดของรหัสสถานี 43033 สถานีสนามบินภูเก็ต</a:t>
            </a:r>
          </a:p>
          <a:p>
            <a:pPr marL="342900" marR="0" lvl="0" indent="-249238" algn="thaiDist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th-TH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รอบปีการเกิดซ้ำของฝนที่ใช้ในการออกแบบอาคารระบายน้ำในงานทางดังนี้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Calibri" panose="020F0502020204030204" pitchFamily="34" charset="0"/>
              <a:cs typeface="TH SarabunPSK" panose="020B0500040200020003" pitchFamily="34" charset="-34"/>
            </a:endParaRPr>
          </a:p>
          <a:p>
            <a:pPr marL="896938" marR="0" lvl="0" indent="-211138" algn="thaiDist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th-TH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ระบบระบายน้ำตามขวาง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50</a:t>
            </a:r>
            <a:r>
              <a:rPr kumimoji="0" lang="th-TH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 ปี</a:t>
            </a:r>
          </a:p>
          <a:p>
            <a:pPr marL="895350" marR="0" lvl="0" indent="0" algn="thaiDist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(กรณีในบริเวณพื้นที่ราบ ไม่มีประวัติน้ำท่วมอาจเลือกรอบปีการเกิดซ้ำของฝนที่น้อยกว่าที่กำหนด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50</a:t>
            </a:r>
            <a:r>
              <a:rPr kumimoji="0" lang="th-TH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 ปี คือใช้ที่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25 </a:t>
            </a:r>
            <a:r>
              <a:rPr kumimoji="0" lang="th-TH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ปี มาใช้ในการคำนวณ เพื่อความเหมาะสมทางด้านเศรษฐศาสตร์)</a:t>
            </a:r>
          </a:p>
          <a:p>
            <a:pPr marL="896938" marR="0" lvl="0" indent="-211138" algn="thaiDist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th-TH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ระบบระบายน้ำตามยาวหรือ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 Roadside Drain 10</a:t>
            </a:r>
            <a:r>
              <a:rPr kumimoji="0" lang="th-TH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 ปี</a:t>
            </a:r>
            <a:endParaRPr kumimoji="0" lang="th-TH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967F2CC-4F27-5959-78BA-E7A86D719B4E}"/>
              </a:ext>
            </a:extLst>
          </p:cNvPr>
          <p:cNvSpPr/>
          <p:nvPr/>
        </p:nvSpPr>
        <p:spPr>
          <a:xfrm>
            <a:off x="0" y="586438"/>
            <a:ext cx="6013035" cy="448777"/>
          </a:xfrm>
          <a:prstGeom prst="rect">
            <a:avLst/>
          </a:prstGeom>
          <a:gradFill>
            <a:gsLst>
              <a:gs pos="0">
                <a:schemeClr val="bg2"/>
              </a:gs>
              <a:gs pos="50000">
                <a:schemeClr val="bg2"/>
              </a:gs>
              <a:gs pos="100000">
                <a:schemeClr val="bg2">
                  <a:lumMod val="90000"/>
                </a:schemeClr>
              </a:gs>
            </a:gsLst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93662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101600">
                    <a:prstClr val="white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หลักการพิจารณา</a:t>
            </a:r>
            <a:endParaRPr kumimoji="0" lang="th-TH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glow rad="101600">
                  <a:prstClr val="white">
                    <a:alpha val="6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E099AEBE-6DC3-0130-7F77-13654778F424}"/>
              </a:ext>
            </a:extLst>
          </p:cNvPr>
          <p:cNvGraphicFramePr/>
          <p:nvPr/>
        </p:nvGraphicFramePr>
        <p:xfrm>
          <a:off x="480767" y="5212262"/>
          <a:ext cx="7857498" cy="11877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71959C3B-5953-0725-CD7A-904D82DD1B4C}"/>
              </a:ext>
            </a:extLst>
          </p:cNvPr>
          <p:cNvSpPr/>
          <p:nvPr/>
        </p:nvSpPr>
        <p:spPr>
          <a:xfrm>
            <a:off x="6145115" y="2607108"/>
            <a:ext cx="2799478" cy="7400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914400" algn="l"/>
                <a:tab pos="1143000" algn="l"/>
                <a:tab pos="1257300" algn="l"/>
              </a:tabLst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กราฟแสดงความสัมพันธ์ระหว่าง</a:t>
            </a:r>
          </a:p>
          <a:p>
            <a:pPr marL="5715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914400" algn="l"/>
                <a:tab pos="1143000" algn="l"/>
                <a:tab pos="1257300" algn="l"/>
              </a:tabLst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ความเข้มน้ำฝน-รอบปีการเกิดซ้ำ-ช่วงเวลา</a:t>
            </a:r>
          </a:p>
          <a:p>
            <a:pPr marL="5715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914400" algn="l"/>
                <a:tab pos="1143000" algn="l"/>
                <a:tab pos="1257300" algn="l"/>
              </a:tabLst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รหัสสถานี 43033 สถานีสนามบินภูเก็ต</a:t>
            </a: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05F1684-28D9-2CC1-0C4E-FDE2782C4AEB}"/>
              </a:ext>
            </a:extLst>
          </p:cNvPr>
          <p:cNvSpPr/>
          <p:nvPr/>
        </p:nvSpPr>
        <p:spPr>
          <a:xfrm>
            <a:off x="6116321" y="4493462"/>
            <a:ext cx="2799478" cy="7400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914400" algn="l"/>
                <a:tab pos="1143000" algn="l"/>
                <a:tab pos="1257300" algn="l"/>
              </a:tabLst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กราฟความสัมพันธ์ระหว่างอัตราการไหลสูงสุดกับพื้นที่รับน้ำ</a:t>
            </a:r>
          </a:p>
          <a:p>
            <a:pPr marL="5715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914400" algn="l"/>
                <a:tab pos="1143000" algn="l"/>
                <a:tab pos="1257300" algn="l"/>
              </a:tabLst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 </a:t>
            </a: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ลุ่มน้ำภาตใต้ฝั่งตะวันตก</a:t>
            </a: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" name="Slide Number Placeholder 27">
            <a:extLst>
              <a:ext uri="{FF2B5EF4-FFF2-40B4-BE49-F238E27FC236}">
                <a16:creationId xmlns:a16="http://schemas.microsoft.com/office/drawing/2014/main" id="{467468A0-429D-3EEA-2815-2382F2F9A8EE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18732309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9B150E-B2C2-D879-3B26-747B95787F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">
            <a:extLst>
              <a:ext uri="{FF2B5EF4-FFF2-40B4-BE49-F238E27FC236}">
                <a16:creationId xmlns:a16="http://schemas.microsoft.com/office/drawing/2014/main" id="{9A9F2E1B-1BE2-C0A1-F9BB-B1F604CBAC99}"/>
              </a:ext>
            </a:extLst>
          </p:cNvPr>
          <p:cNvSpPr/>
          <p:nvPr/>
        </p:nvSpPr>
        <p:spPr>
          <a:xfrm>
            <a:off x="781050" y="190500"/>
            <a:ext cx="8375650" cy="370984"/>
          </a:xfrm>
          <a:custGeom>
            <a:avLst/>
            <a:gdLst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4" fmla="*/ 0 w 8375650"/>
              <a:gd name="connsiteY4" fmla="*/ 0 h 323850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5650 w 8375650"/>
              <a:gd name="connsiteY2" fmla="*/ 323850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  <a:gd name="connsiteX0" fmla="*/ 0 w 8385076"/>
              <a:gd name="connsiteY0" fmla="*/ 0 h 370984"/>
              <a:gd name="connsiteX1" fmla="*/ 165100 w 8385076"/>
              <a:gd name="connsiteY1" fmla="*/ 370984 h 370984"/>
              <a:gd name="connsiteX2" fmla="*/ 8385076 w 8385076"/>
              <a:gd name="connsiteY2" fmla="*/ 370984 h 370984"/>
              <a:gd name="connsiteX3" fmla="*/ 8375650 w 8385076"/>
              <a:gd name="connsiteY3" fmla="*/ 19050 h 370984"/>
              <a:gd name="connsiteX4" fmla="*/ 0 w 8385076"/>
              <a:gd name="connsiteY4" fmla="*/ 0 h 370984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0788 w 8375650"/>
              <a:gd name="connsiteY2" fmla="*/ 361459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75650" h="370984">
                <a:moveTo>
                  <a:pt x="0" y="0"/>
                </a:moveTo>
                <a:lnTo>
                  <a:pt x="165100" y="370984"/>
                </a:lnTo>
                <a:lnTo>
                  <a:pt x="8370788" y="361459"/>
                </a:lnTo>
                <a:cubicBezTo>
                  <a:pt x="8372409" y="247323"/>
                  <a:pt x="8374029" y="133186"/>
                  <a:pt x="8375650" y="19050"/>
                </a:cubicBezTo>
                <a:lnTo>
                  <a:pt x="0" y="0"/>
                </a:lnTo>
                <a:close/>
              </a:path>
            </a:pathLst>
          </a:cu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CAA1F7C-D10F-FCD7-1FA0-2DBE344EA4A7}"/>
              </a:ext>
            </a:extLst>
          </p:cNvPr>
          <p:cNvSpPr txBox="1"/>
          <p:nvPr/>
        </p:nvSpPr>
        <p:spPr>
          <a:xfrm>
            <a:off x="1929638" y="128037"/>
            <a:ext cx="5693179" cy="44877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ระบบระบายน้ำ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1F8BE7AF-6954-F2CE-B7B4-EF5E8355380B}"/>
              </a:ext>
            </a:extLst>
          </p:cNvPr>
          <p:cNvGraphicFramePr/>
          <p:nvPr/>
        </p:nvGraphicFramePr>
        <p:xfrm>
          <a:off x="-245806" y="997792"/>
          <a:ext cx="9144000" cy="42384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1B267A3-9DE2-F85C-6747-2E6A8F6B5DDE}"/>
              </a:ext>
            </a:extLst>
          </p:cNvPr>
          <p:cNvSpPr txBox="1"/>
          <p:nvPr/>
        </p:nvSpPr>
        <p:spPr>
          <a:xfrm>
            <a:off x="1373118" y="4646294"/>
            <a:ext cx="7101176" cy="461665"/>
          </a:xfrm>
          <a:prstGeom prst="rect">
            <a:avLst/>
          </a:prstGeom>
          <a:solidFill>
            <a:srgbClr val="F5F1EE"/>
          </a:solidFill>
        </p:spPr>
        <p:txBody>
          <a:bodyPr wrap="square">
            <a:sp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th-TH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เพิ่มขนาดท่อลอดให้มีขนาดไม่น้อยกว่า 1.00 ม. </a:t>
            </a:r>
          </a:p>
        </p:txBody>
      </p:sp>
      <p:sp>
        <p:nvSpPr>
          <p:cNvPr id="4" name="Slide Number Placeholder 27">
            <a:extLst>
              <a:ext uri="{FF2B5EF4-FFF2-40B4-BE49-F238E27FC236}">
                <a16:creationId xmlns:a16="http://schemas.microsoft.com/office/drawing/2014/main" id="{B902A244-1A63-AA25-D9D2-04047EDC0DC4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95082346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EA08C2-3037-3646-56E0-33ECD01DE9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617439E-1795-4559-69FE-2F1A9B55D9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46" y="563994"/>
            <a:ext cx="4020456" cy="5546167"/>
          </a:xfrm>
          <a:prstGeom prst="rect">
            <a:avLst/>
          </a:prstGeom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653D7009-E955-10BB-1EB6-72C93E73DDF1}"/>
              </a:ext>
            </a:extLst>
          </p:cNvPr>
          <p:cNvSpPr/>
          <p:nvPr/>
        </p:nvSpPr>
        <p:spPr>
          <a:xfrm>
            <a:off x="781050" y="190500"/>
            <a:ext cx="8375650" cy="370984"/>
          </a:xfrm>
          <a:custGeom>
            <a:avLst/>
            <a:gdLst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4" fmla="*/ 0 w 8375650"/>
              <a:gd name="connsiteY4" fmla="*/ 0 h 323850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5650 w 8375650"/>
              <a:gd name="connsiteY2" fmla="*/ 323850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  <a:gd name="connsiteX0" fmla="*/ 0 w 8385076"/>
              <a:gd name="connsiteY0" fmla="*/ 0 h 370984"/>
              <a:gd name="connsiteX1" fmla="*/ 165100 w 8385076"/>
              <a:gd name="connsiteY1" fmla="*/ 370984 h 370984"/>
              <a:gd name="connsiteX2" fmla="*/ 8385076 w 8385076"/>
              <a:gd name="connsiteY2" fmla="*/ 370984 h 370984"/>
              <a:gd name="connsiteX3" fmla="*/ 8375650 w 8385076"/>
              <a:gd name="connsiteY3" fmla="*/ 19050 h 370984"/>
              <a:gd name="connsiteX4" fmla="*/ 0 w 8385076"/>
              <a:gd name="connsiteY4" fmla="*/ 0 h 370984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0788 w 8375650"/>
              <a:gd name="connsiteY2" fmla="*/ 361459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75650" h="370984">
                <a:moveTo>
                  <a:pt x="0" y="0"/>
                </a:moveTo>
                <a:lnTo>
                  <a:pt x="165100" y="370984"/>
                </a:lnTo>
                <a:lnTo>
                  <a:pt x="8370788" y="361459"/>
                </a:lnTo>
                <a:cubicBezTo>
                  <a:pt x="8372409" y="247323"/>
                  <a:pt x="8374029" y="133186"/>
                  <a:pt x="8375650" y="19050"/>
                </a:cubicBezTo>
                <a:lnTo>
                  <a:pt x="0" y="0"/>
                </a:lnTo>
                <a:close/>
              </a:path>
            </a:pathLst>
          </a:cu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1C45CE-44C8-F342-A9C7-D93856BDB8D5}"/>
              </a:ext>
            </a:extLst>
          </p:cNvPr>
          <p:cNvSpPr txBox="1"/>
          <p:nvPr/>
        </p:nvSpPr>
        <p:spPr>
          <a:xfrm>
            <a:off x="1929638" y="128037"/>
            <a:ext cx="6186840" cy="44877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ระบบระบายน้ำ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:</a:t>
            </a: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ทิศทางการไหลของน้ำบริเวณพื้นที่โครงการ</a:t>
            </a:r>
          </a:p>
        </p:txBody>
      </p:sp>
      <p:sp>
        <p:nvSpPr>
          <p:cNvPr id="50" name="Rectangle 10">
            <a:extLst>
              <a:ext uri="{FF2B5EF4-FFF2-40B4-BE49-F238E27FC236}">
                <a16:creationId xmlns:a16="http://schemas.microsoft.com/office/drawing/2014/main" id="{B7396F0B-43E4-192D-6DDC-D022831D2876}"/>
              </a:ext>
            </a:extLst>
          </p:cNvPr>
          <p:cNvSpPr/>
          <p:nvPr/>
        </p:nvSpPr>
        <p:spPr>
          <a:xfrm>
            <a:off x="552362" y="6144489"/>
            <a:ext cx="4538591" cy="252200"/>
          </a:xfrm>
          <a:custGeom>
            <a:avLst/>
            <a:gdLst>
              <a:gd name="connsiteX0" fmla="*/ 0 w 5553076"/>
              <a:gd name="connsiteY0" fmla="*/ 0 h 199013"/>
              <a:gd name="connsiteX1" fmla="*/ 5553076 w 5553076"/>
              <a:gd name="connsiteY1" fmla="*/ 0 h 199013"/>
              <a:gd name="connsiteX2" fmla="*/ 5553076 w 5553076"/>
              <a:gd name="connsiteY2" fmla="*/ 199013 h 199013"/>
              <a:gd name="connsiteX3" fmla="*/ 0 w 5553076"/>
              <a:gd name="connsiteY3" fmla="*/ 199013 h 199013"/>
              <a:gd name="connsiteX4" fmla="*/ 0 w 5553076"/>
              <a:gd name="connsiteY4" fmla="*/ 0 h 199013"/>
              <a:gd name="connsiteX0" fmla="*/ 0 w 5791201"/>
              <a:gd name="connsiteY0" fmla="*/ 0 h 199013"/>
              <a:gd name="connsiteX1" fmla="*/ 5791201 w 5791201"/>
              <a:gd name="connsiteY1" fmla="*/ 0 h 199013"/>
              <a:gd name="connsiteX2" fmla="*/ 5791201 w 5791201"/>
              <a:gd name="connsiteY2" fmla="*/ 199013 h 199013"/>
              <a:gd name="connsiteX3" fmla="*/ 238125 w 5791201"/>
              <a:gd name="connsiteY3" fmla="*/ 199013 h 199013"/>
              <a:gd name="connsiteX4" fmla="*/ 0 w 5791201"/>
              <a:gd name="connsiteY4" fmla="*/ 0 h 199013"/>
              <a:gd name="connsiteX0" fmla="*/ 0 w 5824538"/>
              <a:gd name="connsiteY0" fmla="*/ 0 h 199013"/>
              <a:gd name="connsiteX1" fmla="*/ 5824538 w 5824538"/>
              <a:gd name="connsiteY1" fmla="*/ 0 h 199013"/>
              <a:gd name="connsiteX2" fmla="*/ 5824538 w 5824538"/>
              <a:gd name="connsiteY2" fmla="*/ 199013 h 199013"/>
              <a:gd name="connsiteX3" fmla="*/ 271462 w 5824538"/>
              <a:gd name="connsiteY3" fmla="*/ 199013 h 199013"/>
              <a:gd name="connsiteX4" fmla="*/ 0 w 5824538"/>
              <a:gd name="connsiteY4" fmla="*/ 0 h 199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824538" h="199013">
                <a:moveTo>
                  <a:pt x="0" y="0"/>
                </a:moveTo>
                <a:lnTo>
                  <a:pt x="5824538" y="0"/>
                </a:lnTo>
                <a:lnTo>
                  <a:pt x="5824538" y="199013"/>
                </a:lnTo>
                <a:lnTo>
                  <a:pt x="271462" y="199013"/>
                </a:lnTo>
                <a:lnTo>
                  <a:pt x="0" y="0"/>
                </a:lnTo>
                <a:close/>
              </a:path>
            </a:pathLst>
          </a:custGeom>
          <a:solidFill>
            <a:srgbClr val="4570B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51" name="Text Box 6">
            <a:extLst>
              <a:ext uri="{FF2B5EF4-FFF2-40B4-BE49-F238E27FC236}">
                <a16:creationId xmlns:a16="http://schemas.microsoft.com/office/drawing/2014/main" id="{49459205-0A3E-C3C3-DDFA-1A2A2E9335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7485" y="6047245"/>
            <a:ext cx="84899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สัญลักษณ์</a:t>
            </a:r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FDD88B61-1936-C512-6E82-5F771BBEC1A6}"/>
              </a:ext>
            </a:extLst>
          </p:cNvPr>
          <p:cNvSpPr/>
          <p:nvPr/>
        </p:nvSpPr>
        <p:spPr>
          <a:xfrm>
            <a:off x="1716477" y="6184906"/>
            <a:ext cx="393525" cy="59105"/>
          </a:xfrm>
          <a:custGeom>
            <a:avLst/>
            <a:gdLst>
              <a:gd name="connsiteX0" fmla="*/ 0 w 527901"/>
              <a:gd name="connsiteY0" fmla="*/ 76235 h 79287"/>
              <a:gd name="connsiteX1" fmla="*/ 56561 w 527901"/>
              <a:gd name="connsiteY1" fmla="*/ 38528 h 79287"/>
              <a:gd name="connsiteX2" fmla="*/ 179110 w 527901"/>
              <a:gd name="connsiteY2" fmla="*/ 821 h 79287"/>
              <a:gd name="connsiteX3" fmla="*/ 329938 w 527901"/>
              <a:gd name="connsiteY3" fmla="*/ 76235 h 79287"/>
              <a:gd name="connsiteX4" fmla="*/ 527901 w 527901"/>
              <a:gd name="connsiteY4" fmla="*/ 57382 h 79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7901" h="79287">
                <a:moveTo>
                  <a:pt x="0" y="76235"/>
                </a:moveTo>
                <a:cubicBezTo>
                  <a:pt x="13354" y="63666"/>
                  <a:pt x="26709" y="51097"/>
                  <a:pt x="56561" y="38528"/>
                </a:cubicBezTo>
                <a:cubicBezTo>
                  <a:pt x="86413" y="25959"/>
                  <a:pt x="133547" y="-5464"/>
                  <a:pt x="179110" y="821"/>
                </a:cubicBezTo>
                <a:cubicBezTo>
                  <a:pt x="224673" y="7105"/>
                  <a:pt x="271806" y="66808"/>
                  <a:pt x="329938" y="76235"/>
                </a:cubicBezTo>
                <a:cubicBezTo>
                  <a:pt x="388070" y="85662"/>
                  <a:pt x="457985" y="71522"/>
                  <a:pt x="527901" y="57382"/>
                </a:cubicBezTo>
              </a:path>
            </a:pathLst>
          </a:custGeom>
          <a:noFill/>
          <a:ln>
            <a:solidFill>
              <a:srgbClr val="0000FF"/>
            </a:solidFill>
            <a:tailEnd type="triangle" w="med" len="lg"/>
          </a:ln>
          <a:effectLst>
            <a:outerShdw blurRad="12700" dist="12700" dir="5400000" sx="98000" sy="98000" algn="ctr" rotWithShape="0">
              <a:schemeClr val="bg1"/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53" name="Text Box 6">
            <a:extLst>
              <a:ext uri="{FF2B5EF4-FFF2-40B4-BE49-F238E27FC236}">
                <a16:creationId xmlns:a16="http://schemas.microsoft.com/office/drawing/2014/main" id="{0466AD51-143C-4FBA-58BA-22EF3FA1F0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95982" y="6068719"/>
            <a:ext cx="1074711" cy="252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ทิศทางการไหล</a:t>
            </a:r>
          </a:p>
        </p:txBody>
      </p:sp>
      <p:sp>
        <p:nvSpPr>
          <p:cNvPr id="54" name="Text Box 6">
            <a:extLst>
              <a:ext uri="{FF2B5EF4-FFF2-40B4-BE49-F238E27FC236}">
                <a16:creationId xmlns:a16="http://schemas.microsoft.com/office/drawing/2014/main" id="{2F4DD121-4066-D13C-4E09-B5BC69F214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72487" y="2150269"/>
            <a:ext cx="84899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อ่าวท่าเลน</a:t>
            </a:r>
          </a:p>
        </p:txBody>
      </p:sp>
      <p:sp>
        <p:nvSpPr>
          <p:cNvPr id="55" name="Text Box 6">
            <a:extLst>
              <a:ext uri="{FF2B5EF4-FFF2-40B4-BE49-F238E27FC236}">
                <a16:creationId xmlns:a16="http://schemas.microsoft.com/office/drawing/2014/main" id="{98B4AFE8-D29A-4154-0D06-1D171D2E50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81356" y="5622322"/>
            <a:ext cx="84899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อ่าวนาง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EA3D4499-7A7C-4B63-C609-678DC10E2C8D}"/>
              </a:ext>
            </a:extLst>
          </p:cNvPr>
          <p:cNvSpPr txBox="1"/>
          <p:nvPr/>
        </p:nvSpPr>
        <p:spPr>
          <a:xfrm rot="18048471">
            <a:off x="2030699" y="2706230"/>
            <a:ext cx="957365" cy="27058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คลองเขากลม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403DCE2C-0692-D8F0-7259-403459CEAE44}"/>
              </a:ext>
            </a:extLst>
          </p:cNvPr>
          <p:cNvSpPr txBox="1"/>
          <p:nvPr/>
        </p:nvSpPr>
        <p:spPr>
          <a:xfrm rot="801857">
            <a:off x="1398388" y="1636087"/>
            <a:ext cx="854849" cy="27058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คลองในสระ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1873710A-C3DB-E2AC-4428-57E91ECADE5E}"/>
              </a:ext>
            </a:extLst>
          </p:cNvPr>
          <p:cNvSpPr txBox="1"/>
          <p:nvPr/>
        </p:nvSpPr>
        <p:spPr>
          <a:xfrm rot="20034097">
            <a:off x="2580784" y="3454210"/>
            <a:ext cx="1063783" cy="27058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คลองหนองทะเล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4C43631B-561B-AA6F-E8B1-851D20C4429C}"/>
              </a:ext>
            </a:extLst>
          </p:cNvPr>
          <p:cNvSpPr txBox="1"/>
          <p:nvPr/>
        </p:nvSpPr>
        <p:spPr>
          <a:xfrm rot="17678772">
            <a:off x="1879362" y="4498159"/>
            <a:ext cx="754174" cy="27058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คลองสน</a:t>
            </a:r>
          </a:p>
        </p:txBody>
      </p:sp>
      <p:sp>
        <p:nvSpPr>
          <p:cNvPr id="69" name="Text Box 6">
            <a:extLst>
              <a:ext uri="{FF2B5EF4-FFF2-40B4-BE49-F238E27FC236}">
                <a16:creationId xmlns:a16="http://schemas.microsoft.com/office/drawing/2014/main" id="{ED988501-86F3-8651-1CC0-60F711062C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5623" y="2025708"/>
            <a:ext cx="1074711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101600">
                    <a:prstClr val="white">
                      <a:alpha val="60000"/>
                    </a:prst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ช่วงที่ 2</a:t>
            </a:r>
          </a:p>
        </p:txBody>
      </p:sp>
      <p:sp>
        <p:nvSpPr>
          <p:cNvPr id="70" name="Text Box 6">
            <a:extLst>
              <a:ext uri="{FF2B5EF4-FFF2-40B4-BE49-F238E27FC236}">
                <a16:creationId xmlns:a16="http://schemas.microsoft.com/office/drawing/2014/main" id="{6BDF3601-0124-10E6-5B32-5498BE4868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3091" y="3895744"/>
            <a:ext cx="725952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101600">
                    <a:prstClr val="white">
                      <a:alpha val="60000"/>
                    </a:prst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ช่วงที่ 1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92A5C364-9688-6756-9EAF-891D6320C80D}"/>
              </a:ext>
            </a:extLst>
          </p:cNvPr>
          <p:cNvSpPr/>
          <p:nvPr/>
        </p:nvSpPr>
        <p:spPr>
          <a:xfrm rot="11494678">
            <a:off x="1652313" y="2256276"/>
            <a:ext cx="393525" cy="59105"/>
          </a:xfrm>
          <a:custGeom>
            <a:avLst/>
            <a:gdLst>
              <a:gd name="connsiteX0" fmla="*/ 0 w 527901"/>
              <a:gd name="connsiteY0" fmla="*/ 76235 h 79287"/>
              <a:gd name="connsiteX1" fmla="*/ 56561 w 527901"/>
              <a:gd name="connsiteY1" fmla="*/ 38528 h 79287"/>
              <a:gd name="connsiteX2" fmla="*/ 179110 w 527901"/>
              <a:gd name="connsiteY2" fmla="*/ 821 h 79287"/>
              <a:gd name="connsiteX3" fmla="*/ 329938 w 527901"/>
              <a:gd name="connsiteY3" fmla="*/ 76235 h 79287"/>
              <a:gd name="connsiteX4" fmla="*/ 527901 w 527901"/>
              <a:gd name="connsiteY4" fmla="*/ 57382 h 79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7901" h="79287">
                <a:moveTo>
                  <a:pt x="0" y="76235"/>
                </a:moveTo>
                <a:cubicBezTo>
                  <a:pt x="13354" y="63666"/>
                  <a:pt x="26709" y="51097"/>
                  <a:pt x="56561" y="38528"/>
                </a:cubicBezTo>
                <a:cubicBezTo>
                  <a:pt x="86413" y="25959"/>
                  <a:pt x="133547" y="-5464"/>
                  <a:pt x="179110" y="821"/>
                </a:cubicBezTo>
                <a:cubicBezTo>
                  <a:pt x="224673" y="7105"/>
                  <a:pt x="271806" y="66808"/>
                  <a:pt x="329938" y="76235"/>
                </a:cubicBezTo>
                <a:cubicBezTo>
                  <a:pt x="388070" y="85662"/>
                  <a:pt x="457985" y="71522"/>
                  <a:pt x="527901" y="57382"/>
                </a:cubicBezTo>
              </a:path>
            </a:pathLst>
          </a:custGeom>
          <a:noFill/>
          <a:ln>
            <a:solidFill>
              <a:srgbClr val="0000FF"/>
            </a:solidFill>
            <a:tailEnd type="triangle" w="med" len="lg"/>
          </a:ln>
          <a:effectLst>
            <a:outerShdw blurRad="12700" dist="12700" dir="5400000" sx="98000" sy="98000" algn="ctr" rotWithShape="0">
              <a:schemeClr val="bg1"/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310353E9-96B2-7D38-1AAF-2A520EEBF67A}"/>
              </a:ext>
            </a:extLst>
          </p:cNvPr>
          <p:cNvSpPr/>
          <p:nvPr/>
        </p:nvSpPr>
        <p:spPr>
          <a:xfrm rot="7946991">
            <a:off x="1029335" y="2195092"/>
            <a:ext cx="393525" cy="59105"/>
          </a:xfrm>
          <a:custGeom>
            <a:avLst/>
            <a:gdLst>
              <a:gd name="connsiteX0" fmla="*/ 0 w 527901"/>
              <a:gd name="connsiteY0" fmla="*/ 76235 h 79287"/>
              <a:gd name="connsiteX1" fmla="*/ 56561 w 527901"/>
              <a:gd name="connsiteY1" fmla="*/ 38528 h 79287"/>
              <a:gd name="connsiteX2" fmla="*/ 179110 w 527901"/>
              <a:gd name="connsiteY2" fmla="*/ 821 h 79287"/>
              <a:gd name="connsiteX3" fmla="*/ 329938 w 527901"/>
              <a:gd name="connsiteY3" fmla="*/ 76235 h 79287"/>
              <a:gd name="connsiteX4" fmla="*/ 527901 w 527901"/>
              <a:gd name="connsiteY4" fmla="*/ 57382 h 79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7901" h="79287">
                <a:moveTo>
                  <a:pt x="0" y="76235"/>
                </a:moveTo>
                <a:cubicBezTo>
                  <a:pt x="13354" y="63666"/>
                  <a:pt x="26709" y="51097"/>
                  <a:pt x="56561" y="38528"/>
                </a:cubicBezTo>
                <a:cubicBezTo>
                  <a:pt x="86413" y="25959"/>
                  <a:pt x="133547" y="-5464"/>
                  <a:pt x="179110" y="821"/>
                </a:cubicBezTo>
                <a:cubicBezTo>
                  <a:pt x="224673" y="7105"/>
                  <a:pt x="271806" y="66808"/>
                  <a:pt x="329938" y="76235"/>
                </a:cubicBezTo>
                <a:cubicBezTo>
                  <a:pt x="388070" y="85662"/>
                  <a:pt x="457985" y="71522"/>
                  <a:pt x="527901" y="57382"/>
                </a:cubicBezTo>
              </a:path>
            </a:pathLst>
          </a:custGeom>
          <a:noFill/>
          <a:ln>
            <a:solidFill>
              <a:srgbClr val="0000FF"/>
            </a:solidFill>
            <a:tailEnd type="triangle" w="med" len="lg"/>
          </a:ln>
          <a:effectLst>
            <a:outerShdw blurRad="12700" dist="12700" dir="5400000" sx="98000" sy="98000" algn="ctr" rotWithShape="0">
              <a:schemeClr val="bg1"/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A7ABF47-442C-676C-A9BF-E9A75C24F5AE}"/>
              </a:ext>
            </a:extLst>
          </p:cNvPr>
          <p:cNvSpPr/>
          <p:nvPr/>
        </p:nvSpPr>
        <p:spPr>
          <a:xfrm rot="13534176">
            <a:off x="1126101" y="2811970"/>
            <a:ext cx="393525" cy="59105"/>
          </a:xfrm>
          <a:custGeom>
            <a:avLst/>
            <a:gdLst>
              <a:gd name="connsiteX0" fmla="*/ 0 w 527901"/>
              <a:gd name="connsiteY0" fmla="*/ 76235 h 79287"/>
              <a:gd name="connsiteX1" fmla="*/ 56561 w 527901"/>
              <a:gd name="connsiteY1" fmla="*/ 38528 h 79287"/>
              <a:gd name="connsiteX2" fmla="*/ 179110 w 527901"/>
              <a:gd name="connsiteY2" fmla="*/ 821 h 79287"/>
              <a:gd name="connsiteX3" fmla="*/ 329938 w 527901"/>
              <a:gd name="connsiteY3" fmla="*/ 76235 h 79287"/>
              <a:gd name="connsiteX4" fmla="*/ 527901 w 527901"/>
              <a:gd name="connsiteY4" fmla="*/ 57382 h 79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7901" h="79287">
                <a:moveTo>
                  <a:pt x="0" y="76235"/>
                </a:moveTo>
                <a:cubicBezTo>
                  <a:pt x="13354" y="63666"/>
                  <a:pt x="26709" y="51097"/>
                  <a:pt x="56561" y="38528"/>
                </a:cubicBezTo>
                <a:cubicBezTo>
                  <a:pt x="86413" y="25959"/>
                  <a:pt x="133547" y="-5464"/>
                  <a:pt x="179110" y="821"/>
                </a:cubicBezTo>
                <a:cubicBezTo>
                  <a:pt x="224673" y="7105"/>
                  <a:pt x="271806" y="66808"/>
                  <a:pt x="329938" y="76235"/>
                </a:cubicBezTo>
                <a:cubicBezTo>
                  <a:pt x="388070" y="85662"/>
                  <a:pt x="457985" y="71522"/>
                  <a:pt x="527901" y="57382"/>
                </a:cubicBezTo>
              </a:path>
            </a:pathLst>
          </a:custGeom>
          <a:noFill/>
          <a:ln>
            <a:solidFill>
              <a:srgbClr val="0000FF"/>
            </a:solidFill>
            <a:tailEnd type="triangle" w="med" len="lg"/>
          </a:ln>
          <a:effectLst>
            <a:outerShdw blurRad="12700" dist="12700" dir="5400000" sx="98000" sy="98000" algn="ctr" rotWithShape="0">
              <a:schemeClr val="bg1"/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E03B2E2-6027-3D37-2149-2EB7302B6F1F}"/>
              </a:ext>
            </a:extLst>
          </p:cNvPr>
          <p:cNvSpPr/>
          <p:nvPr/>
        </p:nvSpPr>
        <p:spPr>
          <a:xfrm rot="16033711">
            <a:off x="679402" y="3090898"/>
            <a:ext cx="393525" cy="59105"/>
          </a:xfrm>
          <a:custGeom>
            <a:avLst/>
            <a:gdLst>
              <a:gd name="connsiteX0" fmla="*/ 0 w 527901"/>
              <a:gd name="connsiteY0" fmla="*/ 76235 h 79287"/>
              <a:gd name="connsiteX1" fmla="*/ 56561 w 527901"/>
              <a:gd name="connsiteY1" fmla="*/ 38528 h 79287"/>
              <a:gd name="connsiteX2" fmla="*/ 179110 w 527901"/>
              <a:gd name="connsiteY2" fmla="*/ 821 h 79287"/>
              <a:gd name="connsiteX3" fmla="*/ 329938 w 527901"/>
              <a:gd name="connsiteY3" fmla="*/ 76235 h 79287"/>
              <a:gd name="connsiteX4" fmla="*/ 527901 w 527901"/>
              <a:gd name="connsiteY4" fmla="*/ 57382 h 79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7901" h="79287">
                <a:moveTo>
                  <a:pt x="0" y="76235"/>
                </a:moveTo>
                <a:cubicBezTo>
                  <a:pt x="13354" y="63666"/>
                  <a:pt x="26709" y="51097"/>
                  <a:pt x="56561" y="38528"/>
                </a:cubicBezTo>
                <a:cubicBezTo>
                  <a:pt x="86413" y="25959"/>
                  <a:pt x="133547" y="-5464"/>
                  <a:pt x="179110" y="821"/>
                </a:cubicBezTo>
                <a:cubicBezTo>
                  <a:pt x="224673" y="7105"/>
                  <a:pt x="271806" y="66808"/>
                  <a:pt x="329938" y="76235"/>
                </a:cubicBezTo>
                <a:cubicBezTo>
                  <a:pt x="388070" y="85662"/>
                  <a:pt x="457985" y="71522"/>
                  <a:pt x="527901" y="57382"/>
                </a:cubicBezTo>
              </a:path>
            </a:pathLst>
          </a:custGeom>
          <a:noFill/>
          <a:ln>
            <a:solidFill>
              <a:srgbClr val="0000FF"/>
            </a:solidFill>
            <a:tailEnd type="triangle" w="med" len="lg"/>
          </a:ln>
          <a:effectLst>
            <a:outerShdw blurRad="12700" dist="12700" dir="5400000" sx="98000" sy="98000" algn="ctr" rotWithShape="0">
              <a:schemeClr val="bg1"/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2304BA0-26D8-9E3C-3C46-EE37DA5D9D5F}"/>
              </a:ext>
            </a:extLst>
          </p:cNvPr>
          <p:cNvSpPr/>
          <p:nvPr/>
        </p:nvSpPr>
        <p:spPr>
          <a:xfrm rot="11686640">
            <a:off x="2098278" y="1708548"/>
            <a:ext cx="316340" cy="59019"/>
          </a:xfrm>
          <a:custGeom>
            <a:avLst/>
            <a:gdLst>
              <a:gd name="connsiteX0" fmla="*/ 0 w 527901"/>
              <a:gd name="connsiteY0" fmla="*/ 76235 h 79287"/>
              <a:gd name="connsiteX1" fmla="*/ 56561 w 527901"/>
              <a:gd name="connsiteY1" fmla="*/ 38528 h 79287"/>
              <a:gd name="connsiteX2" fmla="*/ 179110 w 527901"/>
              <a:gd name="connsiteY2" fmla="*/ 821 h 79287"/>
              <a:gd name="connsiteX3" fmla="*/ 329938 w 527901"/>
              <a:gd name="connsiteY3" fmla="*/ 76235 h 79287"/>
              <a:gd name="connsiteX4" fmla="*/ 527901 w 527901"/>
              <a:gd name="connsiteY4" fmla="*/ 57382 h 79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7901" h="79287">
                <a:moveTo>
                  <a:pt x="0" y="76235"/>
                </a:moveTo>
                <a:cubicBezTo>
                  <a:pt x="13354" y="63666"/>
                  <a:pt x="26709" y="51097"/>
                  <a:pt x="56561" y="38528"/>
                </a:cubicBezTo>
                <a:cubicBezTo>
                  <a:pt x="86413" y="25959"/>
                  <a:pt x="133547" y="-5464"/>
                  <a:pt x="179110" y="821"/>
                </a:cubicBezTo>
                <a:cubicBezTo>
                  <a:pt x="224673" y="7105"/>
                  <a:pt x="271806" y="66808"/>
                  <a:pt x="329938" y="76235"/>
                </a:cubicBezTo>
                <a:cubicBezTo>
                  <a:pt x="388070" y="85662"/>
                  <a:pt x="457985" y="71522"/>
                  <a:pt x="527901" y="57382"/>
                </a:cubicBezTo>
              </a:path>
            </a:pathLst>
          </a:custGeom>
          <a:noFill/>
          <a:ln>
            <a:solidFill>
              <a:srgbClr val="0000FF"/>
            </a:solidFill>
            <a:tailEnd type="triangle" w="med" len="lg"/>
          </a:ln>
          <a:effectLst>
            <a:outerShdw blurRad="12700" dist="12700" dir="5400000" sx="98000" sy="98000" algn="ctr" rotWithShape="0">
              <a:schemeClr val="bg1"/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440F45D-1F68-E7C3-D534-F48712809442}"/>
              </a:ext>
            </a:extLst>
          </p:cNvPr>
          <p:cNvSpPr/>
          <p:nvPr/>
        </p:nvSpPr>
        <p:spPr>
          <a:xfrm rot="10411832">
            <a:off x="1571734" y="1559586"/>
            <a:ext cx="393525" cy="59105"/>
          </a:xfrm>
          <a:custGeom>
            <a:avLst/>
            <a:gdLst>
              <a:gd name="connsiteX0" fmla="*/ 0 w 527901"/>
              <a:gd name="connsiteY0" fmla="*/ 76235 h 79287"/>
              <a:gd name="connsiteX1" fmla="*/ 56561 w 527901"/>
              <a:gd name="connsiteY1" fmla="*/ 38528 h 79287"/>
              <a:gd name="connsiteX2" fmla="*/ 179110 w 527901"/>
              <a:gd name="connsiteY2" fmla="*/ 821 h 79287"/>
              <a:gd name="connsiteX3" fmla="*/ 329938 w 527901"/>
              <a:gd name="connsiteY3" fmla="*/ 76235 h 79287"/>
              <a:gd name="connsiteX4" fmla="*/ 527901 w 527901"/>
              <a:gd name="connsiteY4" fmla="*/ 57382 h 79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7901" h="79287">
                <a:moveTo>
                  <a:pt x="0" y="76235"/>
                </a:moveTo>
                <a:cubicBezTo>
                  <a:pt x="13354" y="63666"/>
                  <a:pt x="26709" y="51097"/>
                  <a:pt x="56561" y="38528"/>
                </a:cubicBezTo>
                <a:cubicBezTo>
                  <a:pt x="86413" y="25959"/>
                  <a:pt x="133547" y="-5464"/>
                  <a:pt x="179110" y="821"/>
                </a:cubicBezTo>
                <a:cubicBezTo>
                  <a:pt x="224673" y="7105"/>
                  <a:pt x="271806" y="66808"/>
                  <a:pt x="329938" y="76235"/>
                </a:cubicBezTo>
                <a:cubicBezTo>
                  <a:pt x="388070" y="85662"/>
                  <a:pt x="457985" y="71522"/>
                  <a:pt x="527901" y="57382"/>
                </a:cubicBezTo>
              </a:path>
            </a:pathLst>
          </a:custGeom>
          <a:noFill/>
          <a:ln>
            <a:solidFill>
              <a:srgbClr val="0000FF"/>
            </a:solidFill>
            <a:tailEnd type="triangle" w="med" len="lg"/>
          </a:ln>
          <a:effectLst>
            <a:outerShdw blurRad="12700" dist="12700" dir="5400000" sx="98000" sy="98000" algn="ctr" rotWithShape="0">
              <a:schemeClr val="bg1"/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2DA517D-71AE-DD33-1F7C-E455885931CA}"/>
              </a:ext>
            </a:extLst>
          </p:cNvPr>
          <p:cNvSpPr/>
          <p:nvPr/>
        </p:nvSpPr>
        <p:spPr>
          <a:xfrm rot="5400000">
            <a:off x="2406702" y="2343444"/>
            <a:ext cx="306595" cy="45719"/>
          </a:xfrm>
          <a:custGeom>
            <a:avLst/>
            <a:gdLst>
              <a:gd name="connsiteX0" fmla="*/ 0 w 527901"/>
              <a:gd name="connsiteY0" fmla="*/ 76235 h 79287"/>
              <a:gd name="connsiteX1" fmla="*/ 56561 w 527901"/>
              <a:gd name="connsiteY1" fmla="*/ 38528 h 79287"/>
              <a:gd name="connsiteX2" fmla="*/ 179110 w 527901"/>
              <a:gd name="connsiteY2" fmla="*/ 821 h 79287"/>
              <a:gd name="connsiteX3" fmla="*/ 329938 w 527901"/>
              <a:gd name="connsiteY3" fmla="*/ 76235 h 79287"/>
              <a:gd name="connsiteX4" fmla="*/ 527901 w 527901"/>
              <a:gd name="connsiteY4" fmla="*/ 57382 h 79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7901" h="79287">
                <a:moveTo>
                  <a:pt x="0" y="76235"/>
                </a:moveTo>
                <a:cubicBezTo>
                  <a:pt x="13354" y="63666"/>
                  <a:pt x="26709" y="51097"/>
                  <a:pt x="56561" y="38528"/>
                </a:cubicBezTo>
                <a:cubicBezTo>
                  <a:pt x="86413" y="25959"/>
                  <a:pt x="133547" y="-5464"/>
                  <a:pt x="179110" y="821"/>
                </a:cubicBezTo>
                <a:cubicBezTo>
                  <a:pt x="224673" y="7105"/>
                  <a:pt x="271806" y="66808"/>
                  <a:pt x="329938" y="76235"/>
                </a:cubicBezTo>
                <a:cubicBezTo>
                  <a:pt x="388070" y="85662"/>
                  <a:pt x="457985" y="71522"/>
                  <a:pt x="527901" y="57382"/>
                </a:cubicBezTo>
              </a:path>
            </a:pathLst>
          </a:custGeom>
          <a:noFill/>
          <a:ln>
            <a:solidFill>
              <a:srgbClr val="0000FF"/>
            </a:solidFill>
            <a:tailEnd type="triangle" w="med" len="lg"/>
          </a:ln>
          <a:effectLst>
            <a:outerShdw blurRad="12700" dist="12700" dir="5400000" sx="98000" sy="98000" algn="ctr" rotWithShape="0">
              <a:schemeClr val="bg1"/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81849C1-5567-C24A-5770-A8FC2BBAACDA}"/>
              </a:ext>
            </a:extLst>
          </p:cNvPr>
          <p:cNvSpPr/>
          <p:nvPr/>
        </p:nvSpPr>
        <p:spPr>
          <a:xfrm rot="4127739">
            <a:off x="2201137" y="3347896"/>
            <a:ext cx="393525" cy="59105"/>
          </a:xfrm>
          <a:custGeom>
            <a:avLst/>
            <a:gdLst>
              <a:gd name="connsiteX0" fmla="*/ 0 w 527901"/>
              <a:gd name="connsiteY0" fmla="*/ 76235 h 79287"/>
              <a:gd name="connsiteX1" fmla="*/ 56561 w 527901"/>
              <a:gd name="connsiteY1" fmla="*/ 38528 h 79287"/>
              <a:gd name="connsiteX2" fmla="*/ 179110 w 527901"/>
              <a:gd name="connsiteY2" fmla="*/ 821 h 79287"/>
              <a:gd name="connsiteX3" fmla="*/ 329938 w 527901"/>
              <a:gd name="connsiteY3" fmla="*/ 76235 h 79287"/>
              <a:gd name="connsiteX4" fmla="*/ 527901 w 527901"/>
              <a:gd name="connsiteY4" fmla="*/ 57382 h 79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7901" h="79287">
                <a:moveTo>
                  <a:pt x="0" y="76235"/>
                </a:moveTo>
                <a:cubicBezTo>
                  <a:pt x="13354" y="63666"/>
                  <a:pt x="26709" y="51097"/>
                  <a:pt x="56561" y="38528"/>
                </a:cubicBezTo>
                <a:cubicBezTo>
                  <a:pt x="86413" y="25959"/>
                  <a:pt x="133547" y="-5464"/>
                  <a:pt x="179110" y="821"/>
                </a:cubicBezTo>
                <a:cubicBezTo>
                  <a:pt x="224673" y="7105"/>
                  <a:pt x="271806" y="66808"/>
                  <a:pt x="329938" y="76235"/>
                </a:cubicBezTo>
                <a:cubicBezTo>
                  <a:pt x="388070" y="85662"/>
                  <a:pt x="457985" y="71522"/>
                  <a:pt x="527901" y="57382"/>
                </a:cubicBezTo>
              </a:path>
            </a:pathLst>
          </a:custGeom>
          <a:noFill/>
          <a:ln>
            <a:solidFill>
              <a:srgbClr val="0000FF"/>
            </a:solidFill>
            <a:tailEnd type="triangle" w="med" len="lg"/>
          </a:ln>
          <a:effectLst>
            <a:outerShdw blurRad="12700" dist="12700" dir="5400000" sx="98000" sy="98000" algn="ctr" rotWithShape="0">
              <a:schemeClr val="bg1"/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D4BAEB-2031-AF78-EA75-AE722A6A968E}"/>
              </a:ext>
            </a:extLst>
          </p:cNvPr>
          <p:cNvSpPr/>
          <p:nvPr/>
        </p:nvSpPr>
        <p:spPr>
          <a:xfrm rot="4862577">
            <a:off x="2036329" y="4223736"/>
            <a:ext cx="393525" cy="59105"/>
          </a:xfrm>
          <a:custGeom>
            <a:avLst/>
            <a:gdLst>
              <a:gd name="connsiteX0" fmla="*/ 0 w 527901"/>
              <a:gd name="connsiteY0" fmla="*/ 76235 h 79287"/>
              <a:gd name="connsiteX1" fmla="*/ 56561 w 527901"/>
              <a:gd name="connsiteY1" fmla="*/ 38528 h 79287"/>
              <a:gd name="connsiteX2" fmla="*/ 179110 w 527901"/>
              <a:gd name="connsiteY2" fmla="*/ 821 h 79287"/>
              <a:gd name="connsiteX3" fmla="*/ 329938 w 527901"/>
              <a:gd name="connsiteY3" fmla="*/ 76235 h 79287"/>
              <a:gd name="connsiteX4" fmla="*/ 527901 w 527901"/>
              <a:gd name="connsiteY4" fmla="*/ 57382 h 79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7901" h="79287">
                <a:moveTo>
                  <a:pt x="0" y="76235"/>
                </a:moveTo>
                <a:cubicBezTo>
                  <a:pt x="13354" y="63666"/>
                  <a:pt x="26709" y="51097"/>
                  <a:pt x="56561" y="38528"/>
                </a:cubicBezTo>
                <a:cubicBezTo>
                  <a:pt x="86413" y="25959"/>
                  <a:pt x="133547" y="-5464"/>
                  <a:pt x="179110" y="821"/>
                </a:cubicBezTo>
                <a:cubicBezTo>
                  <a:pt x="224673" y="7105"/>
                  <a:pt x="271806" y="66808"/>
                  <a:pt x="329938" y="76235"/>
                </a:cubicBezTo>
                <a:cubicBezTo>
                  <a:pt x="388070" y="85662"/>
                  <a:pt x="457985" y="71522"/>
                  <a:pt x="527901" y="57382"/>
                </a:cubicBezTo>
              </a:path>
            </a:pathLst>
          </a:custGeom>
          <a:noFill/>
          <a:ln>
            <a:solidFill>
              <a:srgbClr val="0000FF"/>
            </a:solidFill>
            <a:tailEnd type="triangle" w="med" len="lg"/>
          </a:ln>
          <a:effectLst>
            <a:outerShdw blurRad="12700" dist="12700" dir="5400000" sx="98000" sy="98000" algn="ctr" rotWithShape="0">
              <a:schemeClr val="bg1"/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8EE9FD4-BDF6-F27B-0178-BF6F8C6F1787}"/>
              </a:ext>
            </a:extLst>
          </p:cNvPr>
          <p:cNvSpPr/>
          <p:nvPr/>
        </p:nvSpPr>
        <p:spPr>
          <a:xfrm rot="8097884">
            <a:off x="3183615" y="3636322"/>
            <a:ext cx="393525" cy="59105"/>
          </a:xfrm>
          <a:custGeom>
            <a:avLst/>
            <a:gdLst>
              <a:gd name="connsiteX0" fmla="*/ 0 w 527901"/>
              <a:gd name="connsiteY0" fmla="*/ 76235 h 79287"/>
              <a:gd name="connsiteX1" fmla="*/ 56561 w 527901"/>
              <a:gd name="connsiteY1" fmla="*/ 38528 h 79287"/>
              <a:gd name="connsiteX2" fmla="*/ 179110 w 527901"/>
              <a:gd name="connsiteY2" fmla="*/ 821 h 79287"/>
              <a:gd name="connsiteX3" fmla="*/ 329938 w 527901"/>
              <a:gd name="connsiteY3" fmla="*/ 76235 h 79287"/>
              <a:gd name="connsiteX4" fmla="*/ 527901 w 527901"/>
              <a:gd name="connsiteY4" fmla="*/ 57382 h 79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7901" h="79287">
                <a:moveTo>
                  <a:pt x="0" y="76235"/>
                </a:moveTo>
                <a:cubicBezTo>
                  <a:pt x="13354" y="63666"/>
                  <a:pt x="26709" y="51097"/>
                  <a:pt x="56561" y="38528"/>
                </a:cubicBezTo>
                <a:cubicBezTo>
                  <a:pt x="86413" y="25959"/>
                  <a:pt x="133547" y="-5464"/>
                  <a:pt x="179110" y="821"/>
                </a:cubicBezTo>
                <a:cubicBezTo>
                  <a:pt x="224673" y="7105"/>
                  <a:pt x="271806" y="66808"/>
                  <a:pt x="329938" y="76235"/>
                </a:cubicBezTo>
                <a:cubicBezTo>
                  <a:pt x="388070" y="85662"/>
                  <a:pt x="457985" y="71522"/>
                  <a:pt x="527901" y="57382"/>
                </a:cubicBezTo>
              </a:path>
            </a:pathLst>
          </a:custGeom>
          <a:noFill/>
          <a:ln>
            <a:solidFill>
              <a:srgbClr val="0000FF"/>
            </a:solidFill>
            <a:tailEnd type="triangle" w="med" len="lg"/>
          </a:ln>
          <a:effectLst>
            <a:outerShdw blurRad="12700" dist="12700" dir="5400000" sx="98000" sy="98000" algn="ctr" rotWithShape="0">
              <a:schemeClr val="bg1"/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820007DD-8CF7-69F2-BF5D-097E0DF9DF0A}"/>
              </a:ext>
            </a:extLst>
          </p:cNvPr>
          <p:cNvSpPr/>
          <p:nvPr/>
        </p:nvSpPr>
        <p:spPr>
          <a:xfrm rot="2636066">
            <a:off x="1851002" y="5106074"/>
            <a:ext cx="393525" cy="59105"/>
          </a:xfrm>
          <a:custGeom>
            <a:avLst/>
            <a:gdLst>
              <a:gd name="connsiteX0" fmla="*/ 0 w 527901"/>
              <a:gd name="connsiteY0" fmla="*/ 76235 h 79287"/>
              <a:gd name="connsiteX1" fmla="*/ 56561 w 527901"/>
              <a:gd name="connsiteY1" fmla="*/ 38528 h 79287"/>
              <a:gd name="connsiteX2" fmla="*/ 179110 w 527901"/>
              <a:gd name="connsiteY2" fmla="*/ 821 h 79287"/>
              <a:gd name="connsiteX3" fmla="*/ 329938 w 527901"/>
              <a:gd name="connsiteY3" fmla="*/ 76235 h 79287"/>
              <a:gd name="connsiteX4" fmla="*/ 527901 w 527901"/>
              <a:gd name="connsiteY4" fmla="*/ 57382 h 79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7901" h="79287">
                <a:moveTo>
                  <a:pt x="0" y="76235"/>
                </a:moveTo>
                <a:cubicBezTo>
                  <a:pt x="13354" y="63666"/>
                  <a:pt x="26709" y="51097"/>
                  <a:pt x="56561" y="38528"/>
                </a:cubicBezTo>
                <a:cubicBezTo>
                  <a:pt x="86413" y="25959"/>
                  <a:pt x="133547" y="-5464"/>
                  <a:pt x="179110" y="821"/>
                </a:cubicBezTo>
                <a:cubicBezTo>
                  <a:pt x="224673" y="7105"/>
                  <a:pt x="271806" y="66808"/>
                  <a:pt x="329938" y="76235"/>
                </a:cubicBezTo>
                <a:cubicBezTo>
                  <a:pt x="388070" y="85662"/>
                  <a:pt x="457985" y="71522"/>
                  <a:pt x="527901" y="57382"/>
                </a:cubicBezTo>
              </a:path>
            </a:pathLst>
          </a:custGeom>
          <a:noFill/>
          <a:ln>
            <a:solidFill>
              <a:srgbClr val="0000FF"/>
            </a:solidFill>
            <a:tailEnd type="triangle" w="med" len="lg"/>
          </a:ln>
          <a:effectLst>
            <a:outerShdw blurRad="12700" dist="12700" dir="5400000" sx="98000" sy="98000" algn="ctr" rotWithShape="0">
              <a:schemeClr val="bg1"/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180B4ABC-4C07-F0A0-61A1-F44BD775B742}"/>
              </a:ext>
            </a:extLst>
          </p:cNvPr>
          <p:cNvSpPr/>
          <p:nvPr/>
        </p:nvSpPr>
        <p:spPr>
          <a:xfrm>
            <a:off x="3993038" y="617993"/>
            <a:ext cx="5043788" cy="3326995"/>
          </a:xfrm>
          <a:prstGeom prst="roundRect">
            <a:avLst>
              <a:gd name="adj" fmla="val 6534"/>
            </a:avLst>
          </a:prstGeom>
          <a:solidFill>
            <a:srgbClr val="DBC7A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5A47803A-A551-01F0-B384-8361D1A702E2}"/>
              </a:ext>
            </a:extLst>
          </p:cNvPr>
          <p:cNvSpPr/>
          <p:nvPr/>
        </p:nvSpPr>
        <p:spPr>
          <a:xfrm>
            <a:off x="4037087" y="4054323"/>
            <a:ext cx="4999738" cy="2020489"/>
          </a:xfrm>
          <a:prstGeom prst="roundRect">
            <a:avLst>
              <a:gd name="adj" fmla="val 6534"/>
            </a:avLst>
          </a:pr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78EE556-7405-7856-47BC-3B3428D2FE87}"/>
              </a:ext>
            </a:extLst>
          </p:cNvPr>
          <p:cNvSpPr txBox="1"/>
          <p:nvPr/>
        </p:nvSpPr>
        <p:spPr>
          <a:xfrm>
            <a:off x="4003527" y="4054324"/>
            <a:ext cx="344018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ช่วงที่ 1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: </a:t>
            </a: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ช่วง กม.11+950 ถึง กม.13+930</a:t>
            </a:r>
            <a:endParaRPr kumimoji="0" lang="th-TH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E9E255C-C975-DFDF-1DC8-8019F12761A5}"/>
              </a:ext>
            </a:extLst>
          </p:cNvPr>
          <p:cNvSpPr txBox="1"/>
          <p:nvPr/>
        </p:nvSpPr>
        <p:spPr>
          <a:xfrm>
            <a:off x="3950771" y="591303"/>
            <a:ext cx="344018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2000" b="1">
                <a:effectLst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rPr>
              <a:t>ช่วงที่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rPr>
              <a:t>2</a:t>
            </a: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rPr>
              <a:t>: </a:t>
            </a: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rPr>
              <a:t>ช่วง กม.19+500 ถึง กม.21+000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cs typeface="TH SarabunPSK" panose="020B0500040200020003" pitchFamily="34" charset="-34"/>
            </a:endParaRPr>
          </a:p>
        </p:txBody>
      </p:sp>
      <p:graphicFrame>
        <p:nvGraphicFramePr>
          <p:cNvPr id="24" name="Diagram 23">
            <a:extLst>
              <a:ext uri="{FF2B5EF4-FFF2-40B4-BE49-F238E27FC236}">
                <a16:creationId xmlns:a16="http://schemas.microsoft.com/office/drawing/2014/main" id="{958E9281-2422-B6A9-2428-86FB88C9589E}"/>
              </a:ext>
            </a:extLst>
          </p:cNvPr>
          <p:cNvGraphicFramePr/>
          <p:nvPr/>
        </p:nvGraphicFramePr>
        <p:xfrm>
          <a:off x="4072240" y="4486675"/>
          <a:ext cx="4704115" cy="1539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25" name="Diagram 24">
            <a:extLst>
              <a:ext uri="{FF2B5EF4-FFF2-40B4-BE49-F238E27FC236}">
                <a16:creationId xmlns:a16="http://schemas.microsoft.com/office/drawing/2014/main" id="{02C523B3-F372-7077-C6B2-3FEF6D3F1019}"/>
              </a:ext>
            </a:extLst>
          </p:cNvPr>
          <p:cNvGraphicFramePr/>
          <p:nvPr/>
        </p:nvGraphicFramePr>
        <p:xfrm>
          <a:off x="4183742" y="1018103"/>
          <a:ext cx="4592613" cy="6387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26" name="Diagram 25">
            <a:extLst>
              <a:ext uri="{FF2B5EF4-FFF2-40B4-BE49-F238E27FC236}">
                <a16:creationId xmlns:a16="http://schemas.microsoft.com/office/drawing/2014/main" id="{CD24C510-C001-4DF7-A81E-DD0E6A31B69E}"/>
              </a:ext>
            </a:extLst>
          </p:cNvPr>
          <p:cNvGraphicFramePr/>
          <p:nvPr/>
        </p:nvGraphicFramePr>
        <p:xfrm>
          <a:off x="4014772" y="2107406"/>
          <a:ext cx="4920110" cy="1588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33" name="Arrow: Right 32">
            <a:extLst>
              <a:ext uri="{FF2B5EF4-FFF2-40B4-BE49-F238E27FC236}">
                <a16:creationId xmlns:a16="http://schemas.microsoft.com/office/drawing/2014/main" id="{F7A69ED7-B39D-4163-375C-D6589E7FD050}"/>
              </a:ext>
            </a:extLst>
          </p:cNvPr>
          <p:cNvSpPr/>
          <p:nvPr/>
        </p:nvSpPr>
        <p:spPr>
          <a:xfrm>
            <a:off x="3469099" y="6182902"/>
            <a:ext cx="361507" cy="199013"/>
          </a:xfrm>
          <a:prstGeom prst="rightArrow">
            <a:avLst/>
          </a:prstGeom>
          <a:solidFill>
            <a:srgbClr val="00B0F0"/>
          </a:solidFill>
          <a:ln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34" name="Text Box 6">
            <a:extLst>
              <a:ext uri="{FF2B5EF4-FFF2-40B4-BE49-F238E27FC236}">
                <a16:creationId xmlns:a16="http://schemas.microsoft.com/office/drawing/2014/main" id="{F3E4DEF1-E4ED-3F8E-EFE6-C4FC19B4F2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76667" y="6089585"/>
            <a:ext cx="189419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ทิศทางการระบายน้ำ</a:t>
            </a:r>
          </a:p>
        </p:txBody>
      </p:sp>
      <p:sp>
        <p:nvSpPr>
          <p:cNvPr id="35" name="Arrow: Right 34">
            <a:extLst>
              <a:ext uri="{FF2B5EF4-FFF2-40B4-BE49-F238E27FC236}">
                <a16:creationId xmlns:a16="http://schemas.microsoft.com/office/drawing/2014/main" id="{9713763A-02A4-EC5C-D8FC-05996B3899F4}"/>
              </a:ext>
            </a:extLst>
          </p:cNvPr>
          <p:cNvSpPr/>
          <p:nvPr/>
        </p:nvSpPr>
        <p:spPr>
          <a:xfrm rot="13013862">
            <a:off x="3064427" y="4135588"/>
            <a:ext cx="250974" cy="143097"/>
          </a:xfrm>
          <a:prstGeom prst="rightArrow">
            <a:avLst/>
          </a:prstGeom>
          <a:solidFill>
            <a:srgbClr val="00B0F0"/>
          </a:solidFill>
          <a:ln w="9525"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41" name="Arrow: Right 40">
            <a:extLst>
              <a:ext uri="{FF2B5EF4-FFF2-40B4-BE49-F238E27FC236}">
                <a16:creationId xmlns:a16="http://schemas.microsoft.com/office/drawing/2014/main" id="{16382F8C-FAE7-461D-E29F-BCD52AEBE0ED}"/>
              </a:ext>
            </a:extLst>
          </p:cNvPr>
          <p:cNvSpPr/>
          <p:nvPr/>
        </p:nvSpPr>
        <p:spPr>
          <a:xfrm rot="13562991">
            <a:off x="2817729" y="3911238"/>
            <a:ext cx="250974" cy="143097"/>
          </a:xfrm>
          <a:prstGeom prst="rightArrow">
            <a:avLst/>
          </a:prstGeom>
          <a:solidFill>
            <a:srgbClr val="00B0F0"/>
          </a:solidFill>
          <a:ln w="9525"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45" name="Arrow: Right 44">
            <a:extLst>
              <a:ext uri="{FF2B5EF4-FFF2-40B4-BE49-F238E27FC236}">
                <a16:creationId xmlns:a16="http://schemas.microsoft.com/office/drawing/2014/main" id="{F398E9D6-C457-4EB0-D703-C78C1616692D}"/>
              </a:ext>
            </a:extLst>
          </p:cNvPr>
          <p:cNvSpPr/>
          <p:nvPr/>
        </p:nvSpPr>
        <p:spPr>
          <a:xfrm rot="12937542">
            <a:off x="2992529" y="4283874"/>
            <a:ext cx="250974" cy="143097"/>
          </a:xfrm>
          <a:prstGeom prst="rightArrow">
            <a:avLst/>
          </a:prstGeom>
          <a:solidFill>
            <a:srgbClr val="00B0F0"/>
          </a:solidFill>
          <a:ln w="9525"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46" name="Arrow: Right 45">
            <a:extLst>
              <a:ext uri="{FF2B5EF4-FFF2-40B4-BE49-F238E27FC236}">
                <a16:creationId xmlns:a16="http://schemas.microsoft.com/office/drawing/2014/main" id="{8CFCC9D5-CBB6-E94E-AD6C-F60FF44FB7C1}"/>
              </a:ext>
            </a:extLst>
          </p:cNvPr>
          <p:cNvSpPr/>
          <p:nvPr/>
        </p:nvSpPr>
        <p:spPr>
          <a:xfrm rot="13350344">
            <a:off x="2708126" y="4051239"/>
            <a:ext cx="250974" cy="143097"/>
          </a:xfrm>
          <a:prstGeom prst="rightArrow">
            <a:avLst/>
          </a:prstGeom>
          <a:solidFill>
            <a:srgbClr val="00B0F0"/>
          </a:solidFill>
          <a:ln w="9525"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47" name="Arrow: Right 46">
            <a:extLst>
              <a:ext uri="{FF2B5EF4-FFF2-40B4-BE49-F238E27FC236}">
                <a16:creationId xmlns:a16="http://schemas.microsoft.com/office/drawing/2014/main" id="{8BF4E2D5-6513-4F9E-0667-08AA642078EB}"/>
              </a:ext>
            </a:extLst>
          </p:cNvPr>
          <p:cNvSpPr/>
          <p:nvPr/>
        </p:nvSpPr>
        <p:spPr>
          <a:xfrm rot="6376852">
            <a:off x="2197510" y="2250154"/>
            <a:ext cx="250974" cy="143097"/>
          </a:xfrm>
          <a:prstGeom prst="rightArrow">
            <a:avLst/>
          </a:prstGeom>
          <a:solidFill>
            <a:srgbClr val="00B0F0"/>
          </a:solidFill>
          <a:ln w="9525"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74" name="Arrow: Right 73">
            <a:extLst>
              <a:ext uri="{FF2B5EF4-FFF2-40B4-BE49-F238E27FC236}">
                <a16:creationId xmlns:a16="http://schemas.microsoft.com/office/drawing/2014/main" id="{EC3C2267-44D3-BA56-D562-867FE425936C}"/>
              </a:ext>
            </a:extLst>
          </p:cNvPr>
          <p:cNvSpPr/>
          <p:nvPr/>
        </p:nvSpPr>
        <p:spPr>
          <a:xfrm rot="18557016">
            <a:off x="2383894" y="1964699"/>
            <a:ext cx="250974" cy="143097"/>
          </a:xfrm>
          <a:prstGeom prst="rightArrow">
            <a:avLst/>
          </a:prstGeom>
          <a:solidFill>
            <a:srgbClr val="00B0F0"/>
          </a:solidFill>
          <a:ln w="9525"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75" name="Arrow: Right 74">
            <a:extLst>
              <a:ext uri="{FF2B5EF4-FFF2-40B4-BE49-F238E27FC236}">
                <a16:creationId xmlns:a16="http://schemas.microsoft.com/office/drawing/2014/main" id="{88C59DC0-FDCB-6DE4-9305-0D8FDDE39CEB}"/>
              </a:ext>
            </a:extLst>
          </p:cNvPr>
          <p:cNvSpPr/>
          <p:nvPr/>
        </p:nvSpPr>
        <p:spPr>
          <a:xfrm rot="5872684">
            <a:off x="2341725" y="2287140"/>
            <a:ext cx="250974" cy="143097"/>
          </a:xfrm>
          <a:prstGeom prst="rightArrow">
            <a:avLst/>
          </a:prstGeom>
          <a:solidFill>
            <a:srgbClr val="00B0F0"/>
          </a:solidFill>
          <a:ln w="9525"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C40D1979-21BD-7208-752E-DD4CB8DF1068}"/>
              </a:ext>
            </a:extLst>
          </p:cNvPr>
          <p:cNvSpPr txBox="1"/>
          <p:nvPr/>
        </p:nvSpPr>
        <p:spPr>
          <a:xfrm rot="19391947">
            <a:off x="962919" y="2211897"/>
            <a:ext cx="854849" cy="27058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คลองบ่อก้าง</a:t>
            </a:r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9B3A166E-E564-EBDC-B05A-3DFE0207A3D4}"/>
              </a:ext>
            </a:extLst>
          </p:cNvPr>
          <p:cNvSpPr/>
          <p:nvPr/>
        </p:nvSpPr>
        <p:spPr>
          <a:xfrm>
            <a:off x="2795588" y="3924300"/>
            <a:ext cx="469106" cy="447675"/>
          </a:xfrm>
          <a:custGeom>
            <a:avLst/>
            <a:gdLst>
              <a:gd name="connsiteX0" fmla="*/ 469106 w 469106"/>
              <a:gd name="connsiteY0" fmla="*/ 447675 h 447675"/>
              <a:gd name="connsiteX1" fmla="*/ 392906 w 469106"/>
              <a:gd name="connsiteY1" fmla="*/ 385763 h 447675"/>
              <a:gd name="connsiteX2" fmla="*/ 357187 w 469106"/>
              <a:gd name="connsiteY2" fmla="*/ 347663 h 447675"/>
              <a:gd name="connsiteX3" fmla="*/ 269081 w 469106"/>
              <a:gd name="connsiteY3" fmla="*/ 276225 h 447675"/>
              <a:gd name="connsiteX4" fmla="*/ 178593 w 469106"/>
              <a:gd name="connsiteY4" fmla="*/ 207169 h 447675"/>
              <a:gd name="connsiteX5" fmla="*/ 119062 w 469106"/>
              <a:gd name="connsiteY5" fmla="*/ 142875 h 447675"/>
              <a:gd name="connsiteX6" fmla="*/ 50006 w 469106"/>
              <a:gd name="connsiteY6" fmla="*/ 45244 h 447675"/>
              <a:gd name="connsiteX7" fmla="*/ 0 w 469106"/>
              <a:gd name="connsiteY7" fmla="*/ 0 h 447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69106" h="447675">
                <a:moveTo>
                  <a:pt x="469106" y="447675"/>
                </a:moveTo>
                <a:cubicBezTo>
                  <a:pt x="440332" y="425053"/>
                  <a:pt x="411559" y="402432"/>
                  <a:pt x="392906" y="385763"/>
                </a:cubicBezTo>
                <a:cubicBezTo>
                  <a:pt x="374253" y="369094"/>
                  <a:pt x="377824" y="365919"/>
                  <a:pt x="357187" y="347663"/>
                </a:cubicBezTo>
                <a:cubicBezTo>
                  <a:pt x="336550" y="329407"/>
                  <a:pt x="298846" y="299641"/>
                  <a:pt x="269081" y="276225"/>
                </a:cubicBezTo>
                <a:cubicBezTo>
                  <a:pt x="239316" y="252809"/>
                  <a:pt x="203596" y="229394"/>
                  <a:pt x="178593" y="207169"/>
                </a:cubicBezTo>
                <a:cubicBezTo>
                  <a:pt x="153590" y="184944"/>
                  <a:pt x="140493" y="169862"/>
                  <a:pt x="119062" y="142875"/>
                </a:cubicBezTo>
                <a:cubicBezTo>
                  <a:pt x="97631" y="115888"/>
                  <a:pt x="69850" y="69056"/>
                  <a:pt x="50006" y="45244"/>
                </a:cubicBezTo>
                <a:cubicBezTo>
                  <a:pt x="30162" y="21432"/>
                  <a:pt x="15081" y="10716"/>
                  <a:pt x="0" y="0"/>
                </a:cubicBezTo>
              </a:path>
            </a:pathLst>
          </a:custGeom>
          <a:noFill/>
          <a:ln>
            <a:solidFill>
              <a:srgbClr val="FF0000"/>
            </a:solidFill>
            <a:headEnd type="oval"/>
            <a:tailEnd type="oval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EF56C2EE-F401-E56C-9A7C-B4318CEE0860}"/>
              </a:ext>
            </a:extLst>
          </p:cNvPr>
          <p:cNvSpPr/>
          <p:nvPr/>
        </p:nvSpPr>
        <p:spPr>
          <a:xfrm>
            <a:off x="2371725" y="2107406"/>
            <a:ext cx="192881" cy="404813"/>
          </a:xfrm>
          <a:custGeom>
            <a:avLst/>
            <a:gdLst>
              <a:gd name="connsiteX0" fmla="*/ 0 w 192881"/>
              <a:gd name="connsiteY0" fmla="*/ 404813 h 404813"/>
              <a:gd name="connsiteX1" fmla="*/ 21431 w 192881"/>
              <a:gd name="connsiteY1" fmla="*/ 269082 h 404813"/>
              <a:gd name="connsiteX2" fmla="*/ 30956 w 192881"/>
              <a:gd name="connsiteY2" fmla="*/ 142875 h 404813"/>
              <a:gd name="connsiteX3" fmla="*/ 52388 w 192881"/>
              <a:gd name="connsiteY3" fmla="*/ 88107 h 404813"/>
              <a:gd name="connsiteX4" fmla="*/ 102394 w 192881"/>
              <a:gd name="connsiteY4" fmla="*/ 54769 h 404813"/>
              <a:gd name="connsiteX5" fmla="*/ 157163 w 192881"/>
              <a:gd name="connsiteY5" fmla="*/ 28575 h 404813"/>
              <a:gd name="connsiteX6" fmla="*/ 192881 w 192881"/>
              <a:gd name="connsiteY6" fmla="*/ 0 h 4048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881" h="404813">
                <a:moveTo>
                  <a:pt x="0" y="404813"/>
                </a:moveTo>
                <a:cubicBezTo>
                  <a:pt x="8136" y="358775"/>
                  <a:pt x="16272" y="312738"/>
                  <a:pt x="21431" y="269082"/>
                </a:cubicBezTo>
                <a:cubicBezTo>
                  <a:pt x="26590" y="225426"/>
                  <a:pt x="25797" y="173037"/>
                  <a:pt x="30956" y="142875"/>
                </a:cubicBezTo>
                <a:cubicBezTo>
                  <a:pt x="36115" y="112713"/>
                  <a:pt x="40482" y="102791"/>
                  <a:pt x="52388" y="88107"/>
                </a:cubicBezTo>
                <a:cubicBezTo>
                  <a:pt x="64294" y="73423"/>
                  <a:pt x="84932" y="64691"/>
                  <a:pt x="102394" y="54769"/>
                </a:cubicBezTo>
                <a:cubicBezTo>
                  <a:pt x="119857" y="44847"/>
                  <a:pt x="142082" y="37703"/>
                  <a:pt x="157163" y="28575"/>
                </a:cubicBezTo>
                <a:cubicBezTo>
                  <a:pt x="172244" y="19447"/>
                  <a:pt x="182562" y="9723"/>
                  <a:pt x="192881" y="0"/>
                </a:cubicBezTo>
              </a:path>
            </a:pathLst>
          </a:custGeom>
          <a:noFill/>
          <a:ln>
            <a:solidFill>
              <a:srgbClr val="FF0000"/>
            </a:solidFill>
            <a:headEnd type="oval"/>
            <a:tailEnd type="oval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4" name="Slide Number Placeholder 27">
            <a:extLst>
              <a:ext uri="{FF2B5EF4-FFF2-40B4-BE49-F238E27FC236}">
                <a16:creationId xmlns:a16="http://schemas.microsoft.com/office/drawing/2014/main" id="{A7D18F4F-79C5-7626-53FF-0DFDF56F19EC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66923247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0C641E1F-83DF-B905-434A-5640ABBD58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">
            <a:extLst>
              <a:ext uri="{FF2B5EF4-FFF2-40B4-BE49-F238E27FC236}">
                <a16:creationId xmlns:a16="http://schemas.microsoft.com/office/drawing/2014/main" id="{99AB01B2-48F2-D67D-8B40-50B308D72DD0}"/>
              </a:ext>
            </a:extLst>
          </p:cNvPr>
          <p:cNvSpPr/>
          <p:nvPr/>
        </p:nvSpPr>
        <p:spPr>
          <a:xfrm>
            <a:off x="781050" y="190500"/>
            <a:ext cx="8375650" cy="370984"/>
          </a:xfrm>
          <a:custGeom>
            <a:avLst/>
            <a:gdLst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4" fmla="*/ 0 w 8375650"/>
              <a:gd name="connsiteY4" fmla="*/ 0 h 323850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5650 w 8375650"/>
              <a:gd name="connsiteY2" fmla="*/ 323850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  <a:gd name="connsiteX0" fmla="*/ 0 w 8385076"/>
              <a:gd name="connsiteY0" fmla="*/ 0 h 370984"/>
              <a:gd name="connsiteX1" fmla="*/ 165100 w 8385076"/>
              <a:gd name="connsiteY1" fmla="*/ 370984 h 370984"/>
              <a:gd name="connsiteX2" fmla="*/ 8385076 w 8385076"/>
              <a:gd name="connsiteY2" fmla="*/ 370984 h 370984"/>
              <a:gd name="connsiteX3" fmla="*/ 8375650 w 8385076"/>
              <a:gd name="connsiteY3" fmla="*/ 19050 h 370984"/>
              <a:gd name="connsiteX4" fmla="*/ 0 w 8385076"/>
              <a:gd name="connsiteY4" fmla="*/ 0 h 370984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0788 w 8375650"/>
              <a:gd name="connsiteY2" fmla="*/ 361459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75650" h="370984">
                <a:moveTo>
                  <a:pt x="0" y="0"/>
                </a:moveTo>
                <a:lnTo>
                  <a:pt x="165100" y="370984"/>
                </a:lnTo>
                <a:lnTo>
                  <a:pt x="8370788" y="361459"/>
                </a:lnTo>
                <a:cubicBezTo>
                  <a:pt x="8372409" y="247323"/>
                  <a:pt x="8374029" y="133186"/>
                  <a:pt x="8375650" y="19050"/>
                </a:cubicBezTo>
                <a:lnTo>
                  <a:pt x="0" y="0"/>
                </a:lnTo>
                <a:close/>
              </a:path>
            </a:pathLst>
          </a:cu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BDD94E-9100-9339-45BF-64B1AF17EB79}"/>
              </a:ext>
            </a:extLst>
          </p:cNvPr>
          <p:cNvSpPr txBox="1"/>
          <p:nvPr/>
        </p:nvSpPr>
        <p:spPr>
          <a:xfrm>
            <a:off x="1929638" y="128037"/>
            <a:ext cx="5693179" cy="44877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ระบบระบายน้ำ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:</a:t>
            </a: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พื้นที่รับน้ำ โครงการช่วงที่ 1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67D10D-0450-E600-106F-BACC0EA8C8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4654" y="577195"/>
            <a:ext cx="7154945" cy="5435616"/>
          </a:xfrm>
          <a:prstGeom prst="rect">
            <a:avLst/>
          </a:prstGeom>
          <a:effectLst>
            <a:outerShdw dist="38100" sx="101000" sy="101000" algn="l" rotWithShape="0">
              <a:schemeClr val="accent1">
                <a:lumMod val="60000"/>
                <a:lumOff val="40000"/>
              </a:schemeClr>
            </a:outerShdw>
          </a:effectLst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8011F6C1-E235-D388-1366-8F39F1070E52}"/>
              </a:ext>
            </a:extLst>
          </p:cNvPr>
          <p:cNvGraphicFramePr/>
          <p:nvPr/>
        </p:nvGraphicFramePr>
        <p:xfrm>
          <a:off x="152745" y="5151918"/>
          <a:ext cx="1154430" cy="10250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78B45B1-7CE3-2AEE-CC29-BE5ACF871214}"/>
              </a:ext>
            </a:extLst>
          </p:cNvPr>
          <p:cNvGraphicFramePr/>
          <p:nvPr/>
        </p:nvGraphicFramePr>
        <p:xfrm>
          <a:off x="3143514" y="3295003"/>
          <a:ext cx="1894197" cy="7807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5" name="Text Box 6">
            <a:extLst>
              <a:ext uri="{FF2B5EF4-FFF2-40B4-BE49-F238E27FC236}">
                <a16:creationId xmlns:a16="http://schemas.microsoft.com/office/drawing/2014/main" id="{398F6E23-DBD0-C439-6323-58B1ABDA11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19655" y="826863"/>
            <a:ext cx="2724346" cy="461665"/>
          </a:xfrm>
          <a:prstGeom prst="rect">
            <a:avLst/>
          </a:prstGeom>
          <a:solidFill>
            <a:srgbClr val="4570B4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4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3</a:t>
            </a: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 ลุ่มน้ำย่อย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A1 A2 A3</a:t>
            </a:r>
            <a:endParaRPr kumimoji="0" lang="th-TH" sz="20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H SarabunPSK" pitchFamily="34" charset="-34"/>
              <a:ea typeface="+mn-ea"/>
              <a:cs typeface="TH SarabunPSK" pitchFamily="34" charset="-34"/>
            </a:endParaRPr>
          </a:p>
        </p:txBody>
      </p:sp>
      <p:sp>
        <p:nvSpPr>
          <p:cNvPr id="7" name="Text Box 6">
            <a:extLst>
              <a:ext uri="{FF2B5EF4-FFF2-40B4-BE49-F238E27FC236}">
                <a16:creationId xmlns:a16="http://schemas.microsoft.com/office/drawing/2014/main" id="{5CD819EE-B03D-B80A-9FB0-5AE0797083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19655" y="1323354"/>
            <a:ext cx="2724346" cy="400110"/>
          </a:xfrm>
          <a:prstGeom prst="rect">
            <a:avLst/>
          </a:prstGeom>
          <a:solidFill>
            <a:srgbClr val="4570B4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พื้นที่ 0.670, 0.829, 0.689 ตร.กม.</a:t>
            </a:r>
          </a:p>
        </p:txBody>
      </p:sp>
      <p:sp>
        <p:nvSpPr>
          <p:cNvPr id="8" name="Text Box 6">
            <a:extLst>
              <a:ext uri="{FF2B5EF4-FFF2-40B4-BE49-F238E27FC236}">
                <a16:creationId xmlns:a16="http://schemas.microsoft.com/office/drawing/2014/main" id="{87839B92-C241-DFFA-452E-54FB363DC8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19654" y="1758290"/>
            <a:ext cx="2724346" cy="400110"/>
          </a:xfrm>
          <a:prstGeom prst="rect">
            <a:avLst/>
          </a:prstGeom>
          <a:solidFill>
            <a:srgbClr val="4570B4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Q </a:t>
            </a: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18.71, 26.45, 21.98 ลบ./วินาที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9B8A9015-5121-D556-2D2E-4B40B9B62878}"/>
              </a:ext>
            </a:extLst>
          </p:cNvPr>
          <p:cNvGraphicFramePr/>
          <p:nvPr/>
        </p:nvGraphicFramePr>
        <p:xfrm>
          <a:off x="3557990" y="4199996"/>
          <a:ext cx="1894197" cy="7807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28144D03-F47D-01A2-BA05-CA61D0375B02}"/>
              </a:ext>
            </a:extLst>
          </p:cNvPr>
          <p:cNvGraphicFramePr/>
          <p:nvPr/>
        </p:nvGraphicFramePr>
        <p:xfrm>
          <a:off x="4021776" y="4872657"/>
          <a:ext cx="1894197" cy="7807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0BB2081F-ED6B-80B0-A036-14232E96C898}"/>
              </a:ext>
            </a:extLst>
          </p:cNvPr>
          <p:cNvSpPr txBox="1"/>
          <p:nvPr/>
        </p:nvSpPr>
        <p:spPr>
          <a:xfrm>
            <a:off x="3044858" y="3655618"/>
            <a:ext cx="976918" cy="321498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คลองสน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F65571-2D54-3FF9-B37E-E400B2FB8462}"/>
              </a:ext>
            </a:extLst>
          </p:cNvPr>
          <p:cNvSpPr txBox="1"/>
          <p:nvPr/>
        </p:nvSpPr>
        <p:spPr>
          <a:xfrm rot="18006444">
            <a:off x="1341091" y="3982564"/>
            <a:ext cx="976918" cy="321498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>
                  <a:glow rad="25400">
                    <a:prstClr val="white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คลองสน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6F6939-4385-B022-C044-C72A75F6736F}"/>
              </a:ext>
            </a:extLst>
          </p:cNvPr>
          <p:cNvSpPr txBox="1"/>
          <p:nvPr/>
        </p:nvSpPr>
        <p:spPr>
          <a:xfrm rot="21309612">
            <a:off x="3190106" y="1253334"/>
            <a:ext cx="1663337" cy="321498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>
                  <a:glow rad="25400">
                    <a:prstClr val="white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คลองหนองทะเล</a:t>
            </a:r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968FE13E-EE54-2E02-B71A-75F663511BDD}"/>
              </a:ext>
            </a:extLst>
          </p:cNvPr>
          <p:cNvSpPr/>
          <p:nvPr/>
        </p:nvSpPr>
        <p:spPr>
          <a:xfrm rot="14079381">
            <a:off x="4197785" y="2470214"/>
            <a:ext cx="330128" cy="190227"/>
          </a:xfrm>
          <a:prstGeom prst="rightArrow">
            <a:avLst/>
          </a:prstGeom>
          <a:solidFill>
            <a:srgbClr val="00B0F0"/>
          </a:solidFill>
          <a:ln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D7F476DA-AB1F-F7AC-9DF3-9C7929918A46}"/>
              </a:ext>
            </a:extLst>
          </p:cNvPr>
          <p:cNvSpPr/>
          <p:nvPr/>
        </p:nvSpPr>
        <p:spPr>
          <a:xfrm rot="12857307">
            <a:off x="3582091" y="1866243"/>
            <a:ext cx="330128" cy="190227"/>
          </a:xfrm>
          <a:prstGeom prst="rightArrow">
            <a:avLst/>
          </a:prstGeom>
          <a:solidFill>
            <a:srgbClr val="00B0F0"/>
          </a:solidFill>
          <a:ln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B9B2D89F-7BA7-139B-1634-F91A1770E542}"/>
              </a:ext>
            </a:extLst>
          </p:cNvPr>
          <p:cNvSpPr/>
          <p:nvPr/>
        </p:nvSpPr>
        <p:spPr>
          <a:xfrm rot="12857307">
            <a:off x="2935890" y="1592107"/>
            <a:ext cx="330128" cy="190227"/>
          </a:xfrm>
          <a:prstGeom prst="rightArrow">
            <a:avLst/>
          </a:prstGeom>
          <a:solidFill>
            <a:srgbClr val="00B0F0"/>
          </a:solidFill>
          <a:ln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9048CF23-5272-53C8-44A2-82928FDB49DB}"/>
              </a:ext>
            </a:extLst>
          </p:cNvPr>
          <p:cNvSpPr/>
          <p:nvPr/>
        </p:nvSpPr>
        <p:spPr>
          <a:xfrm rot="13002576">
            <a:off x="4784232" y="3072798"/>
            <a:ext cx="330128" cy="190227"/>
          </a:xfrm>
          <a:prstGeom prst="rightArrow">
            <a:avLst/>
          </a:prstGeom>
          <a:solidFill>
            <a:srgbClr val="00B0F0"/>
          </a:solidFill>
          <a:ln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0AD8B783-2F48-7F10-6200-24090B1B7A22}"/>
              </a:ext>
            </a:extLst>
          </p:cNvPr>
          <p:cNvSpPr/>
          <p:nvPr/>
        </p:nvSpPr>
        <p:spPr>
          <a:xfrm rot="13002576">
            <a:off x="5452656" y="3688734"/>
            <a:ext cx="330128" cy="190227"/>
          </a:xfrm>
          <a:prstGeom prst="rightArrow">
            <a:avLst/>
          </a:prstGeom>
          <a:solidFill>
            <a:srgbClr val="00B0F0"/>
          </a:solidFill>
          <a:ln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32D681D-A312-8FF9-4ED4-127AB814DF5E}"/>
              </a:ext>
            </a:extLst>
          </p:cNvPr>
          <p:cNvSpPr/>
          <p:nvPr/>
        </p:nvSpPr>
        <p:spPr>
          <a:xfrm>
            <a:off x="1074653" y="6041848"/>
            <a:ext cx="6419655" cy="321723"/>
          </a:xfrm>
          <a:prstGeom prst="rect">
            <a:avLst/>
          </a:prstGeom>
          <a:solidFill>
            <a:srgbClr val="4570B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2" name="Text Box 6">
            <a:extLst>
              <a:ext uri="{FF2B5EF4-FFF2-40B4-BE49-F238E27FC236}">
                <a16:creationId xmlns:a16="http://schemas.microsoft.com/office/drawing/2014/main" id="{561A6185-E35E-1087-39E6-6ED3D9BDD2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7328" y="5982563"/>
            <a:ext cx="107728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สัญลักษณ์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C43430CA-B5B6-C169-0B77-99CCB37F4090}"/>
              </a:ext>
            </a:extLst>
          </p:cNvPr>
          <p:cNvSpPr/>
          <p:nvPr/>
        </p:nvSpPr>
        <p:spPr>
          <a:xfrm>
            <a:off x="2036683" y="6164558"/>
            <a:ext cx="527901" cy="79287"/>
          </a:xfrm>
          <a:custGeom>
            <a:avLst/>
            <a:gdLst>
              <a:gd name="connsiteX0" fmla="*/ 0 w 527901"/>
              <a:gd name="connsiteY0" fmla="*/ 76235 h 79287"/>
              <a:gd name="connsiteX1" fmla="*/ 56561 w 527901"/>
              <a:gd name="connsiteY1" fmla="*/ 38528 h 79287"/>
              <a:gd name="connsiteX2" fmla="*/ 179110 w 527901"/>
              <a:gd name="connsiteY2" fmla="*/ 821 h 79287"/>
              <a:gd name="connsiteX3" fmla="*/ 329938 w 527901"/>
              <a:gd name="connsiteY3" fmla="*/ 76235 h 79287"/>
              <a:gd name="connsiteX4" fmla="*/ 527901 w 527901"/>
              <a:gd name="connsiteY4" fmla="*/ 57382 h 79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7901" h="79287">
                <a:moveTo>
                  <a:pt x="0" y="76235"/>
                </a:moveTo>
                <a:cubicBezTo>
                  <a:pt x="13354" y="63666"/>
                  <a:pt x="26709" y="51097"/>
                  <a:pt x="56561" y="38528"/>
                </a:cubicBezTo>
                <a:cubicBezTo>
                  <a:pt x="86413" y="25959"/>
                  <a:pt x="133547" y="-5464"/>
                  <a:pt x="179110" y="821"/>
                </a:cubicBezTo>
                <a:cubicBezTo>
                  <a:pt x="224673" y="7105"/>
                  <a:pt x="271806" y="66808"/>
                  <a:pt x="329938" y="76235"/>
                </a:cubicBezTo>
                <a:cubicBezTo>
                  <a:pt x="388070" y="85662"/>
                  <a:pt x="457985" y="71522"/>
                  <a:pt x="527901" y="57382"/>
                </a:cubicBezTo>
              </a:path>
            </a:pathLst>
          </a:custGeom>
          <a:noFill/>
          <a:ln>
            <a:solidFill>
              <a:srgbClr val="0000FF"/>
            </a:solidFill>
            <a:tailEnd type="triangle" w="med" len="lg"/>
          </a:ln>
          <a:effectLst>
            <a:outerShdw blurRad="12700" dist="12700" dir="5400000" sx="98000" sy="98000" algn="ctr" rotWithShape="0">
              <a:schemeClr val="bg1"/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4" name="Text Box 6">
            <a:extLst>
              <a:ext uri="{FF2B5EF4-FFF2-40B4-BE49-F238E27FC236}">
                <a16:creationId xmlns:a16="http://schemas.microsoft.com/office/drawing/2014/main" id="{27E1F470-BE70-66B9-77F2-FB871DCB4D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08859" y="6012811"/>
            <a:ext cx="144168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ทิศทางการไหล</a:t>
            </a:r>
          </a:p>
        </p:txBody>
      </p:sp>
      <p:sp>
        <p:nvSpPr>
          <p:cNvPr id="25" name="Arrow: Right 24">
            <a:extLst>
              <a:ext uri="{FF2B5EF4-FFF2-40B4-BE49-F238E27FC236}">
                <a16:creationId xmlns:a16="http://schemas.microsoft.com/office/drawing/2014/main" id="{7FF88FB3-BC44-1205-0DB6-EAA92A3A0242}"/>
              </a:ext>
            </a:extLst>
          </p:cNvPr>
          <p:cNvSpPr/>
          <p:nvPr/>
        </p:nvSpPr>
        <p:spPr>
          <a:xfrm>
            <a:off x="3924956" y="6097970"/>
            <a:ext cx="361507" cy="199013"/>
          </a:xfrm>
          <a:prstGeom prst="rightArrow">
            <a:avLst/>
          </a:prstGeom>
          <a:solidFill>
            <a:srgbClr val="00B0F0"/>
          </a:solidFill>
          <a:ln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6" name="Text Box 6">
            <a:extLst>
              <a:ext uri="{FF2B5EF4-FFF2-40B4-BE49-F238E27FC236}">
                <a16:creationId xmlns:a16="http://schemas.microsoft.com/office/drawing/2014/main" id="{4B32B87D-CF05-93A9-91B2-919FE475C8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16191" y="6012811"/>
            <a:ext cx="189419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ทิศทางการระบายน้ำ</a:t>
            </a:r>
          </a:p>
        </p:txBody>
      </p:sp>
      <p:sp>
        <p:nvSpPr>
          <p:cNvPr id="27" name="Arrow: Right 26">
            <a:extLst>
              <a:ext uri="{FF2B5EF4-FFF2-40B4-BE49-F238E27FC236}">
                <a16:creationId xmlns:a16="http://schemas.microsoft.com/office/drawing/2014/main" id="{65DC97A9-E846-DAE4-92F7-005CBE7C492C}"/>
              </a:ext>
            </a:extLst>
          </p:cNvPr>
          <p:cNvSpPr/>
          <p:nvPr/>
        </p:nvSpPr>
        <p:spPr>
          <a:xfrm rot="14079381">
            <a:off x="4381101" y="2315188"/>
            <a:ext cx="330128" cy="190227"/>
          </a:xfrm>
          <a:prstGeom prst="rightArrow">
            <a:avLst/>
          </a:prstGeom>
          <a:solidFill>
            <a:srgbClr val="00B0F0"/>
          </a:solidFill>
          <a:ln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8" name="Arrow: Right 27">
            <a:extLst>
              <a:ext uri="{FF2B5EF4-FFF2-40B4-BE49-F238E27FC236}">
                <a16:creationId xmlns:a16="http://schemas.microsoft.com/office/drawing/2014/main" id="{437EBA57-C6C7-405D-6582-54827D9BF4E5}"/>
              </a:ext>
            </a:extLst>
          </p:cNvPr>
          <p:cNvSpPr/>
          <p:nvPr/>
        </p:nvSpPr>
        <p:spPr>
          <a:xfrm rot="12857307">
            <a:off x="3765407" y="1711217"/>
            <a:ext cx="330128" cy="190227"/>
          </a:xfrm>
          <a:prstGeom prst="rightArrow">
            <a:avLst/>
          </a:prstGeom>
          <a:solidFill>
            <a:srgbClr val="00B0F0"/>
          </a:solidFill>
          <a:ln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9" name="Arrow: Right 28">
            <a:extLst>
              <a:ext uri="{FF2B5EF4-FFF2-40B4-BE49-F238E27FC236}">
                <a16:creationId xmlns:a16="http://schemas.microsoft.com/office/drawing/2014/main" id="{8B9CE357-BA30-0833-CB95-0C18E2916123}"/>
              </a:ext>
            </a:extLst>
          </p:cNvPr>
          <p:cNvSpPr/>
          <p:nvPr/>
        </p:nvSpPr>
        <p:spPr>
          <a:xfrm rot="13002576">
            <a:off x="4967548" y="2917772"/>
            <a:ext cx="330128" cy="190227"/>
          </a:xfrm>
          <a:prstGeom prst="rightArrow">
            <a:avLst/>
          </a:prstGeom>
          <a:solidFill>
            <a:srgbClr val="00B0F0"/>
          </a:solidFill>
          <a:ln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30" name="Arrow: Right 29">
            <a:extLst>
              <a:ext uri="{FF2B5EF4-FFF2-40B4-BE49-F238E27FC236}">
                <a16:creationId xmlns:a16="http://schemas.microsoft.com/office/drawing/2014/main" id="{C0EF5514-4F90-E64A-0F43-13B3B267B536}"/>
              </a:ext>
            </a:extLst>
          </p:cNvPr>
          <p:cNvSpPr/>
          <p:nvPr/>
        </p:nvSpPr>
        <p:spPr>
          <a:xfrm rot="13002576">
            <a:off x="5635972" y="3533708"/>
            <a:ext cx="330128" cy="190227"/>
          </a:xfrm>
          <a:prstGeom prst="rightArrow">
            <a:avLst/>
          </a:prstGeom>
          <a:solidFill>
            <a:srgbClr val="00B0F0"/>
          </a:solidFill>
          <a:ln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34" name="Arrow: Right 33">
            <a:extLst>
              <a:ext uri="{FF2B5EF4-FFF2-40B4-BE49-F238E27FC236}">
                <a16:creationId xmlns:a16="http://schemas.microsoft.com/office/drawing/2014/main" id="{770F6509-CF0F-6ECC-0ED7-B495773799BC}"/>
              </a:ext>
            </a:extLst>
          </p:cNvPr>
          <p:cNvSpPr/>
          <p:nvPr/>
        </p:nvSpPr>
        <p:spPr>
          <a:xfrm flipH="1">
            <a:off x="-63533" y="3264964"/>
            <a:ext cx="1675140" cy="961326"/>
          </a:xfrm>
          <a:prstGeom prst="rightArrow">
            <a:avLst>
              <a:gd name="adj1" fmla="val 71798"/>
              <a:gd name="adj2" fmla="val 50000"/>
            </a:avLst>
          </a:prstGeom>
          <a:solidFill>
            <a:srgbClr val="B7EC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CA16150-03FB-8626-C339-63F5B4081F94}"/>
              </a:ext>
            </a:extLst>
          </p:cNvPr>
          <p:cNvSpPr txBox="1"/>
          <p:nvPr/>
        </p:nvSpPr>
        <p:spPr>
          <a:xfrm>
            <a:off x="7953" y="3473927"/>
            <a:ext cx="1865137" cy="593176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ไหลลงอ่าวนาง</a:t>
            </a:r>
          </a:p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ผ่านคลองสน</a:t>
            </a:r>
          </a:p>
        </p:txBody>
      </p:sp>
      <p:sp>
        <p:nvSpPr>
          <p:cNvPr id="21" name="Slide Number Placeholder 27">
            <a:extLst>
              <a:ext uri="{FF2B5EF4-FFF2-40B4-BE49-F238E27FC236}">
                <a16:creationId xmlns:a16="http://schemas.microsoft.com/office/drawing/2014/main" id="{EEC53FBA-B491-B978-F96D-9A121568F34E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27334869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CF5CBC6E-E809-EF47-3BCB-7C08B9583F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>
            <a:extLst>
              <a:ext uri="{FF2B5EF4-FFF2-40B4-BE49-F238E27FC236}">
                <a16:creationId xmlns:a16="http://schemas.microsoft.com/office/drawing/2014/main" id="{5F8B2812-3580-C745-2E02-FA8EDE3F75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659" y="731214"/>
            <a:ext cx="7352069" cy="5323580"/>
          </a:xfrm>
          <a:prstGeom prst="rect">
            <a:avLst/>
          </a:prstGeom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1ED9F8E6-700B-87E8-4E66-66DC4F06184C}"/>
              </a:ext>
            </a:extLst>
          </p:cNvPr>
          <p:cNvSpPr/>
          <p:nvPr/>
        </p:nvSpPr>
        <p:spPr>
          <a:xfrm>
            <a:off x="781050" y="190500"/>
            <a:ext cx="8375650" cy="370984"/>
          </a:xfrm>
          <a:custGeom>
            <a:avLst/>
            <a:gdLst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4" fmla="*/ 0 w 8375650"/>
              <a:gd name="connsiteY4" fmla="*/ 0 h 323850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5650 w 8375650"/>
              <a:gd name="connsiteY2" fmla="*/ 323850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  <a:gd name="connsiteX0" fmla="*/ 0 w 8385076"/>
              <a:gd name="connsiteY0" fmla="*/ 0 h 370984"/>
              <a:gd name="connsiteX1" fmla="*/ 165100 w 8385076"/>
              <a:gd name="connsiteY1" fmla="*/ 370984 h 370984"/>
              <a:gd name="connsiteX2" fmla="*/ 8385076 w 8385076"/>
              <a:gd name="connsiteY2" fmla="*/ 370984 h 370984"/>
              <a:gd name="connsiteX3" fmla="*/ 8375650 w 8385076"/>
              <a:gd name="connsiteY3" fmla="*/ 19050 h 370984"/>
              <a:gd name="connsiteX4" fmla="*/ 0 w 8385076"/>
              <a:gd name="connsiteY4" fmla="*/ 0 h 370984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0788 w 8375650"/>
              <a:gd name="connsiteY2" fmla="*/ 361459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75650" h="370984">
                <a:moveTo>
                  <a:pt x="0" y="0"/>
                </a:moveTo>
                <a:lnTo>
                  <a:pt x="165100" y="370984"/>
                </a:lnTo>
                <a:lnTo>
                  <a:pt x="8370788" y="361459"/>
                </a:lnTo>
                <a:cubicBezTo>
                  <a:pt x="8372409" y="247323"/>
                  <a:pt x="8374029" y="133186"/>
                  <a:pt x="8375650" y="19050"/>
                </a:cubicBezTo>
                <a:lnTo>
                  <a:pt x="0" y="0"/>
                </a:lnTo>
                <a:close/>
              </a:path>
            </a:pathLst>
          </a:cu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87BCAD1-499D-1652-A50F-0929D15E26A8}"/>
              </a:ext>
            </a:extLst>
          </p:cNvPr>
          <p:cNvSpPr txBox="1"/>
          <p:nvPr/>
        </p:nvSpPr>
        <p:spPr>
          <a:xfrm>
            <a:off x="1929638" y="128037"/>
            <a:ext cx="5693179" cy="44877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ระบบระบายน้ำ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:</a:t>
            </a: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พื้นที่รับน้ำ โครงการช่วงที่ 2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E823325-FE02-E496-DDE1-F9272758167C}"/>
              </a:ext>
            </a:extLst>
          </p:cNvPr>
          <p:cNvGraphicFramePr/>
          <p:nvPr/>
        </p:nvGraphicFramePr>
        <p:xfrm>
          <a:off x="152745" y="5151918"/>
          <a:ext cx="1154430" cy="10250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 Box 6">
            <a:extLst>
              <a:ext uri="{FF2B5EF4-FFF2-40B4-BE49-F238E27FC236}">
                <a16:creationId xmlns:a16="http://schemas.microsoft.com/office/drawing/2014/main" id="{96A81E9F-D32C-9EF9-E96C-630B1A8064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19654" y="615069"/>
            <a:ext cx="2724346" cy="461665"/>
          </a:xfrm>
          <a:prstGeom prst="rect">
            <a:avLst/>
          </a:prstGeom>
          <a:solidFill>
            <a:srgbClr val="DBC7AA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2</a:t>
            </a: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 ลุ่มน้ำย่อย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A4</a:t>
            </a: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A5</a:t>
            </a:r>
            <a:endParaRPr kumimoji="0" lang="th-TH" sz="2000" b="1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H SarabunPSK" pitchFamily="34" charset="-34"/>
              <a:ea typeface="+mn-ea"/>
              <a:cs typeface="TH SarabunPSK" pitchFamily="34" charset="-34"/>
            </a:endParaRPr>
          </a:p>
        </p:txBody>
      </p:sp>
      <p:sp>
        <p:nvSpPr>
          <p:cNvPr id="8" name="Text Box 6">
            <a:extLst>
              <a:ext uri="{FF2B5EF4-FFF2-40B4-BE49-F238E27FC236}">
                <a16:creationId xmlns:a16="http://schemas.microsoft.com/office/drawing/2014/main" id="{5CED823D-E062-A84C-1475-D0E2672416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19654" y="1111560"/>
            <a:ext cx="2724346" cy="400110"/>
          </a:xfrm>
          <a:prstGeom prst="rect">
            <a:avLst/>
          </a:prstGeom>
          <a:solidFill>
            <a:srgbClr val="DBC7AA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พื้นที่ 0.455, 0.169 ตร.กม.</a:t>
            </a:r>
          </a:p>
        </p:txBody>
      </p:sp>
      <p:sp>
        <p:nvSpPr>
          <p:cNvPr id="9" name="Text Box 6">
            <a:extLst>
              <a:ext uri="{FF2B5EF4-FFF2-40B4-BE49-F238E27FC236}">
                <a16:creationId xmlns:a16="http://schemas.microsoft.com/office/drawing/2014/main" id="{C3250754-3BE2-AF02-EDF3-7DC59834F0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19653" y="1546496"/>
            <a:ext cx="2724346" cy="400110"/>
          </a:xfrm>
          <a:prstGeom prst="rect">
            <a:avLst/>
          </a:prstGeom>
          <a:solidFill>
            <a:srgbClr val="DBC7AA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Q </a:t>
            </a: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14.77, 5.89 ลบ./วินาที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A8191B-F998-D58B-8107-30DDEA07F1E9}"/>
              </a:ext>
            </a:extLst>
          </p:cNvPr>
          <p:cNvSpPr/>
          <p:nvPr/>
        </p:nvSpPr>
        <p:spPr>
          <a:xfrm>
            <a:off x="1074653" y="6041848"/>
            <a:ext cx="6419655" cy="321723"/>
          </a:xfrm>
          <a:prstGeom prst="rect">
            <a:avLst/>
          </a:prstGeom>
          <a:solidFill>
            <a:srgbClr val="4570B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2" name="Text Box 6">
            <a:extLst>
              <a:ext uri="{FF2B5EF4-FFF2-40B4-BE49-F238E27FC236}">
                <a16:creationId xmlns:a16="http://schemas.microsoft.com/office/drawing/2014/main" id="{9AFC3A69-C1B8-2666-9C63-68621CC4EA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7328" y="5982563"/>
            <a:ext cx="107728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สัญลักษณ์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FAA6563-624E-2124-1634-17B799DC4438}"/>
              </a:ext>
            </a:extLst>
          </p:cNvPr>
          <p:cNvSpPr/>
          <p:nvPr/>
        </p:nvSpPr>
        <p:spPr>
          <a:xfrm>
            <a:off x="2036683" y="6164558"/>
            <a:ext cx="527901" cy="79287"/>
          </a:xfrm>
          <a:custGeom>
            <a:avLst/>
            <a:gdLst>
              <a:gd name="connsiteX0" fmla="*/ 0 w 527901"/>
              <a:gd name="connsiteY0" fmla="*/ 76235 h 79287"/>
              <a:gd name="connsiteX1" fmla="*/ 56561 w 527901"/>
              <a:gd name="connsiteY1" fmla="*/ 38528 h 79287"/>
              <a:gd name="connsiteX2" fmla="*/ 179110 w 527901"/>
              <a:gd name="connsiteY2" fmla="*/ 821 h 79287"/>
              <a:gd name="connsiteX3" fmla="*/ 329938 w 527901"/>
              <a:gd name="connsiteY3" fmla="*/ 76235 h 79287"/>
              <a:gd name="connsiteX4" fmla="*/ 527901 w 527901"/>
              <a:gd name="connsiteY4" fmla="*/ 57382 h 79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7901" h="79287">
                <a:moveTo>
                  <a:pt x="0" y="76235"/>
                </a:moveTo>
                <a:cubicBezTo>
                  <a:pt x="13354" y="63666"/>
                  <a:pt x="26709" y="51097"/>
                  <a:pt x="56561" y="38528"/>
                </a:cubicBezTo>
                <a:cubicBezTo>
                  <a:pt x="86413" y="25959"/>
                  <a:pt x="133547" y="-5464"/>
                  <a:pt x="179110" y="821"/>
                </a:cubicBezTo>
                <a:cubicBezTo>
                  <a:pt x="224673" y="7105"/>
                  <a:pt x="271806" y="66808"/>
                  <a:pt x="329938" y="76235"/>
                </a:cubicBezTo>
                <a:cubicBezTo>
                  <a:pt x="388070" y="85662"/>
                  <a:pt x="457985" y="71522"/>
                  <a:pt x="527901" y="57382"/>
                </a:cubicBezTo>
              </a:path>
            </a:pathLst>
          </a:custGeom>
          <a:noFill/>
          <a:ln>
            <a:solidFill>
              <a:srgbClr val="0000FF"/>
            </a:solidFill>
            <a:tailEnd type="triangle" w="med" len="lg"/>
          </a:ln>
          <a:effectLst>
            <a:outerShdw blurRad="12700" dist="12700" dir="5400000" sx="98000" sy="98000" algn="ctr" rotWithShape="0">
              <a:schemeClr val="bg1"/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4" name="Text Box 6">
            <a:extLst>
              <a:ext uri="{FF2B5EF4-FFF2-40B4-BE49-F238E27FC236}">
                <a16:creationId xmlns:a16="http://schemas.microsoft.com/office/drawing/2014/main" id="{2565415A-6E0C-04AA-FC00-B4CC8E8A33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08859" y="6012811"/>
            <a:ext cx="144168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ทิศทางการไหล</a:t>
            </a:r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872F3299-F338-068C-0F9C-5A26AB5CEB0D}"/>
              </a:ext>
            </a:extLst>
          </p:cNvPr>
          <p:cNvSpPr/>
          <p:nvPr/>
        </p:nvSpPr>
        <p:spPr>
          <a:xfrm>
            <a:off x="3924956" y="6097970"/>
            <a:ext cx="361507" cy="199013"/>
          </a:xfrm>
          <a:prstGeom prst="rightArrow">
            <a:avLst/>
          </a:prstGeom>
          <a:solidFill>
            <a:srgbClr val="00B0F0"/>
          </a:solidFill>
          <a:ln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6" name="Text Box 6">
            <a:extLst>
              <a:ext uri="{FF2B5EF4-FFF2-40B4-BE49-F238E27FC236}">
                <a16:creationId xmlns:a16="http://schemas.microsoft.com/office/drawing/2014/main" id="{B2356238-9ED1-A12A-08B5-4B889C2FEF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16191" y="6012811"/>
            <a:ext cx="189419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ทิศทางการระบายน้ำ</a:t>
            </a:r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2177C1D6-B021-408B-217E-825F22BC3C6A}"/>
              </a:ext>
            </a:extLst>
          </p:cNvPr>
          <p:cNvSpPr/>
          <p:nvPr/>
        </p:nvSpPr>
        <p:spPr>
          <a:xfrm rot="8796994">
            <a:off x="4967548" y="2917772"/>
            <a:ext cx="330128" cy="190227"/>
          </a:xfrm>
          <a:prstGeom prst="rightArrow">
            <a:avLst/>
          </a:prstGeom>
          <a:solidFill>
            <a:srgbClr val="00B0F0"/>
          </a:solidFill>
          <a:ln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903CEDA8-7874-2417-CA01-8CC44F2333AD}"/>
              </a:ext>
            </a:extLst>
          </p:cNvPr>
          <p:cNvSpPr/>
          <p:nvPr/>
        </p:nvSpPr>
        <p:spPr>
          <a:xfrm rot="6226727">
            <a:off x="4102958" y="3550143"/>
            <a:ext cx="330128" cy="190227"/>
          </a:xfrm>
          <a:prstGeom prst="rightArrow">
            <a:avLst/>
          </a:prstGeom>
          <a:solidFill>
            <a:srgbClr val="00B0F0"/>
          </a:solidFill>
          <a:ln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D9A6C830-6768-BB6F-2CD8-E41F8229C07B}"/>
              </a:ext>
            </a:extLst>
          </p:cNvPr>
          <p:cNvSpPr/>
          <p:nvPr/>
        </p:nvSpPr>
        <p:spPr>
          <a:xfrm rot="6226727">
            <a:off x="4223939" y="4596075"/>
            <a:ext cx="330128" cy="190227"/>
          </a:xfrm>
          <a:prstGeom prst="rightArrow">
            <a:avLst/>
          </a:prstGeom>
          <a:solidFill>
            <a:srgbClr val="00B0F0"/>
          </a:solidFill>
          <a:ln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A2E161E6-57F6-5187-6E80-B18A7AF76856}"/>
              </a:ext>
            </a:extLst>
          </p:cNvPr>
          <p:cNvSpPr/>
          <p:nvPr/>
        </p:nvSpPr>
        <p:spPr>
          <a:xfrm rot="6424454">
            <a:off x="4593416" y="3044187"/>
            <a:ext cx="330128" cy="190227"/>
          </a:xfrm>
          <a:prstGeom prst="rightArrow">
            <a:avLst/>
          </a:prstGeom>
          <a:solidFill>
            <a:srgbClr val="00B0F0"/>
          </a:solidFill>
          <a:ln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16E7C0BC-0AFA-0807-0DB8-DB8D83464F17}"/>
              </a:ext>
            </a:extLst>
          </p:cNvPr>
          <p:cNvSpPr/>
          <p:nvPr/>
        </p:nvSpPr>
        <p:spPr>
          <a:xfrm rot="15812627">
            <a:off x="4545741" y="2010224"/>
            <a:ext cx="330128" cy="190227"/>
          </a:xfrm>
          <a:prstGeom prst="rightArrow">
            <a:avLst/>
          </a:prstGeom>
          <a:solidFill>
            <a:srgbClr val="00B0F0"/>
          </a:solidFill>
          <a:ln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EB0E7F25-23B3-9E3E-10BC-EE03E546FC51}"/>
              </a:ext>
            </a:extLst>
          </p:cNvPr>
          <p:cNvSpPr/>
          <p:nvPr/>
        </p:nvSpPr>
        <p:spPr>
          <a:xfrm rot="12067586">
            <a:off x="2616120" y="1634062"/>
            <a:ext cx="330128" cy="190227"/>
          </a:xfrm>
          <a:prstGeom prst="rightArrow">
            <a:avLst/>
          </a:prstGeom>
          <a:solidFill>
            <a:srgbClr val="00B0F0"/>
          </a:solidFill>
          <a:ln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ADB1EC62-CF32-3A08-B5A6-BB9AAD42B024}"/>
              </a:ext>
            </a:extLst>
          </p:cNvPr>
          <p:cNvSpPr/>
          <p:nvPr/>
        </p:nvSpPr>
        <p:spPr>
          <a:xfrm rot="6226727">
            <a:off x="3861664" y="3480454"/>
            <a:ext cx="330128" cy="190227"/>
          </a:xfrm>
          <a:prstGeom prst="rightArrow">
            <a:avLst/>
          </a:prstGeom>
          <a:solidFill>
            <a:srgbClr val="00B0F0"/>
          </a:solidFill>
          <a:ln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4" name="Arrow: Right 23">
            <a:extLst>
              <a:ext uri="{FF2B5EF4-FFF2-40B4-BE49-F238E27FC236}">
                <a16:creationId xmlns:a16="http://schemas.microsoft.com/office/drawing/2014/main" id="{735AA510-55A9-5C29-7AEA-118BF3583A31}"/>
              </a:ext>
            </a:extLst>
          </p:cNvPr>
          <p:cNvSpPr/>
          <p:nvPr/>
        </p:nvSpPr>
        <p:spPr>
          <a:xfrm rot="6226727">
            <a:off x="3898390" y="4607592"/>
            <a:ext cx="330128" cy="190227"/>
          </a:xfrm>
          <a:prstGeom prst="rightArrow">
            <a:avLst/>
          </a:prstGeom>
          <a:solidFill>
            <a:srgbClr val="00B0F0"/>
          </a:solidFill>
          <a:ln>
            <a:solidFill>
              <a:srgbClr val="B7ECFF"/>
            </a:solidFill>
          </a:ln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35CC2EC-C74E-1B22-5097-FC92B177ABEF}"/>
              </a:ext>
            </a:extLst>
          </p:cNvPr>
          <p:cNvSpPr/>
          <p:nvPr/>
        </p:nvSpPr>
        <p:spPr>
          <a:xfrm rot="11630644">
            <a:off x="1508782" y="1661794"/>
            <a:ext cx="527901" cy="79287"/>
          </a:xfrm>
          <a:custGeom>
            <a:avLst/>
            <a:gdLst>
              <a:gd name="connsiteX0" fmla="*/ 0 w 527901"/>
              <a:gd name="connsiteY0" fmla="*/ 76235 h 79287"/>
              <a:gd name="connsiteX1" fmla="*/ 56561 w 527901"/>
              <a:gd name="connsiteY1" fmla="*/ 38528 h 79287"/>
              <a:gd name="connsiteX2" fmla="*/ 179110 w 527901"/>
              <a:gd name="connsiteY2" fmla="*/ 821 h 79287"/>
              <a:gd name="connsiteX3" fmla="*/ 329938 w 527901"/>
              <a:gd name="connsiteY3" fmla="*/ 76235 h 79287"/>
              <a:gd name="connsiteX4" fmla="*/ 527901 w 527901"/>
              <a:gd name="connsiteY4" fmla="*/ 57382 h 79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7901" h="79287">
                <a:moveTo>
                  <a:pt x="0" y="76235"/>
                </a:moveTo>
                <a:cubicBezTo>
                  <a:pt x="13354" y="63666"/>
                  <a:pt x="26709" y="51097"/>
                  <a:pt x="56561" y="38528"/>
                </a:cubicBezTo>
                <a:cubicBezTo>
                  <a:pt x="86413" y="25959"/>
                  <a:pt x="133547" y="-5464"/>
                  <a:pt x="179110" y="821"/>
                </a:cubicBezTo>
                <a:cubicBezTo>
                  <a:pt x="224673" y="7105"/>
                  <a:pt x="271806" y="66808"/>
                  <a:pt x="329938" y="76235"/>
                </a:cubicBezTo>
                <a:cubicBezTo>
                  <a:pt x="388070" y="85662"/>
                  <a:pt x="457985" y="71522"/>
                  <a:pt x="527901" y="57382"/>
                </a:cubicBezTo>
              </a:path>
            </a:pathLst>
          </a:custGeom>
          <a:noFill/>
          <a:ln>
            <a:solidFill>
              <a:srgbClr val="0000FF"/>
            </a:solidFill>
            <a:tailEnd type="triangle" w="med" len="lg"/>
          </a:ln>
          <a:effectLst>
            <a:outerShdw blurRad="12700" dist="12700" dir="5400000" sx="98000" sy="98000" algn="ctr" rotWithShape="0">
              <a:schemeClr val="bg1"/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503226FE-DB7E-5B3B-F9C0-573B8B711C64}"/>
              </a:ext>
            </a:extLst>
          </p:cNvPr>
          <p:cNvSpPr/>
          <p:nvPr/>
        </p:nvSpPr>
        <p:spPr>
          <a:xfrm rot="12680631">
            <a:off x="1680523" y="3041837"/>
            <a:ext cx="527901" cy="79287"/>
          </a:xfrm>
          <a:custGeom>
            <a:avLst/>
            <a:gdLst>
              <a:gd name="connsiteX0" fmla="*/ 0 w 527901"/>
              <a:gd name="connsiteY0" fmla="*/ 76235 h 79287"/>
              <a:gd name="connsiteX1" fmla="*/ 56561 w 527901"/>
              <a:gd name="connsiteY1" fmla="*/ 38528 h 79287"/>
              <a:gd name="connsiteX2" fmla="*/ 179110 w 527901"/>
              <a:gd name="connsiteY2" fmla="*/ 821 h 79287"/>
              <a:gd name="connsiteX3" fmla="*/ 329938 w 527901"/>
              <a:gd name="connsiteY3" fmla="*/ 76235 h 79287"/>
              <a:gd name="connsiteX4" fmla="*/ 527901 w 527901"/>
              <a:gd name="connsiteY4" fmla="*/ 57382 h 79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7901" h="79287">
                <a:moveTo>
                  <a:pt x="0" y="76235"/>
                </a:moveTo>
                <a:cubicBezTo>
                  <a:pt x="13354" y="63666"/>
                  <a:pt x="26709" y="51097"/>
                  <a:pt x="56561" y="38528"/>
                </a:cubicBezTo>
                <a:cubicBezTo>
                  <a:pt x="86413" y="25959"/>
                  <a:pt x="133547" y="-5464"/>
                  <a:pt x="179110" y="821"/>
                </a:cubicBezTo>
                <a:cubicBezTo>
                  <a:pt x="224673" y="7105"/>
                  <a:pt x="271806" y="66808"/>
                  <a:pt x="329938" y="76235"/>
                </a:cubicBezTo>
                <a:cubicBezTo>
                  <a:pt x="388070" y="85662"/>
                  <a:pt x="457985" y="71522"/>
                  <a:pt x="527901" y="57382"/>
                </a:cubicBezTo>
              </a:path>
            </a:pathLst>
          </a:custGeom>
          <a:noFill/>
          <a:ln>
            <a:solidFill>
              <a:srgbClr val="0000FF"/>
            </a:solidFill>
            <a:tailEnd type="triangle" w="med" len="lg"/>
          </a:ln>
          <a:effectLst>
            <a:outerShdw blurRad="12700" dist="12700" dir="5400000" sx="98000" sy="98000" algn="ctr" rotWithShape="0">
              <a:schemeClr val="bg1"/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7327BC15-5E09-C698-A9EB-CB88129ABD29}"/>
              </a:ext>
            </a:extLst>
          </p:cNvPr>
          <p:cNvSpPr/>
          <p:nvPr/>
        </p:nvSpPr>
        <p:spPr>
          <a:xfrm rot="12680631">
            <a:off x="1188420" y="3622423"/>
            <a:ext cx="527901" cy="79287"/>
          </a:xfrm>
          <a:custGeom>
            <a:avLst/>
            <a:gdLst>
              <a:gd name="connsiteX0" fmla="*/ 0 w 527901"/>
              <a:gd name="connsiteY0" fmla="*/ 76235 h 79287"/>
              <a:gd name="connsiteX1" fmla="*/ 56561 w 527901"/>
              <a:gd name="connsiteY1" fmla="*/ 38528 h 79287"/>
              <a:gd name="connsiteX2" fmla="*/ 179110 w 527901"/>
              <a:gd name="connsiteY2" fmla="*/ 821 h 79287"/>
              <a:gd name="connsiteX3" fmla="*/ 329938 w 527901"/>
              <a:gd name="connsiteY3" fmla="*/ 76235 h 79287"/>
              <a:gd name="connsiteX4" fmla="*/ 527901 w 527901"/>
              <a:gd name="connsiteY4" fmla="*/ 57382 h 79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7901" h="79287">
                <a:moveTo>
                  <a:pt x="0" y="76235"/>
                </a:moveTo>
                <a:cubicBezTo>
                  <a:pt x="13354" y="63666"/>
                  <a:pt x="26709" y="51097"/>
                  <a:pt x="56561" y="38528"/>
                </a:cubicBezTo>
                <a:cubicBezTo>
                  <a:pt x="86413" y="25959"/>
                  <a:pt x="133547" y="-5464"/>
                  <a:pt x="179110" y="821"/>
                </a:cubicBezTo>
                <a:cubicBezTo>
                  <a:pt x="224673" y="7105"/>
                  <a:pt x="271806" y="66808"/>
                  <a:pt x="329938" y="76235"/>
                </a:cubicBezTo>
                <a:cubicBezTo>
                  <a:pt x="388070" y="85662"/>
                  <a:pt x="457985" y="71522"/>
                  <a:pt x="527901" y="57382"/>
                </a:cubicBezTo>
              </a:path>
            </a:pathLst>
          </a:custGeom>
          <a:noFill/>
          <a:ln>
            <a:solidFill>
              <a:srgbClr val="0000FF"/>
            </a:solidFill>
            <a:tailEnd type="triangle" w="med" len="lg"/>
          </a:ln>
          <a:effectLst>
            <a:outerShdw blurRad="12700" dist="12700" dir="5400000" sx="98000" sy="98000" algn="ctr" rotWithShape="0">
              <a:schemeClr val="bg1"/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7C42BFA5-0D61-A4E2-4C69-947BB1830C5C}"/>
              </a:ext>
            </a:extLst>
          </p:cNvPr>
          <p:cNvSpPr/>
          <p:nvPr/>
        </p:nvSpPr>
        <p:spPr>
          <a:xfrm rot="5703986">
            <a:off x="5373692" y="3314646"/>
            <a:ext cx="527901" cy="79287"/>
          </a:xfrm>
          <a:custGeom>
            <a:avLst/>
            <a:gdLst>
              <a:gd name="connsiteX0" fmla="*/ 0 w 527901"/>
              <a:gd name="connsiteY0" fmla="*/ 76235 h 79287"/>
              <a:gd name="connsiteX1" fmla="*/ 56561 w 527901"/>
              <a:gd name="connsiteY1" fmla="*/ 38528 h 79287"/>
              <a:gd name="connsiteX2" fmla="*/ 179110 w 527901"/>
              <a:gd name="connsiteY2" fmla="*/ 821 h 79287"/>
              <a:gd name="connsiteX3" fmla="*/ 329938 w 527901"/>
              <a:gd name="connsiteY3" fmla="*/ 76235 h 79287"/>
              <a:gd name="connsiteX4" fmla="*/ 527901 w 527901"/>
              <a:gd name="connsiteY4" fmla="*/ 57382 h 79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7901" h="79287">
                <a:moveTo>
                  <a:pt x="0" y="76235"/>
                </a:moveTo>
                <a:cubicBezTo>
                  <a:pt x="13354" y="63666"/>
                  <a:pt x="26709" y="51097"/>
                  <a:pt x="56561" y="38528"/>
                </a:cubicBezTo>
                <a:cubicBezTo>
                  <a:pt x="86413" y="25959"/>
                  <a:pt x="133547" y="-5464"/>
                  <a:pt x="179110" y="821"/>
                </a:cubicBezTo>
                <a:cubicBezTo>
                  <a:pt x="224673" y="7105"/>
                  <a:pt x="271806" y="66808"/>
                  <a:pt x="329938" y="76235"/>
                </a:cubicBezTo>
                <a:cubicBezTo>
                  <a:pt x="388070" y="85662"/>
                  <a:pt x="457985" y="71522"/>
                  <a:pt x="527901" y="57382"/>
                </a:cubicBezTo>
              </a:path>
            </a:pathLst>
          </a:custGeom>
          <a:noFill/>
          <a:ln>
            <a:solidFill>
              <a:srgbClr val="0000FF"/>
            </a:solidFill>
            <a:tailEnd type="triangle" w="med" len="lg"/>
          </a:ln>
          <a:effectLst>
            <a:outerShdw blurRad="12700" dist="12700" dir="5400000" sx="98000" sy="98000" algn="ctr" rotWithShape="0">
              <a:schemeClr val="bg1"/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B1E685E-F50B-78EC-1CA0-7CD88529D127}"/>
              </a:ext>
            </a:extLst>
          </p:cNvPr>
          <p:cNvSpPr/>
          <p:nvPr/>
        </p:nvSpPr>
        <p:spPr>
          <a:xfrm rot="5703986">
            <a:off x="5715580" y="4468578"/>
            <a:ext cx="527901" cy="79287"/>
          </a:xfrm>
          <a:custGeom>
            <a:avLst/>
            <a:gdLst>
              <a:gd name="connsiteX0" fmla="*/ 0 w 527901"/>
              <a:gd name="connsiteY0" fmla="*/ 76235 h 79287"/>
              <a:gd name="connsiteX1" fmla="*/ 56561 w 527901"/>
              <a:gd name="connsiteY1" fmla="*/ 38528 h 79287"/>
              <a:gd name="connsiteX2" fmla="*/ 179110 w 527901"/>
              <a:gd name="connsiteY2" fmla="*/ 821 h 79287"/>
              <a:gd name="connsiteX3" fmla="*/ 329938 w 527901"/>
              <a:gd name="connsiteY3" fmla="*/ 76235 h 79287"/>
              <a:gd name="connsiteX4" fmla="*/ 527901 w 527901"/>
              <a:gd name="connsiteY4" fmla="*/ 57382 h 79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7901" h="79287">
                <a:moveTo>
                  <a:pt x="0" y="76235"/>
                </a:moveTo>
                <a:cubicBezTo>
                  <a:pt x="13354" y="63666"/>
                  <a:pt x="26709" y="51097"/>
                  <a:pt x="56561" y="38528"/>
                </a:cubicBezTo>
                <a:cubicBezTo>
                  <a:pt x="86413" y="25959"/>
                  <a:pt x="133547" y="-5464"/>
                  <a:pt x="179110" y="821"/>
                </a:cubicBezTo>
                <a:cubicBezTo>
                  <a:pt x="224673" y="7105"/>
                  <a:pt x="271806" y="66808"/>
                  <a:pt x="329938" y="76235"/>
                </a:cubicBezTo>
                <a:cubicBezTo>
                  <a:pt x="388070" y="85662"/>
                  <a:pt x="457985" y="71522"/>
                  <a:pt x="527901" y="57382"/>
                </a:cubicBezTo>
              </a:path>
            </a:pathLst>
          </a:custGeom>
          <a:noFill/>
          <a:ln>
            <a:solidFill>
              <a:srgbClr val="0000FF"/>
            </a:solidFill>
            <a:tailEnd type="triangle" w="med" len="lg"/>
          </a:ln>
          <a:effectLst>
            <a:outerShdw blurRad="12700" dist="12700" dir="5400000" sx="98000" sy="98000" algn="ctr" rotWithShape="0">
              <a:schemeClr val="bg1"/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224F196-4862-34E1-EA82-0966DEDF94D5}"/>
              </a:ext>
            </a:extLst>
          </p:cNvPr>
          <p:cNvSpPr txBox="1"/>
          <p:nvPr/>
        </p:nvSpPr>
        <p:spPr>
          <a:xfrm rot="16799520">
            <a:off x="4688048" y="5277926"/>
            <a:ext cx="1231437" cy="321498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>
                  <a:glow rad="25400">
                    <a:prstClr val="white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คลองเขากลม</a:t>
            </a:r>
          </a:p>
        </p:txBody>
      </p:sp>
      <p:sp>
        <p:nvSpPr>
          <p:cNvPr id="31" name="Arrow: Right 30">
            <a:extLst>
              <a:ext uri="{FF2B5EF4-FFF2-40B4-BE49-F238E27FC236}">
                <a16:creationId xmlns:a16="http://schemas.microsoft.com/office/drawing/2014/main" id="{898AE9DE-F731-9BBB-D861-56EEAB29B2AD}"/>
              </a:ext>
            </a:extLst>
          </p:cNvPr>
          <p:cNvSpPr/>
          <p:nvPr/>
        </p:nvSpPr>
        <p:spPr>
          <a:xfrm flipH="1">
            <a:off x="152745" y="1599787"/>
            <a:ext cx="1675140" cy="961326"/>
          </a:xfrm>
          <a:prstGeom prst="rightArrow">
            <a:avLst>
              <a:gd name="adj1" fmla="val 71798"/>
              <a:gd name="adj2" fmla="val 50000"/>
            </a:avLst>
          </a:prstGeom>
          <a:solidFill>
            <a:srgbClr val="B7EC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99AE16A-F3B6-075E-E654-CE02B8848D4A}"/>
              </a:ext>
            </a:extLst>
          </p:cNvPr>
          <p:cNvSpPr txBox="1"/>
          <p:nvPr/>
        </p:nvSpPr>
        <p:spPr>
          <a:xfrm>
            <a:off x="224231" y="1808750"/>
            <a:ext cx="1865137" cy="593176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ไหลลงอ่าวท่าเลน</a:t>
            </a:r>
          </a:p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ผ่านคลองในสระ</a:t>
            </a:r>
          </a:p>
        </p:txBody>
      </p:sp>
      <p:sp>
        <p:nvSpPr>
          <p:cNvPr id="5" name="Slide Number Placeholder 27">
            <a:extLst>
              <a:ext uri="{FF2B5EF4-FFF2-40B4-BE49-F238E27FC236}">
                <a16:creationId xmlns:a16="http://schemas.microsoft.com/office/drawing/2014/main" id="{A911C2A7-8B66-594D-8D5F-1E87B7B29AFF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05053846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F1F368-1388-B351-5F9A-2AC80F9AD5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">
            <a:extLst>
              <a:ext uri="{FF2B5EF4-FFF2-40B4-BE49-F238E27FC236}">
                <a16:creationId xmlns:a16="http://schemas.microsoft.com/office/drawing/2014/main" id="{C7AECC75-58EE-6C66-0C49-45AD6C0FD175}"/>
              </a:ext>
            </a:extLst>
          </p:cNvPr>
          <p:cNvSpPr/>
          <p:nvPr/>
        </p:nvSpPr>
        <p:spPr>
          <a:xfrm>
            <a:off x="781050" y="190500"/>
            <a:ext cx="8375650" cy="370984"/>
          </a:xfrm>
          <a:custGeom>
            <a:avLst/>
            <a:gdLst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4" fmla="*/ 0 w 8375650"/>
              <a:gd name="connsiteY4" fmla="*/ 0 h 323850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5650 w 8375650"/>
              <a:gd name="connsiteY2" fmla="*/ 323850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  <a:gd name="connsiteX0" fmla="*/ 0 w 8385076"/>
              <a:gd name="connsiteY0" fmla="*/ 0 h 370984"/>
              <a:gd name="connsiteX1" fmla="*/ 165100 w 8385076"/>
              <a:gd name="connsiteY1" fmla="*/ 370984 h 370984"/>
              <a:gd name="connsiteX2" fmla="*/ 8385076 w 8385076"/>
              <a:gd name="connsiteY2" fmla="*/ 370984 h 370984"/>
              <a:gd name="connsiteX3" fmla="*/ 8375650 w 8385076"/>
              <a:gd name="connsiteY3" fmla="*/ 19050 h 370984"/>
              <a:gd name="connsiteX4" fmla="*/ 0 w 8385076"/>
              <a:gd name="connsiteY4" fmla="*/ 0 h 370984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0788 w 8375650"/>
              <a:gd name="connsiteY2" fmla="*/ 361459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75650" h="370984">
                <a:moveTo>
                  <a:pt x="0" y="0"/>
                </a:moveTo>
                <a:lnTo>
                  <a:pt x="165100" y="370984"/>
                </a:lnTo>
                <a:lnTo>
                  <a:pt x="8370788" y="361459"/>
                </a:lnTo>
                <a:cubicBezTo>
                  <a:pt x="8372409" y="247323"/>
                  <a:pt x="8374029" y="133186"/>
                  <a:pt x="8375650" y="19050"/>
                </a:cubicBezTo>
                <a:lnTo>
                  <a:pt x="0" y="0"/>
                </a:lnTo>
                <a:close/>
              </a:path>
            </a:pathLst>
          </a:cu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6C8E094-0020-8C54-DB59-E3BEF0CA9D64}"/>
              </a:ext>
            </a:extLst>
          </p:cNvPr>
          <p:cNvSpPr txBox="1"/>
          <p:nvPr/>
        </p:nvSpPr>
        <p:spPr>
          <a:xfrm>
            <a:off x="914400" y="128037"/>
            <a:ext cx="8229600" cy="44877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การปรับปรุงอาคารระบายน้ำตามขวางของโครงการ</a:t>
            </a:r>
          </a:p>
        </p:txBody>
      </p:sp>
      <p:sp>
        <p:nvSpPr>
          <p:cNvPr id="2" name="Slide Number Placeholder 27">
            <a:extLst>
              <a:ext uri="{FF2B5EF4-FFF2-40B4-BE49-F238E27FC236}">
                <a16:creationId xmlns:a16="http://schemas.microsoft.com/office/drawing/2014/main" id="{B96BC403-BCC7-A3D5-C5E3-0D8420977EB8}"/>
              </a:ext>
            </a:extLst>
          </p:cNvPr>
          <p:cNvSpPr txBox="1">
            <a:spLocks/>
          </p:cNvSpPr>
          <p:nvPr/>
        </p:nvSpPr>
        <p:spPr>
          <a:xfrm>
            <a:off x="6986623" y="6391361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AB23723-82D1-23B2-60B2-97A8A33516F7}"/>
              </a:ext>
            </a:extLst>
          </p:cNvPr>
          <p:cNvSpPr txBox="1"/>
          <p:nvPr/>
        </p:nvSpPr>
        <p:spPr>
          <a:xfrm>
            <a:off x="702775" y="5475255"/>
            <a:ext cx="3038476" cy="47269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>
                <a:tab pos="571500" algn="l"/>
                <a:tab pos="914400" algn="l"/>
                <a:tab pos="1143000" algn="l"/>
                <a:tab pos="1371600" algn="l"/>
              </a:tabLst>
              <a:defRPr/>
            </a:pPr>
            <a:r>
              <a:rPr kumimoji="0" lang="th-TH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(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FS </a:t>
            </a:r>
            <a:r>
              <a:rPr kumimoji="0" lang="th-TH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อยู่ระหว่าง 0.03 – 0.17) 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Times New Roman" panose="02020603050405020304" pitchFamily="18" charset="0"/>
              <a:cs typeface="TH SarabunPSK" panose="020B0500040200020003" pitchFamily="34" charset="-3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7C0C3FD-1404-94B5-7022-91868237BA23}"/>
              </a:ext>
            </a:extLst>
          </p:cNvPr>
          <p:cNvSpPr txBox="1"/>
          <p:nvPr/>
        </p:nvSpPr>
        <p:spPr>
          <a:xfrm>
            <a:off x="5342339" y="5475255"/>
            <a:ext cx="2773273" cy="47269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>
                <a:tab pos="571500" algn="l"/>
                <a:tab pos="914400" algn="l"/>
                <a:tab pos="1143000" algn="l"/>
                <a:tab pos="1371600" algn="l"/>
              </a:tabLst>
              <a:defRPr/>
            </a:pPr>
            <a:r>
              <a:rPr kumimoji="0" lang="th-TH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(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FS </a:t>
            </a:r>
            <a:r>
              <a:rPr kumimoji="0" lang="th-TH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อยู่ระหว่าง 1.84 – 1.86)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Times New Roman" panose="02020603050405020304" pitchFamily="18" charset="0"/>
              <a:cs typeface="TH SarabunPSK" panose="020B0500040200020003" pitchFamily="34" charset="-34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152C693-1ECD-587C-9570-58AF49C4D73A}"/>
              </a:ext>
            </a:extLst>
          </p:cNvPr>
          <p:cNvSpPr txBox="1"/>
          <p:nvPr/>
        </p:nvSpPr>
        <p:spPr>
          <a:xfrm>
            <a:off x="8441225" y="5408989"/>
            <a:ext cx="878887" cy="7212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>
                <a:tab pos="571500" algn="l"/>
                <a:tab pos="914400" algn="l"/>
                <a:tab pos="1143000" algn="l"/>
                <a:tab pos="1371600" algn="l"/>
              </a:tabLst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  <a:sym typeface="Wingdings" panose="05000000000000000000" pitchFamily="2" charset="2"/>
              </a:rPr>
              <a:t>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TH SarabunPSK" panose="020B0500040200020003" pitchFamily="34" charset="-34"/>
              <a:ea typeface="Times New Roman" panose="02020603050405020304" pitchFamily="18" charset="0"/>
              <a:cs typeface="TH SarabunPSK" panose="020B0500040200020003" pitchFamily="34" charset="-34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7BA03154-1CE7-9F7B-FCC7-833B9EE2A5EE}"/>
              </a:ext>
            </a:extLst>
          </p:cNvPr>
          <p:cNvGraphicFramePr/>
          <p:nvPr/>
        </p:nvGraphicFramePr>
        <p:xfrm>
          <a:off x="142569" y="1635693"/>
          <a:ext cx="8858862" cy="765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48CE3D3A-8AE5-E58B-75A1-DB8A9AA6B14A}"/>
              </a:ext>
            </a:extLst>
          </p:cNvPr>
          <p:cNvGraphicFramePr/>
          <p:nvPr/>
        </p:nvGraphicFramePr>
        <p:xfrm>
          <a:off x="81609" y="2605853"/>
          <a:ext cx="8858862" cy="765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4976AF4F-1E1A-E49A-85A0-E39D442ED32C}"/>
              </a:ext>
            </a:extLst>
          </p:cNvPr>
          <p:cNvGraphicFramePr/>
          <p:nvPr/>
        </p:nvGraphicFramePr>
        <p:xfrm>
          <a:off x="142569" y="3641924"/>
          <a:ext cx="8858862" cy="765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DF3C497D-D0C8-81EE-25F7-3BEE5050393A}"/>
              </a:ext>
            </a:extLst>
          </p:cNvPr>
          <p:cNvGraphicFramePr/>
          <p:nvPr/>
        </p:nvGraphicFramePr>
        <p:xfrm>
          <a:off x="81609" y="4590384"/>
          <a:ext cx="8858862" cy="765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3DEBDA9D-285E-F472-B62A-5F6470F9AF9A}"/>
              </a:ext>
            </a:extLst>
          </p:cNvPr>
          <p:cNvSpPr txBox="1"/>
          <p:nvPr/>
        </p:nvSpPr>
        <p:spPr>
          <a:xfrm>
            <a:off x="205093" y="1596974"/>
            <a:ext cx="995364" cy="6470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กม.</a:t>
            </a:r>
          </a:p>
          <a:p>
            <a:pPr marL="0" marR="0" lvl="0" indent="0" algn="ct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12+152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H SarabunPSK" panose="020B0500040200020003" pitchFamily="34" charset="-34"/>
              <a:ea typeface="Times New Roman" panose="02020603050405020304" pitchFamily="18" charset="0"/>
              <a:cs typeface="TH SarabunPSK" panose="020B0500040200020003" pitchFamily="34" charset="-34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3DFD472-261B-1E9B-DB9A-EF854AF344AD}"/>
              </a:ext>
            </a:extLst>
          </p:cNvPr>
          <p:cNvSpPr txBox="1"/>
          <p:nvPr/>
        </p:nvSpPr>
        <p:spPr>
          <a:xfrm>
            <a:off x="240177" y="2601317"/>
            <a:ext cx="803275" cy="64703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R="0" algn="ctr">
              <a:lnSpc>
                <a:spcPct val="90000"/>
              </a:lnSpc>
              <a:buNone/>
              <a:defRPr sz="2000" b="1">
                <a:solidFill>
                  <a:schemeClr val="bg1"/>
                </a:solidFill>
                <a:effectLst/>
                <a:latin typeface="TH SarabunPSK" panose="020B0500040200020003" pitchFamily="34" charset="-34"/>
                <a:cs typeface="TH SarabunPSK" panose="020B0500040200020003" pitchFamily="34" charset="-34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กม.</a:t>
            </a:r>
          </a:p>
          <a:p>
            <a:pPr marL="0" marR="0" lvl="0" indent="0" algn="ct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12+536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96819B9-39D0-85D0-4489-90C320E94DB6}"/>
              </a:ext>
            </a:extLst>
          </p:cNvPr>
          <p:cNvSpPr txBox="1"/>
          <p:nvPr/>
        </p:nvSpPr>
        <p:spPr>
          <a:xfrm>
            <a:off x="301137" y="3631420"/>
            <a:ext cx="854098" cy="64703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R="0" algn="ctr">
              <a:lnSpc>
                <a:spcPct val="90000"/>
              </a:lnSpc>
              <a:buNone/>
              <a:defRPr sz="2000" b="1">
                <a:solidFill>
                  <a:schemeClr val="bg1"/>
                </a:solidFill>
                <a:effectLst/>
                <a:latin typeface="TH SarabunPSK" panose="020B0500040200020003" pitchFamily="34" charset="-34"/>
                <a:cs typeface="TH SarabunPSK" panose="020B0500040200020003" pitchFamily="34" charset="-34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กม.</a:t>
            </a:r>
          </a:p>
          <a:p>
            <a:pPr marL="0" marR="0" lvl="0" indent="0" algn="ct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12+945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76F64AC-20FA-AD37-7CA8-5AA790EC7C51}"/>
              </a:ext>
            </a:extLst>
          </p:cNvPr>
          <p:cNvSpPr txBox="1"/>
          <p:nvPr/>
        </p:nvSpPr>
        <p:spPr>
          <a:xfrm>
            <a:off x="285399" y="4508959"/>
            <a:ext cx="854098" cy="64703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R="0" algn="ctr">
              <a:lnSpc>
                <a:spcPct val="90000"/>
              </a:lnSpc>
              <a:buNone/>
              <a:defRPr sz="2000" b="1">
                <a:solidFill>
                  <a:schemeClr val="bg1"/>
                </a:solidFill>
                <a:effectLst/>
                <a:latin typeface="TH SarabunPSK" panose="020B0500040200020003" pitchFamily="34" charset="-34"/>
                <a:cs typeface="TH SarabunPSK" panose="020B0500040200020003" pitchFamily="34" charset="-34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กม.</a:t>
            </a:r>
          </a:p>
          <a:p>
            <a:pPr marL="0" marR="0" lvl="0" indent="0" algn="ct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13+222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7" name="Arrow: Right 26">
            <a:extLst>
              <a:ext uri="{FF2B5EF4-FFF2-40B4-BE49-F238E27FC236}">
                <a16:creationId xmlns:a16="http://schemas.microsoft.com/office/drawing/2014/main" id="{70DE677D-995C-BB5B-9023-5209CB72E542}"/>
              </a:ext>
            </a:extLst>
          </p:cNvPr>
          <p:cNvSpPr/>
          <p:nvPr/>
        </p:nvSpPr>
        <p:spPr>
          <a:xfrm>
            <a:off x="3844149" y="5504500"/>
            <a:ext cx="1455702" cy="419100"/>
          </a:xfrm>
          <a:prstGeom prst="rightArrow">
            <a:avLst/>
          </a:prstGeom>
          <a:solidFill>
            <a:srgbClr val="156082">
              <a:hueOff val="0"/>
              <a:satOff val="0"/>
              <a:lumOff val="0"/>
              <a:alphaOff val="0"/>
            </a:srgbClr>
          </a:solidFill>
          <a:ln w="19050" cap="flat" cmpd="sng" algn="ctr">
            <a:solidFill>
              <a:prstClr val="white">
                <a:hueOff val="0"/>
                <a:satOff val="0"/>
                <a:lumOff val="0"/>
                <a:alphaOff val="0"/>
              </a:prst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512D1AE-AB0E-6C1A-7A6E-4B72BADC03A6}"/>
              </a:ext>
            </a:extLst>
          </p:cNvPr>
          <p:cNvSpPr txBox="1"/>
          <p:nvPr/>
        </p:nvSpPr>
        <p:spPr>
          <a:xfrm>
            <a:off x="781050" y="858287"/>
            <a:ext cx="3038476" cy="53604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>
                <a:tab pos="571500" algn="l"/>
                <a:tab pos="914400" algn="l"/>
                <a:tab pos="1143000" algn="l"/>
                <a:tab pos="1371600" algn="l"/>
              </a:tabLst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สภาพปัจจุบัน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D68AB8D-4235-6092-FAE1-D290C1393BC1}"/>
              </a:ext>
            </a:extLst>
          </p:cNvPr>
          <p:cNvSpPr txBox="1"/>
          <p:nvPr/>
        </p:nvSpPr>
        <p:spPr>
          <a:xfrm>
            <a:off x="5439087" y="858287"/>
            <a:ext cx="2676525" cy="53604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>
                <a:tab pos="571500" algn="l"/>
                <a:tab pos="914400" algn="l"/>
                <a:tab pos="1143000" algn="l"/>
                <a:tab pos="1371600" algn="l"/>
              </a:tabLst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หลังปรับปรุง </a:t>
            </a:r>
          </a:p>
        </p:txBody>
      </p:sp>
      <p:sp>
        <p:nvSpPr>
          <p:cNvPr id="30" name="Arrow: Right 29">
            <a:extLst>
              <a:ext uri="{FF2B5EF4-FFF2-40B4-BE49-F238E27FC236}">
                <a16:creationId xmlns:a16="http://schemas.microsoft.com/office/drawing/2014/main" id="{F4ECF865-072E-CCF4-DA82-5BA28A5D0BB4}"/>
              </a:ext>
            </a:extLst>
          </p:cNvPr>
          <p:cNvSpPr/>
          <p:nvPr/>
        </p:nvSpPr>
        <p:spPr>
          <a:xfrm>
            <a:off x="3880487" y="901651"/>
            <a:ext cx="1455702" cy="419100"/>
          </a:xfrm>
          <a:prstGeom prst="rightArrow">
            <a:avLst/>
          </a:prstGeom>
          <a:solidFill>
            <a:srgbClr val="156082">
              <a:hueOff val="0"/>
              <a:satOff val="0"/>
              <a:lumOff val="0"/>
              <a:alphaOff val="0"/>
            </a:srgbClr>
          </a:solidFill>
          <a:ln w="19050" cap="flat" cmpd="sng" algn="ctr">
            <a:solidFill>
              <a:prstClr val="white">
                <a:hueOff val="0"/>
                <a:satOff val="0"/>
                <a:lumOff val="0"/>
                <a:alphaOff val="0"/>
              </a:prst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66568520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60E980-72F5-2F56-6F6D-101D3B3373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34">
            <a:extLst>
              <a:ext uri="{FF2B5EF4-FFF2-40B4-BE49-F238E27FC236}">
                <a16:creationId xmlns:a16="http://schemas.microsoft.com/office/drawing/2014/main" id="{EB792C66-1090-4B6E-C8AF-AE2C1199BF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293" y="822734"/>
            <a:ext cx="8931414" cy="5212532"/>
          </a:xfrm>
          <a:prstGeom prst="rect">
            <a:avLst/>
          </a:prstGeom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8235783D-162A-BA8F-AFA6-9679B5D5324F}"/>
              </a:ext>
            </a:extLst>
          </p:cNvPr>
          <p:cNvSpPr/>
          <p:nvPr/>
        </p:nvSpPr>
        <p:spPr>
          <a:xfrm>
            <a:off x="781050" y="190500"/>
            <a:ext cx="8375650" cy="370984"/>
          </a:xfrm>
          <a:custGeom>
            <a:avLst/>
            <a:gdLst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4" fmla="*/ 0 w 8375650"/>
              <a:gd name="connsiteY4" fmla="*/ 0 h 323850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5650 w 8375650"/>
              <a:gd name="connsiteY2" fmla="*/ 323850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  <a:gd name="connsiteX0" fmla="*/ 0 w 8385076"/>
              <a:gd name="connsiteY0" fmla="*/ 0 h 370984"/>
              <a:gd name="connsiteX1" fmla="*/ 165100 w 8385076"/>
              <a:gd name="connsiteY1" fmla="*/ 370984 h 370984"/>
              <a:gd name="connsiteX2" fmla="*/ 8385076 w 8385076"/>
              <a:gd name="connsiteY2" fmla="*/ 370984 h 370984"/>
              <a:gd name="connsiteX3" fmla="*/ 8375650 w 8385076"/>
              <a:gd name="connsiteY3" fmla="*/ 19050 h 370984"/>
              <a:gd name="connsiteX4" fmla="*/ 0 w 8385076"/>
              <a:gd name="connsiteY4" fmla="*/ 0 h 370984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0788 w 8375650"/>
              <a:gd name="connsiteY2" fmla="*/ 361459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75650" h="370984">
                <a:moveTo>
                  <a:pt x="0" y="0"/>
                </a:moveTo>
                <a:lnTo>
                  <a:pt x="165100" y="370984"/>
                </a:lnTo>
                <a:lnTo>
                  <a:pt x="8370788" y="361459"/>
                </a:lnTo>
                <a:cubicBezTo>
                  <a:pt x="8372409" y="247323"/>
                  <a:pt x="8374029" y="133186"/>
                  <a:pt x="8375650" y="19050"/>
                </a:cubicBezTo>
                <a:lnTo>
                  <a:pt x="0" y="0"/>
                </a:lnTo>
                <a:close/>
              </a:path>
            </a:pathLst>
          </a:cu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582912-7931-792F-9C7A-0E654FFC53CD}"/>
              </a:ext>
            </a:extLst>
          </p:cNvPr>
          <p:cNvSpPr txBox="1"/>
          <p:nvPr/>
        </p:nvSpPr>
        <p:spPr>
          <a:xfrm>
            <a:off x="575035" y="128037"/>
            <a:ext cx="8568965" cy="44877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รูปแบบระบบระบายน้ำตามยาว ช่วงที่ 1 (กม.11+950 ถึง กม.13+930)</a:t>
            </a:r>
          </a:p>
        </p:txBody>
      </p:sp>
      <p:sp>
        <p:nvSpPr>
          <p:cNvPr id="7" name="Pentagon 3">
            <a:extLst>
              <a:ext uri="{FF2B5EF4-FFF2-40B4-BE49-F238E27FC236}">
                <a16:creationId xmlns:a16="http://schemas.microsoft.com/office/drawing/2014/main" id="{241A9339-9D13-92D2-954F-073DEEE45F9D}"/>
              </a:ext>
            </a:extLst>
          </p:cNvPr>
          <p:cNvSpPr/>
          <p:nvPr/>
        </p:nvSpPr>
        <p:spPr>
          <a:xfrm>
            <a:off x="2333063" y="5183739"/>
            <a:ext cx="4477874" cy="374419"/>
          </a:xfrm>
          <a:prstGeom prst="homePlate">
            <a:avLst>
              <a:gd name="adj" fmla="val 0"/>
            </a:avLst>
          </a:prstGeom>
          <a:solidFill>
            <a:srgbClr val="605E60">
              <a:alpha val="2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dist="38100" dir="2700000" algn="tl" rotWithShape="0">
                    <a:prstClr val="white"/>
                  </a:outerShdw>
                </a:effectLst>
                <a:uLnTx/>
                <a:uFillTx/>
                <a:latin typeface="TH SarabunPSK" panose="020B0500040200020003" pitchFamily="34" charset="-34"/>
                <a:ea typeface="Tahoma" pitchFamily="34" charset="0"/>
                <a:cs typeface="TH SarabunPSK" panose="020B0500040200020003" pitchFamily="34" charset="-34"/>
              </a:rPr>
              <a:t>ท่อระบายน้ำขนาด 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dist="38100" dir="2700000" algn="tl" rotWithShape="0">
                    <a:prstClr val="white"/>
                  </a:outerShdw>
                </a:effectLst>
                <a:uLnTx/>
                <a:uFillTx/>
                <a:latin typeface="TH SarabunPSK" panose="020B0500040200020003" pitchFamily="34" charset="-34"/>
                <a:ea typeface="Tahoma" pitchFamily="34" charset="0"/>
                <a:cs typeface="TH SarabunPSK" panose="020B0500040200020003" pitchFamily="34" charset="-34"/>
                <a:sym typeface="Symbol" panose="05050102010706020507" pitchFamily="18" charset="2"/>
              </a:rPr>
              <a:t></a:t>
            </a: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dist="38100" dir="2700000" algn="tl" rotWithShape="0">
                    <a:prstClr val="white"/>
                  </a:outerShdw>
                </a:effectLst>
                <a:uLnTx/>
                <a:uFillTx/>
                <a:latin typeface="TH SarabunPSK" panose="020B0500040200020003" pitchFamily="34" charset="-34"/>
                <a:ea typeface="Tahoma" pitchFamily="34" charset="0"/>
                <a:cs typeface="TH SarabunPSK" panose="020B0500040200020003" pitchFamily="34" charset="-34"/>
                <a:sym typeface="Symbol" panose="05050102010706020507" pitchFamily="18" charset="2"/>
              </a:rPr>
              <a:t>1.20 ม. พร้อมบ่อพักใต้ทางเท้า</a:t>
            </a:r>
            <a:endParaRPr kumimoji="0" lang="th-TH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dist="38100" dir="2700000" algn="tl" rotWithShape="0">
                  <a:prstClr val="white"/>
                </a:outerShdw>
              </a:effectLst>
              <a:uLnTx/>
              <a:uFillTx/>
              <a:latin typeface="TH SarabunPSK" panose="020B0500040200020003" pitchFamily="34" charset="-34"/>
              <a:ea typeface="Tahoma" pitchFamily="34" charset="0"/>
              <a:cs typeface="TH SarabunPSK" panose="020B0500040200020003" pitchFamily="34" charset="-34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2A59725-5B81-627F-510D-4D6818BE2043}"/>
              </a:ext>
            </a:extLst>
          </p:cNvPr>
          <p:cNvSpPr/>
          <p:nvPr/>
        </p:nvSpPr>
        <p:spPr>
          <a:xfrm>
            <a:off x="1801367" y="4889722"/>
            <a:ext cx="531696" cy="481227"/>
          </a:xfrm>
          <a:custGeom>
            <a:avLst/>
            <a:gdLst>
              <a:gd name="connsiteX0" fmla="*/ 342900 w 342900"/>
              <a:gd name="connsiteY0" fmla="*/ 551329 h 551329"/>
              <a:gd name="connsiteX1" fmla="*/ 0 w 342900"/>
              <a:gd name="connsiteY1" fmla="*/ 551329 h 551329"/>
              <a:gd name="connsiteX2" fmla="*/ 0 w 342900"/>
              <a:gd name="connsiteY2" fmla="*/ 0 h 551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2900" h="551329">
                <a:moveTo>
                  <a:pt x="342900" y="551329"/>
                </a:moveTo>
                <a:lnTo>
                  <a:pt x="0" y="551329"/>
                </a:lnTo>
                <a:lnTo>
                  <a:pt x="0" y="0"/>
                </a:lnTo>
              </a:path>
            </a:pathLst>
          </a:custGeom>
          <a:noFill/>
          <a:ln>
            <a:solidFill>
              <a:srgbClr val="0000FF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7AF51F5-FCE4-A980-FE14-DAA218D39223}"/>
              </a:ext>
            </a:extLst>
          </p:cNvPr>
          <p:cNvSpPr/>
          <p:nvPr/>
        </p:nvSpPr>
        <p:spPr>
          <a:xfrm flipH="1">
            <a:off x="6810937" y="4819620"/>
            <a:ext cx="531696" cy="551329"/>
          </a:xfrm>
          <a:custGeom>
            <a:avLst/>
            <a:gdLst>
              <a:gd name="connsiteX0" fmla="*/ 342900 w 342900"/>
              <a:gd name="connsiteY0" fmla="*/ 551329 h 551329"/>
              <a:gd name="connsiteX1" fmla="*/ 0 w 342900"/>
              <a:gd name="connsiteY1" fmla="*/ 551329 h 551329"/>
              <a:gd name="connsiteX2" fmla="*/ 0 w 342900"/>
              <a:gd name="connsiteY2" fmla="*/ 0 h 551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2900" h="551329">
                <a:moveTo>
                  <a:pt x="342900" y="551329"/>
                </a:moveTo>
                <a:lnTo>
                  <a:pt x="0" y="551329"/>
                </a:lnTo>
                <a:lnTo>
                  <a:pt x="0" y="0"/>
                </a:lnTo>
              </a:path>
            </a:pathLst>
          </a:custGeom>
          <a:noFill/>
          <a:ln>
            <a:solidFill>
              <a:srgbClr val="0000FF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37E13ED-7368-D0A8-751B-571C56EA5945}"/>
              </a:ext>
            </a:extLst>
          </p:cNvPr>
          <p:cNvSpPr txBox="1"/>
          <p:nvPr/>
        </p:nvSpPr>
        <p:spPr>
          <a:xfrm>
            <a:off x="469147" y="561484"/>
            <a:ext cx="8003522" cy="5360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>
                <a:tab pos="571500" algn="l"/>
                <a:tab pos="914400" algn="l"/>
                <a:tab pos="1143000" algn="l"/>
                <a:tab pos="1371600" algn="l"/>
              </a:tabLst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กม.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11+950</a:t>
            </a: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 ถึง กม.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13+930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Times New Roman" panose="02020603050405020304" pitchFamily="18" charset="0"/>
              <a:cs typeface="TH SarabunPSK" panose="020B0500040200020003" pitchFamily="34" charset="-34"/>
            </a:endParaRPr>
          </a:p>
        </p:txBody>
      </p:sp>
      <p:sp>
        <p:nvSpPr>
          <p:cNvPr id="2" name="Slide Number Placeholder 27">
            <a:extLst>
              <a:ext uri="{FF2B5EF4-FFF2-40B4-BE49-F238E27FC236}">
                <a16:creationId xmlns:a16="http://schemas.microsoft.com/office/drawing/2014/main" id="{190BBEDF-9847-5A59-C12F-5620B2D4374D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411078765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A34DA2-E4BD-81FF-ED57-9509CFAF82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">
            <a:extLst>
              <a:ext uri="{FF2B5EF4-FFF2-40B4-BE49-F238E27FC236}">
                <a16:creationId xmlns:a16="http://schemas.microsoft.com/office/drawing/2014/main" id="{75402FC6-EBF1-3BC2-F874-8C16A1938505}"/>
              </a:ext>
            </a:extLst>
          </p:cNvPr>
          <p:cNvSpPr/>
          <p:nvPr/>
        </p:nvSpPr>
        <p:spPr>
          <a:xfrm>
            <a:off x="781050" y="190500"/>
            <a:ext cx="8375650" cy="370984"/>
          </a:xfrm>
          <a:custGeom>
            <a:avLst/>
            <a:gdLst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4" fmla="*/ 0 w 8375650"/>
              <a:gd name="connsiteY4" fmla="*/ 0 h 323850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5650 w 8375650"/>
              <a:gd name="connsiteY2" fmla="*/ 323850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  <a:gd name="connsiteX0" fmla="*/ 0 w 8385076"/>
              <a:gd name="connsiteY0" fmla="*/ 0 h 370984"/>
              <a:gd name="connsiteX1" fmla="*/ 165100 w 8385076"/>
              <a:gd name="connsiteY1" fmla="*/ 370984 h 370984"/>
              <a:gd name="connsiteX2" fmla="*/ 8385076 w 8385076"/>
              <a:gd name="connsiteY2" fmla="*/ 370984 h 370984"/>
              <a:gd name="connsiteX3" fmla="*/ 8375650 w 8385076"/>
              <a:gd name="connsiteY3" fmla="*/ 19050 h 370984"/>
              <a:gd name="connsiteX4" fmla="*/ 0 w 8385076"/>
              <a:gd name="connsiteY4" fmla="*/ 0 h 370984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0788 w 8375650"/>
              <a:gd name="connsiteY2" fmla="*/ 361459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75650" h="370984">
                <a:moveTo>
                  <a:pt x="0" y="0"/>
                </a:moveTo>
                <a:lnTo>
                  <a:pt x="165100" y="370984"/>
                </a:lnTo>
                <a:lnTo>
                  <a:pt x="8370788" y="361459"/>
                </a:lnTo>
                <a:cubicBezTo>
                  <a:pt x="8372409" y="247323"/>
                  <a:pt x="8374029" y="133186"/>
                  <a:pt x="8375650" y="19050"/>
                </a:cubicBezTo>
                <a:lnTo>
                  <a:pt x="0" y="0"/>
                </a:lnTo>
                <a:close/>
              </a:path>
            </a:pathLst>
          </a:cu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A9D5AA-A736-F325-370B-02A364F7DE64}"/>
              </a:ext>
            </a:extLst>
          </p:cNvPr>
          <p:cNvSpPr txBox="1"/>
          <p:nvPr/>
        </p:nvSpPr>
        <p:spPr>
          <a:xfrm>
            <a:off x="642767" y="128037"/>
            <a:ext cx="8501233" cy="44877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รูปแบบระบบระบายน้ำตามยาว ช่วงที่ 2 (กม.19+500 ถึง กม.21+000)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5E16CE6-057B-DCF5-0CE7-8D91A9119FBF}"/>
              </a:ext>
            </a:extLst>
          </p:cNvPr>
          <p:cNvSpPr txBox="1"/>
          <p:nvPr/>
        </p:nvSpPr>
        <p:spPr>
          <a:xfrm>
            <a:off x="642767" y="5932088"/>
            <a:ext cx="5508625" cy="3776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>
                <a:tab pos="571500" algn="l"/>
                <a:tab pos="914400" algn="l"/>
                <a:tab pos="1143000" algn="l"/>
                <a:tab pos="1371600" algn="l"/>
              </a:tabLst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รางระบายน้ำข้างทาง - เกาะกลางแบบ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Barrier Median </a:t>
            </a: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imes New Roman" panose="02020603050405020304" pitchFamily="18" charset="0"/>
                <a:cs typeface="TH SarabunPSK" panose="020B0500040200020003" pitchFamily="34" charset="-34"/>
              </a:rPr>
              <a:t>กม.19+700 ถึง กม.21+000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Times New Roman" panose="02020603050405020304" pitchFamily="18" charset="0"/>
              <a:cs typeface="TH SarabunPSK" panose="020B0500040200020003" pitchFamily="34" charset="-3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3CF4CA-9407-5FA6-5EA7-73972DADED95}"/>
              </a:ext>
            </a:extLst>
          </p:cNvPr>
          <p:cNvSpPr txBox="1"/>
          <p:nvPr/>
        </p:nvSpPr>
        <p:spPr>
          <a:xfrm>
            <a:off x="1108723" y="3079319"/>
            <a:ext cx="4576712" cy="3771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>
                <a:tab pos="571500" algn="l"/>
                <a:tab pos="914400" algn="l"/>
                <a:tab pos="1143000" algn="l"/>
                <a:tab pos="1371600" algn="l"/>
              </a:tabLst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TH SarabunPSK" panose="020B0500040200020003" pitchFamily="34" charset="-34"/>
              </a:rPr>
              <a:t>รางระบายน้ำข้างทาง - เกาะกลางแบบยก กม.19+500 ถึง กม.19+700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Cordia New" panose="020B0304020202020204" pitchFamily="34" charset="-34"/>
            </a:endParaRPr>
          </a:p>
        </p:txBody>
      </p:sp>
      <p:sp>
        <p:nvSpPr>
          <p:cNvPr id="4" name="Pentagon 3">
            <a:extLst>
              <a:ext uri="{FF2B5EF4-FFF2-40B4-BE49-F238E27FC236}">
                <a16:creationId xmlns:a16="http://schemas.microsoft.com/office/drawing/2014/main" id="{7C0F6D1D-CE6E-8360-222F-C8652DBE6123}"/>
              </a:ext>
            </a:extLst>
          </p:cNvPr>
          <p:cNvSpPr/>
          <p:nvPr/>
        </p:nvSpPr>
        <p:spPr>
          <a:xfrm>
            <a:off x="6043816" y="2638678"/>
            <a:ext cx="2844690" cy="981635"/>
          </a:xfrm>
          <a:prstGeom prst="homePlate">
            <a:avLst>
              <a:gd name="adj" fmla="val 0"/>
            </a:avLst>
          </a:prstGeom>
          <a:solidFill>
            <a:srgbClr val="B7ECFF">
              <a:alpha val="2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dist="38100" dir="2700000" algn="tl" rotWithShape="0">
                    <a:prstClr val="white"/>
                  </a:outerShdw>
                </a:effectLst>
                <a:uLnTx/>
                <a:uFillTx/>
                <a:latin typeface="TH SarabunPSK" panose="020B0500040200020003" pitchFamily="34" charset="-34"/>
                <a:ea typeface="Tahoma" pitchFamily="34" charset="0"/>
                <a:cs typeface="TH SarabunPSK" panose="020B0500040200020003" pitchFamily="34" charset="-34"/>
              </a:rPr>
              <a:t>รางระบายน้ำข้างทาง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dist="38100" dir="2700000" algn="tl" rotWithShape="0">
                    <a:prstClr val="white"/>
                  </a:outerShdw>
                </a:effectLst>
                <a:uLnTx/>
                <a:uFillTx/>
                <a:latin typeface="TH SarabunPSK" panose="020B0500040200020003" pitchFamily="34" charset="-34"/>
                <a:ea typeface="Tahoma" pitchFamily="34" charset="0"/>
                <a:cs typeface="TH SarabunPSK" panose="020B0500040200020003" pitchFamily="34" charset="-34"/>
              </a:rPr>
              <a:t>ขนาดท้องรางกว้าง 0.50 ม.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dist="38100" dir="2700000" algn="tl" rotWithShape="0">
                    <a:prstClr val="white"/>
                  </a:outerShdw>
                </a:effectLst>
                <a:uLnTx/>
                <a:uFillTx/>
                <a:latin typeface="TH SarabunPSK" panose="020B0500040200020003" pitchFamily="34" charset="-34"/>
                <a:ea typeface="Tahoma" pitchFamily="34" charset="0"/>
                <a:cs typeface="TH SarabunPSK" panose="020B0500040200020003" pitchFamily="34" charset="-34"/>
              </a:rPr>
              <a:t>ความลึก 0.50 ม.</a:t>
            </a:r>
          </a:p>
        </p:txBody>
      </p:sp>
      <p:sp>
        <p:nvSpPr>
          <p:cNvPr id="5" name="Slide Number Placeholder 27">
            <a:extLst>
              <a:ext uri="{FF2B5EF4-FFF2-40B4-BE49-F238E27FC236}">
                <a16:creationId xmlns:a16="http://schemas.microsoft.com/office/drawing/2014/main" id="{70B6A7DD-5C5E-9869-804E-FD8C8464378C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74E73FC-2995-C533-C2D7-32115DDD94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323" y="621517"/>
            <a:ext cx="4509247" cy="253094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2AFF9E0-BA04-4E5C-8D76-AE0C549234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323" y="3456474"/>
            <a:ext cx="4528112" cy="25415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22150479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724F0D-22BE-086B-1810-02870D6A3C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">
            <a:extLst>
              <a:ext uri="{FF2B5EF4-FFF2-40B4-BE49-F238E27FC236}">
                <a16:creationId xmlns:a16="http://schemas.microsoft.com/office/drawing/2014/main" id="{AE5DD33D-ECA1-584C-A362-1CE03BF06AC8}"/>
              </a:ext>
            </a:extLst>
          </p:cNvPr>
          <p:cNvSpPr/>
          <p:nvPr/>
        </p:nvSpPr>
        <p:spPr>
          <a:xfrm>
            <a:off x="781050" y="190500"/>
            <a:ext cx="8375650" cy="370984"/>
          </a:xfrm>
          <a:custGeom>
            <a:avLst/>
            <a:gdLst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4" fmla="*/ 0 w 8375650"/>
              <a:gd name="connsiteY4" fmla="*/ 0 h 323850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5650 w 8375650"/>
              <a:gd name="connsiteY2" fmla="*/ 323850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  <a:gd name="connsiteX0" fmla="*/ 0 w 8385076"/>
              <a:gd name="connsiteY0" fmla="*/ 0 h 370984"/>
              <a:gd name="connsiteX1" fmla="*/ 165100 w 8385076"/>
              <a:gd name="connsiteY1" fmla="*/ 370984 h 370984"/>
              <a:gd name="connsiteX2" fmla="*/ 8385076 w 8385076"/>
              <a:gd name="connsiteY2" fmla="*/ 370984 h 370984"/>
              <a:gd name="connsiteX3" fmla="*/ 8375650 w 8385076"/>
              <a:gd name="connsiteY3" fmla="*/ 19050 h 370984"/>
              <a:gd name="connsiteX4" fmla="*/ 0 w 8385076"/>
              <a:gd name="connsiteY4" fmla="*/ 0 h 370984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0788 w 8375650"/>
              <a:gd name="connsiteY2" fmla="*/ 361459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75650" h="370984">
                <a:moveTo>
                  <a:pt x="0" y="0"/>
                </a:moveTo>
                <a:lnTo>
                  <a:pt x="165100" y="370984"/>
                </a:lnTo>
                <a:lnTo>
                  <a:pt x="8370788" y="361459"/>
                </a:lnTo>
                <a:cubicBezTo>
                  <a:pt x="8372409" y="247323"/>
                  <a:pt x="8374029" y="133186"/>
                  <a:pt x="8375650" y="19050"/>
                </a:cubicBezTo>
                <a:lnTo>
                  <a:pt x="0" y="0"/>
                </a:lnTo>
                <a:close/>
              </a:path>
            </a:pathLst>
          </a:cu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8478BD-7C50-1C78-2A24-A8D268B7EC7B}"/>
              </a:ext>
            </a:extLst>
          </p:cNvPr>
          <p:cNvSpPr txBox="1"/>
          <p:nvPr/>
        </p:nvSpPr>
        <p:spPr>
          <a:xfrm>
            <a:off x="1929638" y="128037"/>
            <a:ext cx="6111426" cy="44877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การรื้อย้ายระบบสาธารณูปโภค</a:t>
            </a:r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4634BA12-91F5-53FC-4D1C-555A7BCF7F7C}"/>
              </a:ext>
            </a:extLst>
          </p:cNvPr>
          <p:cNvGrpSpPr>
            <a:grpSpLocks noChangeAspect="1"/>
          </p:cNvGrpSpPr>
          <p:nvPr/>
        </p:nvGrpSpPr>
        <p:grpSpPr>
          <a:xfrm>
            <a:off x="1" y="576557"/>
            <a:ext cx="4445000" cy="6287498"/>
            <a:chOff x="0" y="6055"/>
            <a:chExt cx="4848321" cy="6858000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CBBD54AE-2B4E-56EE-D16C-7AB7483599F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6055"/>
              <a:ext cx="4848321" cy="685800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CF77657A-2E83-A292-0900-D1133631AC18}"/>
                </a:ext>
              </a:extLst>
            </p:cNvPr>
            <p:cNvSpPr txBox="1"/>
            <p:nvPr/>
          </p:nvSpPr>
          <p:spPr>
            <a:xfrm rot="19294238">
              <a:off x="3006806" y="5720256"/>
              <a:ext cx="219798" cy="99938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7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กม.12</a:t>
              </a:r>
              <a:endPara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79FE4305-2FBB-3D78-0867-24483B85EBBC}"/>
                </a:ext>
              </a:extLst>
            </p:cNvPr>
            <p:cNvSpPr/>
            <p:nvPr/>
          </p:nvSpPr>
          <p:spPr>
            <a:xfrm>
              <a:off x="3190853" y="5630738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718D0A5D-4CC7-CE9E-8FA2-DE34559ECD26}"/>
                </a:ext>
              </a:extLst>
            </p:cNvPr>
            <p:cNvSpPr/>
            <p:nvPr/>
          </p:nvSpPr>
          <p:spPr>
            <a:xfrm>
              <a:off x="2695119" y="5198470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3FD18AD-208C-911F-A5CA-10629353515A}"/>
                </a:ext>
              </a:extLst>
            </p:cNvPr>
            <p:cNvSpPr txBox="1"/>
            <p:nvPr/>
          </p:nvSpPr>
          <p:spPr>
            <a:xfrm rot="19480494">
              <a:off x="2435916" y="5327673"/>
              <a:ext cx="290753" cy="1001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7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กม.13</a:t>
              </a:r>
              <a:endPara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0949FA49-5B83-C84C-61EE-58247F14E99D}"/>
                </a:ext>
              </a:extLst>
            </p:cNvPr>
            <p:cNvSpPr/>
            <p:nvPr/>
          </p:nvSpPr>
          <p:spPr>
            <a:xfrm>
              <a:off x="2276444" y="4731592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D00ADD58-2AE9-EE80-3D61-D49B5ED7B407}"/>
                </a:ext>
              </a:extLst>
            </p:cNvPr>
            <p:cNvSpPr txBox="1"/>
            <p:nvPr/>
          </p:nvSpPr>
          <p:spPr>
            <a:xfrm rot="18900322">
              <a:off x="2031549" y="4876592"/>
              <a:ext cx="296980" cy="9320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7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กม.14</a:t>
              </a:r>
              <a:endPara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A76837BF-1974-ADE5-D55C-5DECB7C7C889}"/>
                </a:ext>
              </a:extLst>
            </p:cNvPr>
            <p:cNvSpPr/>
            <p:nvPr/>
          </p:nvSpPr>
          <p:spPr>
            <a:xfrm>
              <a:off x="1808125" y="4440113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04C042C-BB92-AAB8-F725-47C4D9679ECC}"/>
                </a:ext>
              </a:extLst>
            </p:cNvPr>
            <p:cNvSpPr/>
            <p:nvPr/>
          </p:nvSpPr>
          <p:spPr>
            <a:xfrm>
              <a:off x="1308128" y="4144722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88CAFD32-162F-4864-7350-6F5A18BD5D7E}"/>
                </a:ext>
              </a:extLst>
            </p:cNvPr>
            <p:cNvSpPr txBox="1"/>
            <p:nvPr/>
          </p:nvSpPr>
          <p:spPr>
            <a:xfrm rot="20369318">
              <a:off x="1009292" y="4305940"/>
              <a:ext cx="296980" cy="9320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7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กม.16</a:t>
              </a:r>
              <a:endPara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9EBFB8A-2D52-71C3-71C9-4349D13A79B9}"/>
                </a:ext>
              </a:extLst>
            </p:cNvPr>
            <p:cNvSpPr/>
            <p:nvPr/>
          </p:nvSpPr>
          <p:spPr>
            <a:xfrm>
              <a:off x="1246642" y="3576065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317BCBBB-483A-017F-7442-21BE0A4CC3F3}"/>
                </a:ext>
              </a:extLst>
            </p:cNvPr>
            <p:cNvSpPr txBox="1"/>
            <p:nvPr/>
          </p:nvSpPr>
          <p:spPr>
            <a:xfrm rot="991798">
              <a:off x="1295822" y="3617852"/>
              <a:ext cx="296980" cy="9320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7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กม.17</a:t>
              </a:r>
              <a:endPara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8B979EE-3BD1-AF2A-BB82-D7CDD335C55A}"/>
                </a:ext>
              </a:extLst>
            </p:cNvPr>
            <p:cNvSpPr/>
            <p:nvPr/>
          </p:nvSpPr>
          <p:spPr>
            <a:xfrm>
              <a:off x="1255409" y="3007554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6700921F-9B1D-72A7-4096-C3337FA4F1DC}"/>
                </a:ext>
              </a:extLst>
            </p:cNvPr>
            <p:cNvSpPr txBox="1"/>
            <p:nvPr/>
          </p:nvSpPr>
          <p:spPr>
            <a:xfrm>
              <a:off x="967797" y="3017909"/>
              <a:ext cx="296980" cy="9320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7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กม.18</a:t>
              </a:r>
              <a:endPara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C126738-42F3-C8D2-AF9A-EE3B808B83FE}"/>
                </a:ext>
              </a:extLst>
            </p:cNvPr>
            <p:cNvSpPr/>
            <p:nvPr/>
          </p:nvSpPr>
          <p:spPr>
            <a:xfrm>
              <a:off x="1412968" y="2304742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7505DB41-4ADC-0F79-557C-4B7789555600}"/>
                </a:ext>
              </a:extLst>
            </p:cNvPr>
            <p:cNvSpPr txBox="1"/>
            <p:nvPr/>
          </p:nvSpPr>
          <p:spPr>
            <a:xfrm rot="2270353">
              <a:off x="1205307" y="2210090"/>
              <a:ext cx="211349" cy="909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7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กม.19</a:t>
              </a:r>
              <a:endPara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BB7F896D-CD36-C14E-CE86-EA15C03D50AF}"/>
                </a:ext>
              </a:extLst>
            </p:cNvPr>
            <p:cNvSpPr/>
            <p:nvPr/>
          </p:nvSpPr>
          <p:spPr>
            <a:xfrm>
              <a:off x="1581450" y="1630130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760EC12C-1486-EC31-0787-1110036CE395}"/>
                </a:ext>
              </a:extLst>
            </p:cNvPr>
            <p:cNvSpPr txBox="1"/>
            <p:nvPr/>
          </p:nvSpPr>
          <p:spPr>
            <a:xfrm rot="480279">
              <a:off x="1338281" y="1599949"/>
              <a:ext cx="237635" cy="909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7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กม.20</a:t>
              </a:r>
              <a:endPara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545B1908-79AB-F441-09CA-D7F4A82BBECB}"/>
                </a:ext>
              </a:extLst>
            </p:cNvPr>
            <p:cNvSpPr/>
            <p:nvPr/>
          </p:nvSpPr>
          <p:spPr>
            <a:xfrm>
              <a:off x="1938178" y="1165851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B398D1A2-4C58-D62C-4EC7-22F82DCC6904}"/>
                </a:ext>
              </a:extLst>
            </p:cNvPr>
            <p:cNvSpPr txBox="1"/>
            <p:nvPr/>
          </p:nvSpPr>
          <p:spPr>
            <a:xfrm rot="2084150">
              <a:off x="1969608" y="1238336"/>
              <a:ext cx="237635" cy="909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7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กม.21</a:t>
              </a:r>
              <a:endPara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E8C51522-145A-90B7-7181-66910987C7A4}"/>
                </a:ext>
              </a:extLst>
            </p:cNvPr>
            <p:cNvSpPr/>
            <p:nvPr/>
          </p:nvSpPr>
          <p:spPr>
            <a:xfrm>
              <a:off x="3158299" y="2825455"/>
              <a:ext cx="1423226" cy="97324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506C3DB-9239-7DCF-8F09-D2A2DBBF7557}"/>
                </a:ext>
              </a:extLst>
            </p:cNvPr>
            <p:cNvSpPr/>
            <p:nvPr/>
          </p:nvSpPr>
          <p:spPr>
            <a:xfrm>
              <a:off x="1294296" y="4022316"/>
              <a:ext cx="390525" cy="414337"/>
            </a:xfrm>
            <a:custGeom>
              <a:avLst/>
              <a:gdLst>
                <a:gd name="connsiteX0" fmla="*/ 390525 w 390525"/>
                <a:gd name="connsiteY0" fmla="*/ 414337 h 414337"/>
                <a:gd name="connsiteX1" fmla="*/ 300037 w 390525"/>
                <a:gd name="connsiteY1" fmla="*/ 381000 h 414337"/>
                <a:gd name="connsiteX2" fmla="*/ 209550 w 390525"/>
                <a:gd name="connsiteY2" fmla="*/ 381000 h 414337"/>
                <a:gd name="connsiteX3" fmla="*/ 147637 w 390525"/>
                <a:gd name="connsiteY3" fmla="*/ 323850 h 414337"/>
                <a:gd name="connsiteX4" fmla="*/ 0 w 390525"/>
                <a:gd name="connsiteY4" fmla="*/ 0 h 414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0525" h="414337">
                  <a:moveTo>
                    <a:pt x="390525" y="414337"/>
                  </a:moveTo>
                  <a:cubicBezTo>
                    <a:pt x="360362" y="400446"/>
                    <a:pt x="330199" y="386556"/>
                    <a:pt x="300037" y="381000"/>
                  </a:cubicBezTo>
                  <a:cubicBezTo>
                    <a:pt x="269874" y="375444"/>
                    <a:pt x="234950" y="390525"/>
                    <a:pt x="209550" y="381000"/>
                  </a:cubicBezTo>
                  <a:cubicBezTo>
                    <a:pt x="184150" y="371475"/>
                    <a:pt x="182562" y="387350"/>
                    <a:pt x="147637" y="323850"/>
                  </a:cubicBezTo>
                  <a:cubicBezTo>
                    <a:pt x="112712" y="260350"/>
                    <a:pt x="56356" y="130175"/>
                    <a:pt x="0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81BE8E-CF5F-0F78-7B72-2CEF86A5BD6E}"/>
                </a:ext>
              </a:extLst>
            </p:cNvPr>
            <p:cNvSpPr/>
            <p:nvPr/>
          </p:nvSpPr>
          <p:spPr>
            <a:xfrm>
              <a:off x="1992438" y="4646095"/>
              <a:ext cx="338138" cy="142875"/>
            </a:xfrm>
            <a:custGeom>
              <a:avLst/>
              <a:gdLst>
                <a:gd name="connsiteX0" fmla="*/ 338138 w 338138"/>
                <a:gd name="connsiteY0" fmla="*/ 142875 h 142875"/>
                <a:gd name="connsiteX1" fmla="*/ 228600 w 338138"/>
                <a:gd name="connsiteY1" fmla="*/ 66675 h 142875"/>
                <a:gd name="connsiteX2" fmla="*/ 104775 w 338138"/>
                <a:gd name="connsiteY2" fmla="*/ 52387 h 142875"/>
                <a:gd name="connsiteX3" fmla="*/ 52388 w 338138"/>
                <a:gd name="connsiteY3" fmla="*/ 33337 h 142875"/>
                <a:gd name="connsiteX4" fmla="*/ 0 w 338138"/>
                <a:gd name="connsiteY4" fmla="*/ 0 h 142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138" h="142875">
                  <a:moveTo>
                    <a:pt x="338138" y="142875"/>
                  </a:moveTo>
                  <a:cubicBezTo>
                    <a:pt x="302816" y="112315"/>
                    <a:pt x="267494" y="81756"/>
                    <a:pt x="228600" y="66675"/>
                  </a:cubicBezTo>
                  <a:cubicBezTo>
                    <a:pt x="189706" y="51594"/>
                    <a:pt x="134144" y="57943"/>
                    <a:pt x="104775" y="52387"/>
                  </a:cubicBezTo>
                  <a:cubicBezTo>
                    <a:pt x="75406" y="46831"/>
                    <a:pt x="69850" y="42068"/>
                    <a:pt x="52388" y="33337"/>
                  </a:cubicBezTo>
                  <a:cubicBezTo>
                    <a:pt x="34926" y="24606"/>
                    <a:pt x="17463" y="12303"/>
                    <a:pt x="0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4E94848-69DC-2A0F-C36F-20C968396B04}"/>
                </a:ext>
              </a:extLst>
            </p:cNvPr>
            <p:cNvSpPr/>
            <p:nvPr/>
          </p:nvSpPr>
          <p:spPr>
            <a:xfrm>
              <a:off x="3258482" y="5731467"/>
              <a:ext cx="661987" cy="305753"/>
            </a:xfrm>
            <a:custGeom>
              <a:avLst/>
              <a:gdLst>
                <a:gd name="connsiteX0" fmla="*/ 614362 w 614362"/>
                <a:gd name="connsiteY0" fmla="*/ 261938 h 261938"/>
                <a:gd name="connsiteX1" fmla="*/ 542925 w 614362"/>
                <a:gd name="connsiteY1" fmla="*/ 247650 h 261938"/>
                <a:gd name="connsiteX2" fmla="*/ 404812 w 614362"/>
                <a:gd name="connsiteY2" fmla="*/ 180975 h 261938"/>
                <a:gd name="connsiteX3" fmla="*/ 266700 w 614362"/>
                <a:gd name="connsiteY3" fmla="*/ 142875 h 261938"/>
                <a:gd name="connsiteX4" fmla="*/ 147637 w 614362"/>
                <a:gd name="connsiteY4" fmla="*/ 109538 h 261938"/>
                <a:gd name="connsiteX5" fmla="*/ 0 w 614362"/>
                <a:gd name="connsiteY5" fmla="*/ 0 h 261938"/>
                <a:gd name="connsiteX0" fmla="*/ 661987 w 661987"/>
                <a:gd name="connsiteY0" fmla="*/ 305753 h 305753"/>
                <a:gd name="connsiteX1" fmla="*/ 590550 w 661987"/>
                <a:gd name="connsiteY1" fmla="*/ 291465 h 305753"/>
                <a:gd name="connsiteX2" fmla="*/ 452437 w 661987"/>
                <a:gd name="connsiteY2" fmla="*/ 224790 h 305753"/>
                <a:gd name="connsiteX3" fmla="*/ 314325 w 661987"/>
                <a:gd name="connsiteY3" fmla="*/ 186690 h 305753"/>
                <a:gd name="connsiteX4" fmla="*/ 195262 w 661987"/>
                <a:gd name="connsiteY4" fmla="*/ 153353 h 305753"/>
                <a:gd name="connsiteX5" fmla="*/ 0 w 661987"/>
                <a:gd name="connsiteY5" fmla="*/ 0 h 3057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1987" h="305753">
                  <a:moveTo>
                    <a:pt x="661987" y="305753"/>
                  </a:moveTo>
                  <a:cubicBezTo>
                    <a:pt x="643731" y="305356"/>
                    <a:pt x="625475" y="304959"/>
                    <a:pt x="590550" y="291465"/>
                  </a:cubicBezTo>
                  <a:cubicBezTo>
                    <a:pt x="555625" y="277971"/>
                    <a:pt x="498474" y="242252"/>
                    <a:pt x="452437" y="224790"/>
                  </a:cubicBezTo>
                  <a:cubicBezTo>
                    <a:pt x="406400" y="207328"/>
                    <a:pt x="314325" y="186690"/>
                    <a:pt x="314325" y="186690"/>
                  </a:cubicBezTo>
                  <a:cubicBezTo>
                    <a:pt x="271463" y="174784"/>
                    <a:pt x="239712" y="177165"/>
                    <a:pt x="195262" y="153353"/>
                  </a:cubicBezTo>
                  <a:cubicBezTo>
                    <a:pt x="150812" y="129541"/>
                    <a:pt x="51593" y="42863"/>
                    <a:pt x="0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006BEFE-5ABE-9E8A-27EF-E78CCF7B4993}"/>
                </a:ext>
              </a:extLst>
            </p:cNvPr>
            <p:cNvSpPr/>
            <p:nvPr/>
          </p:nvSpPr>
          <p:spPr>
            <a:xfrm>
              <a:off x="1968500" y="654050"/>
              <a:ext cx="29419" cy="492125"/>
            </a:xfrm>
            <a:custGeom>
              <a:avLst/>
              <a:gdLst>
                <a:gd name="connsiteX0" fmla="*/ 19050 w 29419"/>
                <a:gd name="connsiteY0" fmla="*/ 492125 h 492125"/>
                <a:gd name="connsiteX1" fmla="*/ 28575 w 29419"/>
                <a:gd name="connsiteY1" fmla="*/ 358775 h 492125"/>
                <a:gd name="connsiteX2" fmla="*/ 0 w 29419"/>
                <a:gd name="connsiteY2" fmla="*/ 0 h 492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419" h="492125">
                  <a:moveTo>
                    <a:pt x="19050" y="492125"/>
                  </a:moveTo>
                  <a:cubicBezTo>
                    <a:pt x="25400" y="466460"/>
                    <a:pt x="31750" y="440796"/>
                    <a:pt x="28575" y="358775"/>
                  </a:cubicBezTo>
                  <a:cubicBezTo>
                    <a:pt x="25400" y="276754"/>
                    <a:pt x="12700" y="138377"/>
                    <a:pt x="0" y="0"/>
                  </a:cubicBezTo>
                </a:path>
              </a:pathLst>
            </a:custGeom>
            <a:noFill/>
            <a:ln w="10160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132BF446-28B3-2880-5F7D-4C0ACAA73B5B}"/>
                </a:ext>
              </a:extLst>
            </p:cNvPr>
            <p:cNvSpPr/>
            <p:nvPr/>
          </p:nvSpPr>
          <p:spPr>
            <a:xfrm>
              <a:off x="1969894" y="653723"/>
              <a:ext cx="29419" cy="492125"/>
            </a:xfrm>
            <a:custGeom>
              <a:avLst/>
              <a:gdLst>
                <a:gd name="connsiteX0" fmla="*/ 19050 w 29419"/>
                <a:gd name="connsiteY0" fmla="*/ 492125 h 492125"/>
                <a:gd name="connsiteX1" fmla="*/ 28575 w 29419"/>
                <a:gd name="connsiteY1" fmla="*/ 358775 h 492125"/>
                <a:gd name="connsiteX2" fmla="*/ 0 w 29419"/>
                <a:gd name="connsiteY2" fmla="*/ 0 h 492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419" h="492125">
                  <a:moveTo>
                    <a:pt x="19050" y="492125"/>
                  </a:moveTo>
                  <a:cubicBezTo>
                    <a:pt x="25400" y="466460"/>
                    <a:pt x="31750" y="440796"/>
                    <a:pt x="28575" y="358775"/>
                  </a:cubicBezTo>
                  <a:cubicBezTo>
                    <a:pt x="25400" y="276754"/>
                    <a:pt x="12700" y="138377"/>
                    <a:pt x="0" y="0"/>
                  </a:cubicBezTo>
                </a:path>
              </a:pathLst>
            </a:custGeom>
            <a:noFill/>
            <a:ln w="12700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A702DC7-77BD-A256-0119-F4DE0313809B}"/>
                </a:ext>
              </a:extLst>
            </p:cNvPr>
            <p:cNvSpPr/>
            <p:nvPr/>
          </p:nvSpPr>
          <p:spPr>
            <a:xfrm>
              <a:off x="1994333" y="649278"/>
              <a:ext cx="29419" cy="492125"/>
            </a:xfrm>
            <a:custGeom>
              <a:avLst/>
              <a:gdLst>
                <a:gd name="connsiteX0" fmla="*/ 19050 w 29419"/>
                <a:gd name="connsiteY0" fmla="*/ 492125 h 492125"/>
                <a:gd name="connsiteX1" fmla="*/ 28575 w 29419"/>
                <a:gd name="connsiteY1" fmla="*/ 358775 h 492125"/>
                <a:gd name="connsiteX2" fmla="*/ 0 w 29419"/>
                <a:gd name="connsiteY2" fmla="*/ 0 h 492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419" h="492125">
                  <a:moveTo>
                    <a:pt x="19050" y="492125"/>
                  </a:moveTo>
                  <a:cubicBezTo>
                    <a:pt x="25400" y="466460"/>
                    <a:pt x="31750" y="440796"/>
                    <a:pt x="28575" y="358775"/>
                  </a:cubicBezTo>
                  <a:cubicBezTo>
                    <a:pt x="25400" y="276754"/>
                    <a:pt x="12700" y="138377"/>
                    <a:pt x="0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E6667CD-49EC-EA58-DCC4-C77AE08BD313}"/>
                </a:ext>
              </a:extLst>
            </p:cNvPr>
            <p:cNvSpPr/>
            <p:nvPr/>
          </p:nvSpPr>
          <p:spPr>
            <a:xfrm>
              <a:off x="1938378" y="644062"/>
              <a:ext cx="29419" cy="492125"/>
            </a:xfrm>
            <a:custGeom>
              <a:avLst/>
              <a:gdLst>
                <a:gd name="connsiteX0" fmla="*/ 19050 w 29419"/>
                <a:gd name="connsiteY0" fmla="*/ 492125 h 492125"/>
                <a:gd name="connsiteX1" fmla="*/ 28575 w 29419"/>
                <a:gd name="connsiteY1" fmla="*/ 358775 h 492125"/>
                <a:gd name="connsiteX2" fmla="*/ 0 w 29419"/>
                <a:gd name="connsiteY2" fmla="*/ 0 h 492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419" h="492125">
                  <a:moveTo>
                    <a:pt x="19050" y="492125"/>
                  </a:moveTo>
                  <a:cubicBezTo>
                    <a:pt x="25400" y="466460"/>
                    <a:pt x="31750" y="440796"/>
                    <a:pt x="28575" y="358775"/>
                  </a:cubicBezTo>
                  <a:cubicBezTo>
                    <a:pt x="25400" y="276754"/>
                    <a:pt x="12700" y="138377"/>
                    <a:pt x="0" y="0"/>
                  </a:cubicBezTo>
                </a:path>
              </a:pathLst>
            </a:custGeom>
            <a:noFill/>
            <a:ln w="9525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D2C0A664-759C-C099-20E1-27A8FA5528B4}"/>
                </a:ext>
              </a:extLst>
            </p:cNvPr>
            <p:cNvSpPr txBox="1"/>
            <p:nvPr/>
          </p:nvSpPr>
          <p:spPr>
            <a:xfrm>
              <a:off x="3776015" y="1460691"/>
              <a:ext cx="695562" cy="13004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(ขนาด 2 ช่องจราจร)</a:t>
              </a:r>
              <a:endPara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6367995D-4F33-A267-05A6-C8029AD32A37}"/>
                </a:ext>
              </a:extLst>
            </p:cNvPr>
            <p:cNvSpPr txBox="1"/>
            <p:nvPr/>
          </p:nvSpPr>
          <p:spPr>
            <a:xfrm rot="17820045">
              <a:off x="1602173" y="4598251"/>
              <a:ext cx="296980" cy="9320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7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Kanit Light" pitchFamily="2" charset="-34"/>
                  <a:ea typeface="+mn-ea"/>
                  <a:cs typeface="Kanit Light" pitchFamily="2" charset="-34"/>
                </a:rPr>
                <a:t>กม.15</a:t>
              </a:r>
              <a:endPara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nit Light" pitchFamily="2" charset="-34"/>
                <a:ea typeface="+mn-ea"/>
                <a:cs typeface="Kanit Light" pitchFamily="2" charset="-34"/>
              </a:endParaRP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96098D12-FA90-5F05-6F6C-BDFB2847F602}"/>
                </a:ext>
              </a:extLst>
            </p:cNvPr>
            <p:cNvSpPr txBox="1"/>
            <p:nvPr/>
          </p:nvSpPr>
          <p:spPr>
            <a:xfrm>
              <a:off x="1919416" y="2084626"/>
              <a:ext cx="668210" cy="26583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จุดเริ่มต้นโครงการฯ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ช่วงที่ 2 กม.19+500</a:t>
              </a:r>
              <a:endPara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7134C9D5-AE8E-BEF8-3B6D-C646FDDE35B9}"/>
                </a:ext>
              </a:extLst>
            </p:cNvPr>
            <p:cNvSpPr txBox="1"/>
            <p:nvPr/>
          </p:nvSpPr>
          <p:spPr>
            <a:xfrm>
              <a:off x="2371416" y="837877"/>
              <a:ext cx="784158" cy="26583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จุดสิ้นสุดโครงการฯ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ช่วงที่ 2 กม.21+000</a:t>
              </a:r>
              <a:endPara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B099763D-EC5D-4626-E8BD-90F2170B8364}"/>
                </a:ext>
              </a:extLst>
            </p:cNvPr>
            <p:cNvSpPr txBox="1"/>
            <p:nvPr/>
          </p:nvSpPr>
          <p:spPr>
            <a:xfrm>
              <a:off x="3590195" y="5165884"/>
              <a:ext cx="743958" cy="26583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จุดเริ่มต้นโครงการฯ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ช่วงที่ 1 กม.11+950</a:t>
              </a:r>
              <a:endPara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2ED27580-C964-216C-A676-7C99F7A7812A}"/>
                </a:ext>
              </a:extLst>
            </p:cNvPr>
            <p:cNvSpPr txBox="1"/>
            <p:nvPr/>
          </p:nvSpPr>
          <p:spPr>
            <a:xfrm>
              <a:off x="2638030" y="4218148"/>
              <a:ext cx="668210" cy="26583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จุดสิ้นสุดโครงการฯ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ช่วงที่ 1 กม.13+930</a:t>
              </a:r>
              <a:endPara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6D8F4C02-DE38-9C90-729F-9284B84A3438}"/>
                </a:ext>
              </a:extLst>
            </p:cNvPr>
            <p:cNvSpPr txBox="1"/>
            <p:nvPr/>
          </p:nvSpPr>
          <p:spPr>
            <a:xfrm>
              <a:off x="3186720" y="2887862"/>
              <a:ext cx="1375757" cy="13004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สาธารณูปโภคที่ต้องรื้อย้าย</a:t>
              </a:r>
              <a:endPara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9925119-3947-5752-2342-FDD281A9A79E}"/>
                </a:ext>
              </a:extLst>
            </p:cNvPr>
            <p:cNvSpPr/>
            <p:nvPr/>
          </p:nvSpPr>
          <p:spPr>
            <a:xfrm>
              <a:off x="1019175" y="6010275"/>
              <a:ext cx="0" cy="0"/>
            </a:xfrm>
            <a:custGeom>
              <a:avLst/>
              <a:gdLst>
                <a:gd name="connsiteX0" fmla="*/ 0 w 0"/>
                <a:gd name="connsiteY0" fmla="*/ 0 h 0"/>
                <a:gd name="connsiteX1" fmla="*/ 0 w 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>
                  <a:moveTo>
                    <a:pt x="0" y="0"/>
                  </a:moveTo>
                  <a:lnTo>
                    <a:pt x="0" y="0"/>
                  </a:lnTo>
                </a:path>
              </a:pathLst>
            </a:cu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56ABF34F-94A0-F752-4561-1FEEECC579EC}"/>
                </a:ext>
              </a:extLst>
            </p:cNvPr>
            <p:cNvSpPr txBox="1"/>
            <p:nvPr/>
          </p:nvSpPr>
          <p:spPr>
            <a:xfrm>
              <a:off x="3750368" y="3092062"/>
              <a:ext cx="695562" cy="13004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เสาไฟฟ้าส่องสว่างของกรมทางหลวง</a:t>
              </a:r>
              <a:endPara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7224AB40-0C3F-5C31-4B28-A4DC25809C2F}"/>
                </a:ext>
              </a:extLst>
            </p:cNvPr>
            <p:cNvSpPr txBox="1"/>
            <p:nvPr/>
          </p:nvSpPr>
          <p:spPr>
            <a:xfrm>
              <a:off x="3750368" y="3391809"/>
              <a:ext cx="636847" cy="13004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ศาลาทางหลวงของกรมทางหลวง</a:t>
              </a:r>
              <a:endPara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44" name="Callout: Line with Border and Accent Bar 43">
              <a:extLst>
                <a:ext uri="{FF2B5EF4-FFF2-40B4-BE49-F238E27FC236}">
                  <a16:creationId xmlns:a16="http://schemas.microsoft.com/office/drawing/2014/main" id="{E867854C-03C3-D330-C47F-F59AF52A9723}"/>
                </a:ext>
              </a:extLst>
            </p:cNvPr>
            <p:cNvSpPr/>
            <p:nvPr/>
          </p:nvSpPr>
          <p:spPr>
            <a:xfrm flipH="1">
              <a:off x="415289" y="5431720"/>
              <a:ext cx="1537795" cy="395865"/>
            </a:xfrm>
            <a:prstGeom prst="accentBorderCallout1">
              <a:avLst>
                <a:gd name="adj1" fmla="val 18750"/>
                <a:gd name="adj2" fmla="val -8333"/>
                <a:gd name="adj3" fmla="val -61190"/>
                <a:gd name="adj4" fmla="val -42493"/>
              </a:avLst>
            </a:prstGeom>
            <a:solidFill>
              <a:schemeClr val="bg1"/>
            </a:solidFill>
            <a:ln>
              <a:solidFill>
                <a:srgbClr val="002060"/>
              </a:solidFill>
              <a:tailEnd type="triangle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กม.11+950 ถึง กม.13+930 (ซ้ายทาง)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เสาไฟฟ้าแสงสว่างของกรมทางหลวง จำนวน 47 ต้น</a:t>
              </a:r>
              <a:endPara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076FE03A-5982-10C8-4729-2D13AC84182C}"/>
                </a:ext>
              </a:extLst>
            </p:cNvPr>
            <p:cNvSpPr/>
            <p:nvPr/>
          </p:nvSpPr>
          <p:spPr>
            <a:xfrm>
              <a:off x="2311400" y="4810760"/>
              <a:ext cx="881380" cy="881380"/>
            </a:xfrm>
            <a:custGeom>
              <a:avLst/>
              <a:gdLst>
                <a:gd name="connsiteX0" fmla="*/ 881380 w 881380"/>
                <a:gd name="connsiteY0" fmla="*/ 881380 h 881380"/>
                <a:gd name="connsiteX1" fmla="*/ 802640 w 881380"/>
                <a:gd name="connsiteY1" fmla="*/ 810260 h 881380"/>
                <a:gd name="connsiteX2" fmla="*/ 728980 w 881380"/>
                <a:gd name="connsiteY2" fmla="*/ 716280 h 881380"/>
                <a:gd name="connsiteX3" fmla="*/ 568960 w 881380"/>
                <a:gd name="connsiteY3" fmla="*/ 607060 h 881380"/>
                <a:gd name="connsiteX4" fmla="*/ 408940 w 881380"/>
                <a:gd name="connsiteY4" fmla="*/ 472440 h 881380"/>
                <a:gd name="connsiteX5" fmla="*/ 279400 w 881380"/>
                <a:gd name="connsiteY5" fmla="*/ 327660 h 881380"/>
                <a:gd name="connsiteX6" fmla="*/ 142240 w 881380"/>
                <a:gd name="connsiteY6" fmla="*/ 147320 h 881380"/>
                <a:gd name="connsiteX7" fmla="*/ 0 w 881380"/>
                <a:gd name="connsiteY7" fmla="*/ 0 h 88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81380" h="881380">
                  <a:moveTo>
                    <a:pt x="881380" y="881380"/>
                  </a:moveTo>
                  <a:cubicBezTo>
                    <a:pt x="854710" y="859578"/>
                    <a:pt x="828040" y="837777"/>
                    <a:pt x="802640" y="810260"/>
                  </a:cubicBezTo>
                  <a:cubicBezTo>
                    <a:pt x="777240" y="782743"/>
                    <a:pt x="767927" y="750147"/>
                    <a:pt x="728980" y="716280"/>
                  </a:cubicBezTo>
                  <a:cubicBezTo>
                    <a:pt x="690033" y="682413"/>
                    <a:pt x="622300" y="647700"/>
                    <a:pt x="568960" y="607060"/>
                  </a:cubicBezTo>
                  <a:cubicBezTo>
                    <a:pt x="515620" y="566420"/>
                    <a:pt x="457200" y="519007"/>
                    <a:pt x="408940" y="472440"/>
                  </a:cubicBezTo>
                  <a:cubicBezTo>
                    <a:pt x="360680" y="425873"/>
                    <a:pt x="323850" y="381847"/>
                    <a:pt x="279400" y="327660"/>
                  </a:cubicBezTo>
                  <a:cubicBezTo>
                    <a:pt x="234950" y="273473"/>
                    <a:pt x="188807" y="201930"/>
                    <a:pt x="142240" y="147320"/>
                  </a:cubicBezTo>
                  <a:cubicBezTo>
                    <a:pt x="95673" y="92710"/>
                    <a:pt x="47836" y="46355"/>
                    <a:pt x="0" y="0"/>
                  </a:cubicBezTo>
                </a:path>
              </a:pathLst>
            </a:custGeom>
            <a:noFill/>
            <a:ln w="34925">
              <a:solidFill>
                <a:srgbClr val="00B0F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pic>
          <p:nvPicPr>
            <p:cNvPr id="46" name="Graphic 45" descr="Home">
              <a:extLst>
                <a:ext uri="{FF2B5EF4-FFF2-40B4-BE49-F238E27FC236}">
                  <a16:creationId xmlns:a16="http://schemas.microsoft.com/office/drawing/2014/main" id="{0E9D5291-7D25-1F7C-9829-5341394304F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463412" y="4741043"/>
              <a:ext cx="187446" cy="187446"/>
            </a:xfrm>
            <a:prstGeom prst="rect">
              <a:avLst/>
            </a:prstGeom>
            <a:effectLst>
              <a:outerShdw blurRad="50800" dist="38100" dir="2700000" algn="tl" rotWithShape="0">
                <a:prstClr val="black"/>
              </a:outerShdw>
            </a:effectLst>
          </p:spPr>
        </p:pic>
        <p:sp>
          <p:nvSpPr>
            <p:cNvPr id="47" name="Callout: Line with Border and Accent Bar 46">
              <a:extLst>
                <a:ext uri="{FF2B5EF4-FFF2-40B4-BE49-F238E27FC236}">
                  <a16:creationId xmlns:a16="http://schemas.microsoft.com/office/drawing/2014/main" id="{6FDE1D66-BA70-F470-0179-A2F967BCEE12}"/>
                </a:ext>
              </a:extLst>
            </p:cNvPr>
            <p:cNvSpPr/>
            <p:nvPr/>
          </p:nvSpPr>
          <p:spPr>
            <a:xfrm>
              <a:off x="3155574" y="4688670"/>
              <a:ext cx="1344123" cy="372470"/>
            </a:xfrm>
            <a:prstGeom prst="accentBorderCallout1">
              <a:avLst>
                <a:gd name="adj1" fmla="val 18750"/>
                <a:gd name="adj2" fmla="val -8333"/>
                <a:gd name="adj3" fmla="val 48582"/>
                <a:gd name="adj4" fmla="val -35780"/>
              </a:avLst>
            </a:prstGeom>
            <a:solidFill>
              <a:schemeClr val="bg1"/>
            </a:solidFill>
            <a:ln>
              <a:solidFill>
                <a:srgbClr val="FF00FF"/>
              </a:solidFill>
              <a:tailEnd type="triangle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กม.13+735 (ขวาทาง)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ศาลาทางหลวงของกรมทางหลวง จำนวน1 หลัง</a:t>
              </a:r>
              <a:endPara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02603B93-AB5C-084F-CC93-21B550EA4968}"/>
                </a:ext>
              </a:extLst>
            </p:cNvPr>
            <p:cNvSpPr/>
            <p:nvPr/>
          </p:nvSpPr>
          <p:spPr>
            <a:xfrm>
              <a:off x="1499235" y="1985010"/>
              <a:ext cx="20955" cy="55245"/>
            </a:xfrm>
            <a:custGeom>
              <a:avLst/>
              <a:gdLst>
                <a:gd name="connsiteX0" fmla="*/ 0 w 20955"/>
                <a:gd name="connsiteY0" fmla="*/ 55245 h 55245"/>
                <a:gd name="connsiteX1" fmla="*/ 20955 w 20955"/>
                <a:gd name="connsiteY1" fmla="*/ 0 h 55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0955" h="55245">
                  <a:moveTo>
                    <a:pt x="0" y="55245"/>
                  </a:moveTo>
                  <a:lnTo>
                    <a:pt x="20955" y="0"/>
                  </a:lnTo>
                </a:path>
              </a:pathLst>
            </a:custGeom>
            <a:noFill/>
            <a:ln w="34925">
              <a:solidFill>
                <a:srgbClr val="00B0F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49" name="Callout: Line with Border and Accent Bar 48">
              <a:extLst>
                <a:ext uri="{FF2B5EF4-FFF2-40B4-BE49-F238E27FC236}">
                  <a16:creationId xmlns:a16="http://schemas.microsoft.com/office/drawing/2014/main" id="{5946C6A0-17A6-CBBE-C427-4B64AD8AE670}"/>
                </a:ext>
              </a:extLst>
            </p:cNvPr>
            <p:cNvSpPr/>
            <p:nvPr/>
          </p:nvSpPr>
          <p:spPr>
            <a:xfrm flipH="1">
              <a:off x="283513" y="2589271"/>
              <a:ext cx="1310062" cy="448852"/>
            </a:xfrm>
            <a:prstGeom prst="accentBorderCallout1">
              <a:avLst>
                <a:gd name="adj1" fmla="val 18750"/>
                <a:gd name="adj2" fmla="val -8333"/>
                <a:gd name="adj3" fmla="val -99671"/>
                <a:gd name="adj4" fmla="val -1778"/>
              </a:avLst>
            </a:prstGeom>
            <a:solidFill>
              <a:schemeClr val="bg1"/>
            </a:solidFill>
            <a:ln>
              <a:solidFill>
                <a:srgbClr val="002060"/>
              </a:solidFill>
              <a:tailEnd type="triangle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7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กม.19+500 ถึง กม.19+550 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7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(ซ้ายทางและขวาทาง)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7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เสาไฟฟ้าแสงสว่าง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7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ของกรมทางหลวง จำนวน 2 ต้น</a:t>
              </a:r>
              <a:endPara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7153F61D-2824-131C-C4C3-47DD107E49CE}"/>
                </a:ext>
              </a:extLst>
            </p:cNvPr>
            <p:cNvSpPr/>
            <p:nvPr/>
          </p:nvSpPr>
          <p:spPr>
            <a:xfrm>
              <a:off x="1599925" y="2011234"/>
              <a:ext cx="20955" cy="55245"/>
            </a:xfrm>
            <a:custGeom>
              <a:avLst/>
              <a:gdLst>
                <a:gd name="connsiteX0" fmla="*/ 0 w 20955"/>
                <a:gd name="connsiteY0" fmla="*/ 55245 h 55245"/>
                <a:gd name="connsiteX1" fmla="*/ 20955 w 20955"/>
                <a:gd name="connsiteY1" fmla="*/ 0 h 55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0955" h="55245">
                  <a:moveTo>
                    <a:pt x="0" y="55245"/>
                  </a:moveTo>
                  <a:lnTo>
                    <a:pt x="20955" y="0"/>
                  </a:lnTo>
                </a:path>
              </a:pathLst>
            </a:custGeom>
            <a:noFill/>
            <a:ln w="34925">
              <a:solidFill>
                <a:srgbClr val="00B0F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51" name="Rectangle: Rounded Corners 50">
              <a:extLst>
                <a:ext uri="{FF2B5EF4-FFF2-40B4-BE49-F238E27FC236}">
                  <a16:creationId xmlns:a16="http://schemas.microsoft.com/office/drawing/2014/main" id="{10F3878E-B27C-A454-9AFD-D8607791DAFD}"/>
                </a:ext>
              </a:extLst>
            </p:cNvPr>
            <p:cNvSpPr/>
            <p:nvPr/>
          </p:nvSpPr>
          <p:spPr>
            <a:xfrm rot="1307431">
              <a:off x="1436375" y="1936315"/>
              <a:ext cx="247979" cy="173850"/>
            </a:xfrm>
            <a:prstGeom prst="roundRect">
              <a:avLst/>
            </a:prstGeom>
            <a:no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52" name="Rectangle: Rounded Corners 51">
              <a:extLst>
                <a:ext uri="{FF2B5EF4-FFF2-40B4-BE49-F238E27FC236}">
                  <a16:creationId xmlns:a16="http://schemas.microsoft.com/office/drawing/2014/main" id="{0BCAAA5B-1EF9-AB2E-E472-64D5B0A30C30}"/>
                </a:ext>
              </a:extLst>
            </p:cNvPr>
            <p:cNvSpPr/>
            <p:nvPr/>
          </p:nvSpPr>
          <p:spPr>
            <a:xfrm rot="1307431">
              <a:off x="1829095" y="1117698"/>
              <a:ext cx="247979" cy="173850"/>
            </a:xfrm>
            <a:prstGeom prst="roundRect">
              <a:avLst/>
            </a:prstGeom>
            <a:no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80C7FDB0-6AFF-CDA3-90FD-A606EAB0D8C7}"/>
                </a:ext>
              </a:extLst>
            </p:cNvPr>
            <p:cNvSpPr/>
            <p:nvPr/>
          </p:nvSpPr>
          <p:spPr>
            <a:xfrm>
              <a:off x="1986182" y="1189369"/>
              <a:ext cx="45719" cy="70167"/>
            </a:xfrm>
            <a:custGeom>
              <a:avLst/>
              <a:gdLst>
                <a:gd name="connsiteX0" fmla="*/ 0 w 20955"/>
                <a:gd name="connsiteY0" fmla="*/ 55245 h 55245"/>
                <a:gd name="connsiteX1" fmla="*/ 20955 w 20955"/>
                <a:gd name="connsiteY1" fmla="*/ 0 h 55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0955" h="55245">
                  <a:moveTo>
                    <a:pt x="0" y="55245"/>
                  </a:moveTo>
                  <a:lnTo>
                    <a:pt x="20955" y="0"/>
                  </a:lnTo>
                </a:path>
              </a:pathLst>
            </a:custGeom>
            <a:noFill/>
            <a:ln w="34925">
              <a:solidFill>
                <a:srgbClr val="00B0F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EDFECC2C-B915-BCCE-9D7A-12CFAC94EC36}"/>
                </a:ext>
              </a:extLst>
            </p:cNvPr>
            <p:cNvSpPr/>
            <p:nvPr/>
          </p:nvSpPr>
          <p:spPr>
            <a:xfrm>
              <a:off x="1885512" y="1146511"/>
              <a:ext cx="45719" cy="70167"/>
            </a:xfrm>
            <a:custGeom>
              <a:avLst/>
              <a:gdLst>
                <a:gd name="connsiteX0" fmla="*/ 0 w 20955"/>
                <a:gd name="connsiteY0" fmla="*/ 55245 h 55245"/>
                <a:gd name="connsiteX1" fmla="*/ 20955 w 20955"/>
                <a:gd name="connsiteY1" fmla="*/ 0 h 55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0955" h="55245">
                  <a:moveTo>
                    <a:pt x="0" y="55245"/>
                  </a:moveTo>
                  <a:lnTo>
                    <a:pt x="20955" y="0"/>
                  </a:lnTo>
                </a:path>
              </a:pathLst>
            </a:custGeom>
            <a:noFill/>
            <a:ln w="34925">
              <a:solidFill>
                <a:srgbClr val="00B0F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55" name="Callout: Line with Border and Accent Bar 54">
              <a:extLst>
                <a:ext uri="{FF2B5EF4-FFF2-40B4-BE49-F238E27FC236}">
                  <a16:creationId xmlns:a16="http://schemas.microsoft.com/office/drawing/2014/main" id="{F6433212-D962-7761-6909-52251371DD92}"/>
                </a:ext>
              </a:extLst>
            </p:cNvPr>
            <p:cNvSpPr/>
            <p:nvPr/>
          </p:nvSpPr>
          <p:spPr>
            <a:xfrm>
              <a:off x="1938178" y="1461418"/>
              <a:ext cx="1325262" cy="448852"/>
            </a:xfrm>
            <a:prstGeom prst="accentBorderCallout1">
              <a:avLst>
                <a:gd name="adj1" fmla="val 18750"/>
                <a:gd name="adj2" fmla="val -8333"/>
                <a:gd name="adj3" fmla="val -40819"/>
                <a:gd name="adj4" fmla="val -619"/>
              </a:avLst>
            </a:prstGeom>
            <a:solidFill>
              <a:schemeClr val="bg1"/>
            </a:solidFill>
            <a:ln>
              <a:solidFill>
                <a:srgbClr val="002060"/>
              </a:solidFill>
              <a:tailEnd type="triangle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7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กม.21+000 ถึง กม.21+100 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7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(ซ้ายทางและขวาทาง) เสาไฟฟ้าแสงสว่างของกรมทางหลวง จำนวน 4 ต้น (ฝั่งละ 2 ต้น)</a:t>
              </a:r>
              <a:endPara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pic>
          <p:nvPicPr>
            <p:cNvPr id="56" name="Graphic 55" descr="Home">
              <a:extLst>
                <a:ext uri="{FF2B5EF4-FFF2-40B4-BE49-F238E27FC236}">
                  <a16:creationId xmlns:a16="http://schemas.microsoft.com/office/drawing/2014/main" id="{6C2C3534-3EFD-AB9E-E51A-045359BB873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389849" y="3384955"/>
              <a:ext cx="187446" cy="187446"/>
            </a:xfrm>
            <a:prstGeom prst="rect">
              <a:avLst/>
            </a:prstGeom>
            <a:effectLst>
              <a:outerShdw blurRad="50800" dist="38100" dir="2700000" algn="tl" rotWithShape="0">
                <a:prstClr val="black"/>
              </a:outerShdw>
            </a:effectLst>
          </p:spPr>
        </p:pic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6A487B0D-1A4F-043C-10F8-630BEC4A26E5}"/>
                </a:ext>
              </a:extLst>
            </p:cNvPr>
            <p:cNvSpPr/>
            <p:nvPr/>
          </p:nvSpPr>
          <p:spPr>
            <a:xfrm>
              <a:off x="3320415" y="3185160"/>
              <a:ext cx="300990" cy="0"/>
            </a:xfrm>
            <a:custGeom>
              <a:avLst/>
              <a:gdLst>
                <a:gd name="connsiteX0" fmla="*/ 0 w 300990"/>
                <a:gd name="connsiteY0" fmla="*/ 0 h 0"/>
                <a:gd name="connsiteX1" fmla="*/ 300990 w 30099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990">
                  <a:moveTo>
                    <a:pt x="0" y="0"/>
                  </a:moveTo>
                  <a:lnTo>
                    <a:pt x="300990" y="0"/>
                  </a:lnTo>
                </a:path>
              </a:pathLst>
            </a:custGeom>
            <a:noFill/>
            <a:ln w="34925">
              <a:solidFill>
                <a:srgbClr val="00B0F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graphicFrame>
        <p:nvGraphicFramePr>
          <p:cNvPr id="59" name="Table 58">
            <a:extLst>
              <a:ext uri="{FF2B5EF4-FFF2-40B4-BE49-F238E27FC236}">
                <a16:creationId xmlns:a16="http://schemas.microsoft.com/office/drawing/2014/main" id="{B6A67034-BF53-3D64-0B98-D69D6CF21865}"/>
              </a:ext>
            </a:extLst>
          </p:cNvPr>
          <p:cNvGraphicFramePr>
            <a:graphicFrameLocks noGrp="1"/>
          </p:cNvGraphicFramePr>
          <p:nvPr/>
        </p:nvGraphicFramePr>
        <p:xfrm>
          <a:off x="4479170" y="553263"/>
          <a:ext cx="4675407" cy="35201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97880">
                  <a:extLst>
                    <a:ext uri="{9D8B030D-6E8A-4147-A177-3AD203B41FA5}">
                      <a16:colId xmlns:a16="http://schemas.microsoft.com/office/drawing/2014/main" val="4051238558"/>
                    </a:ext>
                  </a:extLst>
                </a:gridCol>
                <a:gridCol w="771525">
                  <a:extLst>
                    <a:ext uri="{9D8B030D-6E8A-4147-A177-3AD203B41FA5}">
                      <a16:colId xmlns:a16="http://schemas.microsoft.com/office/drawing/2014/main" val="1145384282"/>
                    </a:ext>
                  </a:extLst>
                </a:gridCol>
                <a:gridCol w="704850">
                  <a:extLst>
                    <a:ext uri="{9D8B030D-6E8A-4147-A177-3AD203B41FA5}">
                      <a16:colId xmlns:a16="http://schemas.microsoft.com/office/drawing/2014/main" val="870906649"/>
                    </a:ext>
                  </a:extLst>
                </a:gridCol>
                <a:gridCol w="801152">
                  <a:extLst>
                    <a:ext uri="{9D8B030D-6E8A-4147-A177-3AD203B41FA5}">
                      <a16:colId xmlns:a16="http://schemas.microsoft.com/office/drawing/2014/main" val="353137831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2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ตำแหน่ง</a:t>
                      </a:r>
                      <a:endParaRPr lang="en-US" sz="105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2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ซ้ายทาง</a:t>
                      </a:r>
                      <a:endParaRPr lang="en-US" sz="105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2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เกาะกลาง</a:t>
                      </a:r>
                      <a:endParaRPr lang="en-US" sz="105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2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ขวาทาง</a:t>
                      </a:r>
                      <a:endParaRPr lang="en-US" sz="105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17932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thaiDist">
                        <a:lnSpc>
                          <a:spcPct val="9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2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ช่วงที่ 1 กม.11+950 ถึง กม.13+930</a:t>
                      </a:r>
                      <a:endParaRPr lang="en-US" sz="105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US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US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2151538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thaiDist">
                        <a:lnSpc>
                          <a:spcPct val="9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2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1. เสาไฟฟ้าแสงสว่าง ของกรมทางหลวง</a:t>
                      </a:r>
                      <a:endParaRPr lang="en-US" sz="105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rgbClr val="1D86B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US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US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859161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90488" marR="0" indent="0" algn="thaiDist">
                        <a:lnSpc>
                          <a:spcPct val="9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2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ช่วงที่ 1 กม.11+950 ถึง กม.13+930</a:t>
                      </a:r>
                      <a:endParaRPr lang="en-US" sz="105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rgbClr val="1D86B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47 ต้น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-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-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5088311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328930" marR="0" algn="thaiDist">
                        <a:lnSpc>
                          <a:spcPct val="9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2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รวม ช่วงที่ 1</a:t>
                      </a:r>
                      <a:endParaRPr lang="en-US" sz="105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rgbClr val="1D86B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47 ต้น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-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4997381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thaiDist">
                        <a:lnSpc>
                          <a:spcPct val="9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2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2. ศาลาทางหลวง</a:t>
                      </a:r>
                      <a:endParaRPr lang="en-US" sz="105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rgbClr val="1D86B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US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US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0781116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90488" marR="0" indent="0" algn="thaiDist">
                        <a:lnSpc>
                          <a:spcPct val="9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2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กม.13+735 โรงเรียนบ้านหนองทะเล</a:t>
                      </a:r>
                      <a:endParaRPr lang="en-US" sz="105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rgbClr val="1D86B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-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-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 แห่ง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6661371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328930" marR="0" algn="thaiDist">
                        <a:lnSpc>
                          <a:spcPct val="9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2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รวม  ช่วงที่ 1</a:t>
                      </a:r>
                      <a:endParaRPr lang="en-US" sz="105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rgbClr val="1D86B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-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 แห่ง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8393449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thaiDist">
                        <a:lnSpc>
                          <a:spcPct val="9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2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รวมสาธารณูปโภคที่คาดว่าจะได้รับผลกระทบจากการพัมนาโครงการ ช่วงที่ 1</a:t>
                      </a:r>
                      <a:endParaRPr lang="en-US" sz="105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 gridSpan="3">
                  <a:txBody>
                    <a:bodyPr/>
                    <a:lstStyle/>
                    <a:p>
                      <a:pPr marL="342900" marR="0" lvl="0" indent="-342900">
                        <a:lnSpc>
                          <a:spcPct val="8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เสาไฟฟ้าแสงสว่าง 47 ต้น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  <a:p>
                      <a:pPr marL="342900" marR="0" lvl="0" indent="-342900">
                        <a:lnSpc>
                          <a:spcPct val="8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ศาลาทางหลวง 1 แห่ง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th-TH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342900" marR="0" lvl="0" indent="-342900">
                        <a:lnSpc>
                          <a:spcPct val="8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6978321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thaiDist">
                        <a:lnSpc>
                          <a:spcPct val="9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2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ช่วงที่ 2 กม.19+500 ถึง กม.21+000</a:t>
                      </a:r>
                      <a:endParaRPr lang="en-US" sz="105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rgbClr val="7C5F3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US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US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6855382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thaiDist">
                        <a:lnSpc>
                          <a:spcPct val="9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2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1. เสาไฟฟ้าแสงสว่าง ของกรมทางหลวง</a:t>
                      </a:r>
                      <a:endParaRPr lang="en-US" sz="105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rgbClr val="AD854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US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US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4019538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90488" marR="0" indent="0" algn="thaiDist">
                        <a:lnSpc>
                          <a:spcPct val="9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2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กม.19+500 ถึง กม.19+550</a:t>
                      </a:r>
                      <a:endParaRPr lang="en-US" sz="105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rgbClr val="AD854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 ต้น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-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 ต้น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8465572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90488" marR="0" indent="0" algn="thaiDist">
                        <a:lnSpc>
                          <a:spcPct val="9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2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กม.21+000 ถึง กม.21+100</a:t>
                      </a:r>
                      <a:endParaRPr lang="en-US" sz="105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rgbClr val="AD854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2 ต้น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-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2 ต้น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7213715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328930" marR="0" algn="thaiDist">
                        <a:lnSpc>
                          <a:spcPct val="9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2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รวม </a:t>
                      </a:r>
                      <a:endParaRPr lang="en-US" sz="105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rgbClr val="AD854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3 ต้น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3 ต้น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2177733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328930" marR="0" algn="thaiDist">
                        <a:lnSpc>
                          <a:spcPct val="9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th-TH" sz="12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รวม  ช่วงที่ 2</a:t>
                      </a:r>
                      <a:endParaRPr lang="en-US" sz="105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rgbClr val="AD854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3 ต้น</a:t>
                      </a:r>
                      <a:endParaRPr lang="en-US" sz="110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8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3 ต้น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6430115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thaiDist">
                        <a:lnSpc>
                          <a:spcPct val="95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2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รวมสาธารณูปโภคที่คาดว่าจะได้รับผลกระทบจากการพัมนาโครงการ ช่วงที่ 2</a:t>
                      </a:r>
                      <a:endParaRPr lang="en-US" sz="105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rgbClr val="7C5F34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342900" marR="0" lvl="0" indent="-342900">
                        <a:lnSpc>
                          <a:spcPct val="8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เสาไฟฟ้าแสงสว่าง 6 ต้น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th-TH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342900" marR="0" lvl="0" indent="-342900">
                        <a:lnSpc>
                          <a:spcPct val="8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7956486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thaiDist">
                        <a:lnSpc>
                          <a:spcPct val="95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th-TH" sz="12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รวมสาธารณูปโภคที่คาดว่าจะได้รับผลกระทบจากการพัมนาโครงการ ช่วงที่ 1 และ 2</a:t>
                      </a:r>
                      <a:endParaRPr lang="en-US" sz="105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rgbClr val="747474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342900" marR="0" lvl="0" indent="-342900">
                        <a:lnSpc>
                          <a:spcPct val="8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เสาไฟฟ้าแสงสว่าง 53 ต้น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  <a:p>
                      <a:pPr marL="342900" marR="0" lvl="0" indent="-342900">
                        <a:lnSpc>
                          <a:spcPct val="8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th-TH" sz="14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ศาลาทางหลวง 1 แห่ง</a:t>
                      </a: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th-TH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342900" marR="0" lvl="0" indent="-342900">
                        <a:lnSpc>
                          <a:spcPct val="8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endParaRPr lang="en-US" sz="1100" dirty="0"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4701213"/>
                  </a:ext>
                </a:extLst>
              </a:tr>
            </a:tbl>
          </a:graphicData>
        </a:graphic>
      </p:graphicFrame>
      <p:pic>
        <p:nvPicPr>
          <p:cNvPr id="60" name="Picture 59">
            <a:extLst>
              <a:ext uri="{FF2B5EF4-FFF2-40B4-BE49-F238E27FC236}">
                <a16:creationId xmlns:a16="http://schemas.microsoft.com/office/drawing/2014/main" id="{49E41CC7-BF77-C9F7-3A42-BC21D3E57D5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73510" y="4217779"/>
            <a:ext cx="1827472" cy="1026999"/>
          </a:xfrm>
          <a:prstGeom prst="rect">
            <a:avLst/>
          </a:prstGeom>
          <a:noFill/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E3DB1799-D76F-871B-0F41-CB4A311B6F7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633635" y="4213654"/>
            <a:ext cx="1827472" cy="1026999"/>
          </a:xfrm>
          <a:prstGeom prst="rect">
            <a:avLst/>
          </a:prstGeom>
          <a:noFill/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A5F6CEB2-9792-BADB-9303-6490A98AA39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3510" y="5307151"/>
            <a:ext cx="3687597" cy="1050265"/>
          </a:xfrm>
          <a:prstGeom prst="rect">
            <a:avLst/>
          </a:prstGeom>
        </p:spPr>
      </p:pic>
      <p:sp>
        <p:nvSpPr>
          <p:cNvPr id="2" name="Slide Number Placeholder 27">
            <a:extLst>
              <a:ext uri="{FF2B5EF4-FFF2-40B4-BE49-F238E27FC236}">
                <a16:creationId xmlns:a16="http://schemas.microsoft.com/office/drawing/2014/main" id="{30DB2782-2A15-833A-D7DF-CB982A71C2C6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75002046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20026B-DBB2-0B94-356D-44AC974DD0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">
            <a:extLst>
              <a:ext uri="{FF2B5EF4-FFF2-40B4-BE49-F238E27FC236}">
                <a16:creationId xmlns:a16="http://schemas.microsoft.com/office/drawing/2014/main" id="{D6E4A70B-B518-0E91-8113-648F0EF87606}"/>
              </a:ext>
            </a:extLst>
          </p:cNvPr>
          <p:cNvSpPr/>
          <p:nvPr/>
        </p:nvSpPr>
        <p:spPr>
          <a:xfrm>
            <a:off x="781050" y="190500"/>
            <a:ext cx="8375650" cy="370984"/>
          </a:xfrm>
          <a:custGeom>
            <a:avLst/>
            <a:gdLst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4" fmla="*/ 0 w 8375650"/>
              <a:gd name="connsiteY4" fmla="*/ 0 h 323850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5650 w 8375650"/>
              <a:gd name="connsiteY2" fmla="*/ 323850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  <a:gd name="connsiteX0" fmla="*/ 0 w 8385076"/>
              <a:gd name="connsiteY0" fmla="*/ 0 h 370984"/>
              <a:gd name="connsiteX1" fmla="*/ 165100 w 8385076"/>
              <a:gd name="connsiteY1" fmla="*/ 370984 h 370984"/>
              <a:gd name="connsiteX2" fmla="*/ 8385076 w 8385076"/>
              <a:gd name="connsiteY2" fmla="*/ 370984 h 370984"/>
              <a:gd name="connsiteX3" fmla="*/ 8375650 w 8385076"/>
              <a:gd name="connsiteY3" fmla="*/ 19050 h 370984"/>
              <a:gd name="connsiteX4" fmla="*/ 0 w 8385076"/>
              <a:gd name="connsiteY4" fmla="*/ 0 h 370984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0788 w 8375650"/>
              <a:gd name="connsiteY2" fmla="*/ 361459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75650" h="370984">
                <a:moveTo>
                  <a:pt x="0" y="0"/>
                </a:moveTo>
                <a:lnTo>
                  <a:pt x="165100" y="370984"/>
                </a:lnTo>
                <a:lnTo>
                  <a:pt x="8370788" y="361459"/>
                </a:lnTo>
                <a:cubicBezTo>
                  <a:pt x="8372409" y="247323"/>
                  <a:pt x="8374029" y="133186"/>
                  <a:pt x="8375650" y="19050"/>
                </a:cubicBezTo>
                <a:lnTo>
                  <a:pt x="0" y="0"/>
                </a:lnTo>
                <a:close/>
              </a:path>
            </a:pathLst>
          </a:cu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E75602-B227-C44E-19F7-AC804C172C02}"/>
              </a:ext>
            </a:extLst>
          </p:cNvPr>
          <p:cNvSpPr txBox="1"/>
          <p:nvPr/>
        </p:nvSpPr>
        <p:spPr>
          <a:xfrm>
            <a:off x="1929638" y="128037"/>
            <a:ext cx="6111426" cy="44877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การจัดการจราจรระหว่างก่อสร้าง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4F7C604-3AC7-276C-9655-19555BFDDEE7}"/>
              </a:ext>
            </a:extLst>
          </p:cNvPr>
          <p:cNvSpPr/>
          <p:nvPr/>
        </p:nvSpPr>
        <p:spPr>
          <a:xfrm>
            <a:off x="79958" y="6032784"/>
            <a:ext cx="9073272" cy="2754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1950" marR="0" lvl="0" indent="-36195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Cordia New" panose="020B0304020202020204" pitchFamily="34" charset="-34"/>
                <a:cs typeface="TH SarabunPSK" panose="020B0500040200020003" pitchFamily="34" charset="-34"/>
              </a:rPr>
              <a:t>เป็นไปตามคู่มือเล่มที่ 3 เครื่องหมายควบคุมการจราจรในงานก่อสร้าง งานบูรณะ และงานบำรุงรักษาทางหลวงแผ่นดิน, สำนักอำนวยความปลอดภัย กรมทางหลวง ฉบับปี 2561</a:t>
            </a:r>
            <a:endParaRPr kumimoji="0" lang="th-TH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6" name="Slide Number Placeholder 27">
            <a:extLst>
              <a:ext uri="{FF2B5EF4-FFF2-40B4-BE49-F238E27FC236}">
                <a16:creationId xmlns:a16="http://schemas.microsoft.com/office/drawing/2014/main" id="{7A782287-EA76-1238-91C1-1240B992119B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E784B90-066A-BCC3-79CF-D3847583711E}"/>
              </a:ext>
            </a:extLst>
          </p:cNvPr>
          <p:cNvSpPr/>
          <p:nvPr/>
        </p:nvSpPr>
        <p:spPr>
          <a:xfrm>
            <a:off x="53348" y="885828"/>
            <a:ext cx="4533022" cy="5184846"/>
          </a:xfrm>
          <a:prstGeom prst="rect">
            <a:avLst/>
          </a:prstGeom>
          <a:solidFill>
            <a:schemeClr val="accent1">
              <a:alpha val="36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5D9C6-0101-A9C9-CAEA-05C857774B0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439" y="1370963"/>
            <a:ext cx="2163372" cy="1216942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C45DE55-C444-5D6A-BFD7-73D76310C54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9189" y="1370962"/>
            <a:ext cx="2163373" cy="1216942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B93F4A0-B89F-553D-3FBC-EC2DDEDF81A0}"/>
              </a:ext>
            </a:extLst>
          </p:cNvPr>
          <p:cNvSpPr/>
          <p:nvPr/>
        </p:nvSpPr>
        <p:spPr>
          <a:xfrm>
            <a:off x="4586370" y="870499"/>
            <a:ext cx="4582734" cy="5200174"/>
          </a:xfrm>
          <a:prstGeom prst="rect">
            <a:avLst/>
          </a:prstGeom>
          <a:solidFill>
            <a:schemeClr val="accent2">
              <a:lumMod val="20000"/>
              <a:lumOff val="80000"/>
              <a:alpha val="8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F8AC6D5-F06B-4B30-A717-42A1C07BB9C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8958" y="1352275"/>
            <a:ext cx="2163373" cy="1216942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67C9079-9F05-9CFF-0736-04E1612BDA0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7280" y="1339453"/>
            <a:ext cx="2163372" cy="1216941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632DD4B-5A30-8536-AC54-75629F99670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1778" y="3109757"/>
            <a:ext cx="2290591" cy="128850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DA7EC61-6C41-204C-4A01-B40092D2FB0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7700" y="3109757"/>
            <a:ext cx="2249130" cy="1265182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3D18BD0-ECE7-AFCC-1490-C42A15F4808E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1778" y="4595023"/>
            <a:ext cx="2290591" cy="128850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9573763-3DC6-6002-7418-36B99C3889C3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970" y="4612881"/>
            <a:ext cx="2290591" cy="1288505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2FF500D4-2989-31E1-E18E-01F1BCA7C3CD}"/>
              </a:ext>
            </a:extLst>
          </p:cNvPr>
          <p:cNvSpPr/>
          <p:nvPr/>
        </p:nvSpPr>
        <p:spPr>
          <a:xfrm>
            <a:off x="31750" y="2740425"/>
            <a:ext cx="9112250" cy="0"/>
          </a:xfrm>
          <a:custGeom>
            <a:avLst/>
            <a:gdLst>
              <a:gd name="connsiteX0" fmla="*/ 0 w 9112250"/>
              <a:gd name="connsiteY0" fmla="*/ 0 h 0"/>
              <a:gd name="connsiteX1" fmla="*/ 9112250 w 91122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9112250">
                <a:moveTo>
                  <a:pt x="0" y="0"/>
                </a:moveTo>
                <a:lnTo>
                  <a:pt x="9112250" y="0"/>
                </a:lnTo>
              </a:path>
            </a:pathLst>
          </a:custGeom>
          <a:noFill/>
          <a:ln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E813E301-FF6E-9846-5D4C-AF49B6E36CAF}"/>
              </a:ext>
            </a:extLst>
          </p:cNvPr>
          <p:cNvSpPr/>
          <p:nvPr/>
        </p:nvSpPr>
        <p:spPr>
          <a:xfrm>
            <a:off x="40980" y="4463624"/>
            <a:ext cx="9112250" cy="0"/>
          </a:xfrm>
          <a:custGeom>
            <a:avLst/>
            <a:gdLst>
              <a:gd name="connsiteX0" fmla="*/ 0 w 9112250"/>
              <a:gd name="connsiteY0" fmla="*/ 0 h 0"/>
              <a:gd name="connsiteX1" fmla="*/ 9112250 w 91122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9112250">
                <a:moveTo>
                  <a:pt x="0" y="0"/>
                </a:moveTo>
                <a:lnTo>
                  <a:pt x="9112250" y="0"/>
                </a:lnTo>
              </a:path>
            </a:pathLst>
          </a:custGeom>
          <a:noFill/>
          <a:ln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B1782FF-24AF-A592-FDDD-5DC508E1E196}"/>
              </a:ext>
            </a:extLst>
          </p:cNvPr>
          <p:cNvSpPr txBox="1"/>
          <p:nvPr/>
        </p:nvSpPr>
        <p:spPr>
          <a:xfrm>
            <a:off x="79957" y="940674"/>
            <a:ext cx="90907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TH SarabunPSK" panose="020B0500040200020003" pitchFamily="34" charset="-34"/>
              </a:rPr>
              <a:t>ระยะที่ 1</a:t>
            </a:r>
            <a:r>
              <a:rPr kumimoji="0" lang="th-TH" sz="18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TH SarabunPSK" panose="020B0500040200020003" pitchFamily="34" charset="-34"/>
              </a:rPr>
              <a:t> รื้อย้ายสาธารณูปโภคเดิมพร้อมก่อสร้างขยายช่องจราจรโดยการกั้นแนวเขตพื้นที่ก่อสร้างให้มีช่องจราจรสามารถใช้งานได้ 2 ช่องจราจร ไป-กลับ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DDEE967-BB8D-C588-CA8A-AB6539E9F05B}"/>
              </a:ext>
            </a:extLst>
          </p:cNvPr>
          <p:cNvSpPr txBox="1"/>
          <p:nvPr/>
        </p:nvSpPr>
        <p:spPr>
          <a:xfrm>
            <a:off x="143559" y="2732977"/>
            <a:ext cx="90907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TH SarabunPSK" panose="020B0500040200020003" pitchFamily="34" charset="-34"/>
              </a:rPr>
              <a:t>ระยะที่ 2</a:t>
            </a:r>
            <a:r>
              <a:rPr kumimoji="0" lang="th-TH" sz="18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TH SarabunPSK" panose="020B0500040200020003" pitchFamily="34" charset="-34"/>
              </a:rPr>
              <a:t>  เบี่ยงจราจรจากถนนเดิมมาใช้ส่วนขยายแล้วจึงดำเนินการปิดพื้นที่ก่อสร้างเพื่อปรับปรุงโครงสร้างชั้นทางของถนนเดิมตามแบบ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180643A-AFB5-4251-421E-30E13C571FD1}"/>
              </a:ext>
            </a:extLst>
          </p:cNvPr>
          <p:cNvSpPr txBox="1"/>
          <p:nvPr/>
        </p:nvSpPr>
        <p:spPr>
          <a:xfrm>
            <a:off x="48908" y="4461329"/>
            <a:ext cx="909079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TH SarabunPSK" panose="020B0500040200020003" pitchFamily="34" charset="-34"/>
              </a:rPr>
              <a:t>ระยะที่ 3</a:t>
            </a:r>
            <a:r>
              <a:rPr kumimoji="0" lang="th-TH" sz="18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TH SarabunPSK" panose="020B0500040200020003" pitchFamily="34" charset="-34"/>
              </a:rPr>
              <a:t> 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TH SarabunPSK" panose="020B0500040200020003" pitchFamily="34" charset="-34"/>
              </a:rPr>
              <a:t>เปิดใช้งาน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CE75FF2-E998-197C-E270-06431593CF2B}"/>
              </a:ext>
            </a:extLst>
          </p:cNvPr>
          <p:cNvSpPr txBox="1"/>
          <p:nvPr/>
        </p:nvSpPr>
        <p:spPr>
          <a:xfrm>
            <a:off x="1241125" y="568928"/>
            <a:ext cx="1375075" cy="346954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ช่วงที่ 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85170D9-F1DE-F48C-7DFF-3563CD9FDC92}"/>
              </a:ext>
            </a:extLst>
          </p:cNvPr>
          <p:cNvSpPr txBox="1"/>
          <p:nvPr/>
        </p:nvSpPr>
        <p:spPr>
          <a:xfrm>
            <a:off x="6291539" y="550179"/>
            <a:ext cx="1375075" cy="346954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ช่วงที่ 2</a:t>
            </a:r>
          </a:p>
        </p:txBody>
      </p:sp>
    </p:spTree>
    <p:extLst>
      <p:ext uri="{BB962C8B-B14F-4D97-AF65-F5344CB8AC3E}">
        <p14:creationId xmlns:p14="http://schemas.microsoft.com/office/powerpoint/2010/main" val="122666716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396BFC-5FC3-B018-87E3-CEEE1EF19A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">
            <a:extLst>
              <a:ext uri="{FF2B5EF4-FFF2-40B4-BE49-F238E27FC236}">
                <a16:creationId xmlns:a16="http://schemas.microsoft.com/office/drawing/2014/main" id="{AC7D9C86-1E50-B5D9-7B13-B102E2FD0FC2}"/>
              </a:ext>
            </a:extLst>
          </p:cNvPr>
          <p:cNvSpPr/>
          <p:nvPr/>
        </p:nvSpPr>
        <p:spPr>
          <a:xfrm>
            <a:off x="781050" y="190500"/>
            <a:ext cx="8375650" cy="370984"/>
          </a:xfrm>
          <a:custGeom>
            <a:avLst/>
            <a:gdLst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0" fmla="*/ 0 w 8375650"/>
              <a:gd name="connsiteY0" fmla="*/ 0 h 323850"/>
              <a:gd name="connsiteX1" fmla="*/ 165100 w 8375650"/>
              <a:gd name="connsiteY1" fmla="*/ 323850 h 323850"/>
              <a:gd name="connsiteX2" fmla="*/ 8375650 w 8375650"/>
              <a:gd name="connsiteY2" fmla="*/ 323850 h 323850"/>
              <a:gd name="connsiteX3" fmla="*/ 8375650 w 8375650"/>
              <a:gd name="connsiteY3" fmla="*/ 19050 h 323850"/>
              <a:gd name="connsiteX4" fmla="*/ 0 w 8375650"/>
              <a:gd name="connsiteY4" fmla="*/ 0 h 323850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5650 w 8375650"/>
              <a:gd name="connsiteY2" fmla="*/ 323850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  <a:gd name="connsiteX0" fmla="*/ 0 w 8385076"/>
              <a:gd name="connsiteY0" fmla="*/ 0 h 370984"/>
              <a:gd name="connsiteX1" fmla="*/ 165100 w 8385076"/>
              <a:gd name="connsiteY1" fmla="*/ 370984 h 370984"/>
              <a:gd name="connsiteX2" fmla="*/ 8385076 w 8385076"/>
              <a:gd name="connsiteY2" fmla="*/ 370984 h 370984"/>
              <a:gd name="connsiteX3" fmla="*/ 8375650 w 8385076"/>
              <a:gd name="connsiteY3" fmla="*/ 19050 h 370984"/>
              <a:gd name="connsiteX4" fmla="*/ 0 w 8385076"/>
              <a:gd name="connsiteY4" fmla="*/ 0 h 370984"/>
              <a:gd name="connsiteX0" fmla="*/ 0 w 8375650"/>
              <a:gd name="connsiteY0" fmla="*/ 0 h 370984"/>
              <a:gd name="connsiteX1" fmla="*/ 165100 w 8375650"/>
              <a:gd name="connsiteY1" fmla="*/ 370984 h 370984"/>
              <a:gd name="connsiteX2" fmla="*/ 8370788 w 8375650"/>
              <a:gd name="connsiteY2" fmla="*/ 361459 h 370984"/>
              <a:gd name="connsiteX3" fmla="*/ 8375650 w 8375650"/>
              <a:gd name="connsiteY3" fmla="*/ 19050 h 370984"/>
              <a:gd name="connsiteX4" fmla="*/ 0 w 8375650"/>
              <a:gd name="connsiteY4" fmla="*/ 0 h 37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75650" h="370984">
                <a:moveTo>
                  <a:pt x="0" y="0"/>
                </a:moveTo>
                <a:lnTo>
                  <a:pt x="165100" y="370984"/>
                </a:lnTo>
                <a:lnTo>
                  <a:pt x="8370788" y="361459"/>
                </a:lnTo>
                <a:cubicBezTo>
                  <a:pt x="8372409" y="247323"/>
                  <a:pt x="8374029" y="133186"/>
                  <a:pt x="8375650" y="19050"/>
                </a:cubicBezTo>
                <a:lnTo>
                  <a:pt x="0" y="0"/>
                </a:lnTo>
                <a:close/>
              </a:path>
            </a:pathLst>
          </a:custGeom>
          <a:solidFill>
            <a:srgbClr val="0C88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DFCF3E-3E23-391D-4D6F-046B4C1E6545}"/>
              </a:ext>
            </a:extLst>
          </p:cNvPr>
          <p:cNvSpPr txBox="1"/>
          <p:nvPr/>
        </p:nvSpPr>
        <p:spPr>
          <a:xfrm>
            <a:off x="1929638" y="128037"/>
            <a:ext cx="6111426" cy="448777"/>
          </a:xfrm>
          <a:prstGeom prst="rect">
            <a:avLst/>
          </a:prstGeo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25400">
                    <a:prstClr val="black">
                      <a:alpha val="6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ทางเลี่ยงพื้นที่ก่อสร้าง</a:t>
            </a:r>
          </a:p>
        </p:txBody>
      </p:sp>
      <p:sp>
        <p:nvSpPr>
          <p:cNvPr id="6" name="Slide Number Placeholder 27">
            <a:extLst>
              <a:ext uri="{FF2B5EF4-FFF2-40B4-BE49-F238E27FC236}">
                <a16:creationId xmlns:a16="http://schemas.microsoft.com/office/drawing/2014/main" id="{49A86025-4E7F-8997-2C98-1E1BDE68C200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7569918-7271-5D9B-CEF8-95ED035603C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83" b="11906"/>
          <a:stretch>
            <a:fillRect/>
          </a:stretch>
        </p:blipFill>
        <p:spPr bwMode="auto">
          <a:xfrm>
            <a:off x="729778" y="740727"/>
            <a:ext cx="7967980" cy="5376545"/>
          </a:xfrm>
          <a:prstGeom prst="round2DiagRect">
            <a:avLst>
              <a:gd name="adj1" fmla="val 7702"/>
              <a:gd name="adj2" fmla="val 0"/>
            </a:avLst>
          </a:prstGeom>
          <a:ln w="254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97054703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63BA33-8932-2F03-4628-BD00306851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กลุ่ม 31">
            <a:extLst>
              <a:ext uri="{FF2B5EF4-FFF2-40B4-BE49-F238E27FC236}">
                <a16:creationId xmlns:a16="http://schemas.microsoft.com/office/drawing/2014/main" id="{BF156C8C-FC0F-69AC-595A-F1F1C5A365F1}"/>
              </a:ext>
            </a:extLst>
          </p:cNvPr>
          <p:cNvGrpSpPr/>
          <p:nvPr/>
        </p:nvGrpSpPr>
        <p:grpSpPr>
          <a:xfrm>
            <a:off x="1" y="2220680"/>
            <a:ext cx="9157134" cy="1295404"/>
            <a:chOff x="489857" y="2220680"/>
            <a:chExt cx="8667277" cy="1295404"/>
          </a:xfr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r="100000" b="100000"/>
            </a:path>
            <a:tileRect l="-100000" t="-100000"/>
          </a:gradFill>
        </p:grpSpPr>
        <p:sp>
          <p:nvSpPr>
            <p:cNvPr id="7" name="สามเหลี่ยมมุมฉาก 6">
              <a:extLst>
                <a:ext uri="{FF2B5EF4-FFF2-40B4-BE49-F238E27FC236}">
                  <a16:creationId xmlns:a16="http://schemas.microsoft.com/office/drawing/2014/main" id="{643F20C5-B79B-6F1D-908C-674D2E66D144}"/>
                </a:ext>
              </a:extLst>
            </p:cNvPr>
            <p:cNvSpPr/>
            <p:nvPr/>
          </p:nvSpPr>
          <p:spPr>
            <a:xfrm>
              <a:off x="489857" y="2220680"/>
              <a:ext cx="805543" cy="1295402"/>
            </a:xfrm>
            <a:prstGeom prst="rtTriangle">
              <a:avLst/>
            </a:prstGeom>
            <a:grpFill/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/>
            </a:p>
          </p:txBody>
        </p:sp>
        <p:sp>
          <p:nvSpPr>
            <p:cNvPr id="8" name="สี่เหลี่ยมด้านขนาน 7">
              <a:extLst>
                <a:ext uri="{FF2B5EF4-FFF2-40B4-BE49-F238E27FC236}">
                  <a16:creationId xmlns:a16="http://schemas.microsoft.com/office/drawing/2014/main" id="{4895C240-A040-9B15-AFAD-ABEF8C1A6D44}"/>
                </a:ext>
              </a:extLst>
            </p:cNvPr>
            <p:cNvSpPr/>
            <p:nvPr/>
          </p:nvSpPr>
          <p:spPr>
            <a:xfrm flipV="1">
              <a:off x="1121230" y="2501847"/>
              <a:ext cx="8035904" cy="1014237"/>
            </a:xfrm>
            <a:custGeom>
              <a:avLst/>
              <a:gdLst>
                <a:gd name="connsiteX0" fmla="*/ 0 w 8810171"/>
                <a:gd name="connsiteY0" fmla="*/ 1055916 h 1055916"/>
                <a:gd name="connsiteX1" fmla="*/ 622821 w 8810171"/>
                <a:gd name="connsiteY1" fmla="*/ 0 h 1055916"/>
                <a:gd name="connsiteX2" fmla="*/ 8810171 w 8810171"/>
                <a:gd name="connsiteY2" fmla="*/ 0 h 1055916"/>
                <a:gd name="connsiteX3" fmla="*/ 8187350 w 8810171"/>
                <a:gd name="connsiteY3" fmla="*/ 1055916 h 1055916"/>
                <a:gd name="connsiteX4" fmla="*/ 0 w 8810171"/>
                <a:gd name="connsiteY4" fmla="*/ 1055916 h 1055916"/>
                <a:gd name="connsiteX0" fmla="*/ 0 w 8225971"/>
                <a:gd name="connsiteY0" fmla="*/ 1055916 h 1055916"/>
                <a:gd name="connsiteX1" fmla="*/ 622821 w 8225971"/>
                <a:gd name="connsiteY1" fmla="*/ 0 h 1055916"/>
                <a:gd name="connsiteX2" fmla="*/ 8225971 w 8225971"/>
                <a:gd name="connsiteY2" fmla="*/ 38100 h 1055916"/>
                <a:gd name="connsiteX3" fmla="*/ 8187350 w 8225971"/>
                <a:gd name="connsiteY3" fmla="*/ 1055916 h 1055916"/>
                <a:gd name="connsiteX4" fmla="*/ 0 w 8225971"/>
                <a:gd name="connsiteY4" fmla="*/ 1055916 h 1055916"/>
                <a:gd name="connsiteX0" fmla="*/ 0 w 8239437"/>
                <a:gd name="connsiteY0" fmla="*/ 1055916 h 1068616"/>
                <a:gd name="connsiteX1" fmla="*/ 622821 w 8239437"/>
                <a:gd name="connsiteY1" fmla="*/ 0 h 1068616"/>
                <a:gd name="connsiteX2" fmla="*/ 8225971 w 8239437"/>
                <a:gd name="connsiteY2" fmla="*/ 38100 h 1068616"/>
                <a:gd name="connsiteX3" fmla="*/ 8239437 w 8239437"/>
                <a:gd name="connsiteY3" fmla="*/ 1068616 h 1068616"/>
                <a:gd name="connsiteX4" fmla="*/ 0 w 8239437"/>
                <a:gd name="connsiteY4" fmla="*/ 1055916 h 1068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39437" h="1068616">
                  <a:moveTo>
                    <a:pt x="0" y="1055916"/>
                  </a:moveTo>
                  <a:lnTo>
                    <a:pt x="622821" y="0"/>
                  </a:lnTo>
                  <a:lnTo>
                    <a:pt x="8225971" y="38100"/>
                  </a:lnTo>
                  <a:lnTo>
                    <a:pt x="8239437" y="1068616"/>
                  </a:lnTo>
                  <a:lnTo>
                    <a:pt x="0" y="1055916"/>
                  </a:lnTo>
                  <a:close/>
                </a:path>
              </a:pathLst>
            </a:custGeom>
            <a:grp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th-TH" dirty="0"/>
            </a:p>
          </p:txBody>
        </p:sp>
        <p:cxnSp>
          <p:nvCxnSpPr>
            <p:cNvPr id="10" name="ตัวเชื่อมต่อตรง 9">
              <a:extLst>
                <a:ext uri="{FF2B5EF4-FFF2-40B4-BE49-F238E27FC236}">
                  <a16:creationId xmlns:a16="http://schemas.microsoft.com/office/drawing/2014/main" id="{A5ADD355-ED4F-DFC1-516E-BB40A1E06540}"/>
                </a:ext>
              </a:extLst>
            </p:cNvPr>
            <p:cNvCxnSpPr>
              <a:cxnSpLocks/>
            </p:cNvCxnSpPr>
            <p:nvPr/>
          </p:nvCxnSpPr>
          <p:spPr>
            <a:xfrm>
              <a:off x="1121229" y="2416626"/>
              <a:ext cx="8022771" cy="0"/>
            </a:xfrm>
            <a:prstGeom prst="line">
              <a:avLst/>
            </a:prstGeom>
            <a:grpFill/>
            <a:ln>
              <a:solidFill>
                <a:schemeClr val="accent1"/>
              </a:solidFill>
              <a:prstDash val="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ตัวเชื่อมต่อตรง 10">
              <a:extLst>
                <a:ext uri="{FF2B5EF4-FFF2-40B4-BE49-F238E27FC236}">
                  <a16:creationId xmlns:a16="http://schemas.microsoft.com/office/drawing/2014/main" id="{936E73B2-E4B3-422F-5246-378BD0A97FB6}"/>
                </a:ext>
              </a:extLst>
            </p:cNvPr>
            <p:cNvCxnSpPr>
              <a:cxnSpLocks/>
            </p:cNvCxnSpPr>
            <p:nvPr/>
          </p:nvCxnSpPr>
          <p:spPr>
            <a:xfrm>
              <a:off x="1034141" y="2307772"/>
              <a:ext cx="8122993" cy="0"/>
            </a:xfrm>
            <a:prstGeom prst="line">
              <a:avLst/>
            </a:prstGeom>
            <a:grpFill/>
            <a:ln w="57150">
              <a:solidFill>
                <a:schemeClr val="accent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ตัวเชื่อมต่อตรง 12">
              <a:extLst>
                <a:ext uri="{FF2B5EF4-FFF2-40B4-BE49-F238E27FC236}">
                  <a16:creationId xmlns:a16="http://schemas.microsoft.com/office/drawing/2014/main" id="{79721274-E941-FB9C-C861-1A48C41ED68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52499" y="2220680"/>
              <a:ext cx="8191501" cy="4"/>
            </a:xfrm>
            <a:prstGeom prst="line">
              <a:avLst/>
            </a:prstGeom>
            <a:grpFill/>
            <a:ln>
              <a:solidFill>
                <a:schemeClr val="accent1"/>
              </a:solidFill>
              <a:prstDash val="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B1EC3D64-5721-6B69-356E-F6C7DF8A6D23}"/>
              </a:ext>
            </a:extLst>
          </p:cNvPr>
          <p:cNvGrpSpPr/>
          <p:nvPr/>
        </p:nvGrpSpPr>
        <p:grpSpPr>
          <a:xfrm>
            <a:off x="2628446" y="3690256"/>
            <a:ext cx="3663496" cy="455838"/>
            <a:chOff x="2628446" y="3690256"/>
            <a:chExt cx="3663496" cy="455838"/>
          </a:xfrm>
          <a:solidFill>
            <a:schemeClr val="bg1">
              <a:lumMod val="50000"/>
            </a:schemeClr>
          </a:solidFill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</p:grpSpPr>
        <p:sp>
          <p:nvSpPr>
            <p:cNvPr id="24" name="สี่เหลี่ยมผืนผ้า 23">
              <a:extLst>
                <a:ext uri="{FF2B5EF4-FFF2-40B4-BE49-F238E27FC236}">
                  <a16:creationId xmlns:a16="http://schemas.microsoft.com/office/drawing/2014/main" id="{E59E12A0-2877-F2EE-8BB5-A8B8B7D8E2FD}"/>
                </a:ext>
              </a:extLst>
            </p:cNvPr>
            <p:cNvSpPr/>
            <p:nvPr/>
          </p:nvSpPr>
          <p:spPr>
            <a:xfrm>
              <a:off x="3140527" y="3694788"/>
              <a:ext cx="2634344" cy="446314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th-TH" sz="2400" b="1" dirty="0">
                  <a:latin typeface="TH SarabunPSK" panose="020B0500040200020003" pitchFamily="34" charset="-34"/>
                  <a:cs typeface="TH SarabunPSK" panose="020B0500040200020003" pitchFamily="34" charset="-34"/>
                </a:rPr>
                <a:t>คุณนคร ศรี</a:t>
              </a:r>
              <a:r>
                <a:rPr lang="th-TH" sz="2400" b="1" dirty="0" err="1">
                  <a:latin typeface="TH SarabunPSK" panose="020B0500040200020003" pitchFamily="34" charset="-34"/>
                  <a:cs typeface="TH SarabunPSK" panose="020B0500040200020003" pitchFamily="34" charset="-34"/>
                </a:rPr>
                <a:t>ธิ</a:t>
              </a:r>
              <a:r>
                <a:rPr lang="th-TH" sz="2400" b="1" dirty="0">
                  <a:latin typeface="TH SarabunPSK" panose="020B0500040200020003" pitchFamily="34" charset="-34"/>
                  <a:cs typeface="TH SarabunPSK" panose="020B0500040200020003" pitchFamily="34" charset="-34"/>
                </a:rPr>
                <a:t>วง</a:t>
              </a:r>
              <a:r>
                <a:rPr lang="th-TH" sz="2400" b="1" dirty="0" err="1">
                  <a:latin typeface="TH SarabunPSK" panose="020B0500040200020003" pitchFamily="34" charset="-34"/>
                  <a:cs typeface="TH SarabunPSK" panose="020B0500040200020003" pitchFamily="34" charset="-34"/>
                </a:rPr>
                <a:t>ค์</a:t>
              </a:r>
              <a:endParaRPr lang="th-TH" sz="2400" b="1" dirty="0">
                <a:latin typeface="TH SarabunPSK" panose="020B0500040200020003" pitchFamily="34" charset="-34"/>
                <a:cs typeface="TH SarabunPSK" panose="020B0500040200020003" pitchFamily="34" charset="-34"/>
              </a:endParaRPr>
            </a:p>
          </p:txBody>
        </p:sp>
        <p:sp>
          <p:nvSpPr>
            <p:cNvPr id="25" name="ลูกศร: เครื่องหมายบั้ง 24">
              <a:extLst>
                <a:ext uri="{FF2B5EF4-FFF2-40B4-BE49-F238E27FC236}">
                  <a16:creationId xmlns:a16="http://schemas.microsoft.com/office/drawing/2014/main" id="{B45C460D-D6E2-5CA1-E54D-3EC0F4C96892}"/>
                </a:ext>
              </a:extLst>
            </p:cNvPr>
            <p:cNvSpPr/>
            <p:nvPr/>
          </p:nvSpPr>
          <p:spPr>
            <a:xfrm>
              <a:off x="5644244" y="3695245"/>
              <a:ext cx="261257" cy="441323"/>
            </a:xfrm>
            <a:prstGeom prst="chevron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>
                <a:solidFill>
                  <a:schemeClr val="tx1"/>
                </a:solidFill>
              </a:endParaRPr>
            </a:p>
          </p:txBody>
        </p:sp>
        <p:sp>
          <p:nvSpPr>
            <p:cNvPr id="26" name="ลูกศร: เครื่องหมายบั้ง 25">
              <a:extLst>
                <a:ext uri="{FF2B5EF4-FFF2-40B4-BE49-F238E27FC236}">
                  <a16:creationId xmlns:a16="http://schemas.microsoft.com/office/drawing/2014/main" id="{C83462EA-0DA7-2D7C-520B-96A380724A7C}"/>
                </a:ext>
              </a:extLst>
            </p:cNvPr>
            <p:cNvSpPr/>
            <p:nvPr/>
          </p:nvSpPr>
          <p:spPr>
            <a:xfrm>
              <a:off x="5845628" y="3690256"/>
              <a:ext cx="261257" cy="446312"/>
            </a:xfrm>
            <a:prstGeom prst="chevron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>
                <a:solidFill>
                  <a:schemeClr val="tx1"/>
                </a:solidFill>
              </a:endParaRPr>
            </a:p>
          </p:txBody>
        </p:sp>
        <p:sp>
          <p:nvSpPr>
            <p:cNvPr id="27" name="ลูกศร: เครื่องหมายบั้ง 26">
              <a:extLst>
                <a:ext uri="{FF2B5EF4-FFF2-40B4-BE49-F238E27FC236}">
                  <a16:creationId xmlns:a16="http://schemas.microsoft.com/office/drawing/2014/main" id="{10568FA6-80C9-5C15-E4AF-81DEF2BC3A50}"/>
                </a:ext>
              </a:extLst>
            </p:cNvPr>
            <p:cNvSpPr/>
            <p:nvPr/>
          </p:nvSpPr>
          <p:spPr>
            <a:xfrm>
              <a:off x="6030685" y="3690256"/>
              <a:ext cx="261257" cy="446312"/>
            </a:xfrm>
            <a:prstGeom prst="chevron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>
                <a:solidFill>
                  <a:schemeClr val="tx1"/>
                </a:solidFill>
              </a:endParaRPr>
            </a:p>
          </p:txBody>
        </p:sp>
        <p:sp>
          <p:nvSpPr>
            <p:cNvPr id="28" name="ลูกศร: เครื่องหมายบั้ง 27">
              <a:extLst>
                <a:ext uri="{FF2B5EF4-FFF2-40B4-BE49-F238E27FC236}">
                  <a16:creationId xmlns:a16="http://schemas.microsoft.com/office/drawing/2014/main" id="{D123A2BF-73FC-2655-692F-A5182FB7F624}"/>
                </a:ext>
              </a:extLst>
            </p:cNvPr>
            <p:cNvSpPr/>
            <p:nvPr/>
          </p:nvSpPr>
          <p:spPr>
            <a:xfrm flipH="1">
              <a:off x="2628446" y="3699782"/>
              <a:ext cx="261257" cy="446312"/>
            </a:xfrm>
            <a:prstGeom prst="chevron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>
                <a:solidFill>
                  <a:schemeClr val="tx1"/>
                </a:solidFill>
              </a:endParaRPr>
            </a:p>
          </p:txBody>
        </p:sp>
        <p:sp>
          <p:nvSpPr>
            <p:cNvPr id="29" name="ลูกศร: เครื่องหมายบั้ง 28">
              <a:extLst>
                <a:ext uri="{FF2B5EF4-FFF2-40B4-BE49-F238E27FC236}">
                  <a16:creationId xmlns:a16="http://schemas.microsoft.com/office/drawing/2014/main" id="{A7C86241-7D2D-4EC3-9FF8-A1CB30F7B31B}"/>
                </a:ext>
              </a:extLst>
            </p:cNvPr>
            <p:cNvSpPr/>
            <p:nvPr/>
          </p:nvSpPr>
          <p:spPr>
            <a:xfrm flipH="1">
              <a:off x="2813503" y="3699781"/>
              <a:ext cx="261257" cy="446312"/>
            </a:xfrm>
            <a:prstGeom prst="chevron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>
                <a:solidFill>
                  <a:schemeClr val="tx1"/>
                </a:solidFill>
              </a:endParaRPr>
            </a:p>
          </p:txBody>
        </p:sp>
        <p:sp>
          <p:nvSpPr>
            <p:cNvPr id="30" name="ลูกศร: เครื่องหมายบั้ง 29">
              <a:extLst>
                <a:ext uri="{FF2B5EF4-FFF2-40B4-BE49-F238E27FC236}">
                  <a16:creationId xmlns:a16="http://schemas.microsoft.com/office/drawing/2014/main" id="{99F61ED8-4B49-F76C-FFB8-AAAEB0D9D79A}"/>
                </a:ext>
              </a:extLst>
            </p:cNvPr>
            <p:cNvSpPr/>
            <p:nvPr/>
          </p:nvSpPr>
          <p:spPr>
            <a:xfrm flipH="1">
              <a:off x="3009897" y="3699781"/>
              <a:ext cx="261257" cy="436787"/>
            </a:xfrm>
            <a:prstGeom prst="chevron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>
                <a:solidFill>
                  <a:schemeClr val="tx1"/>
                </a:solidFill>
              </a:endParaRPr>
            </a:p>
          </p:txBody>
        </p:sp>
      </p:grpSp>
      <p:sp>
        <p:nvSpPr>
          <p:cNvPr id="33" name="กล่องข้อความ 32">
            <a:extLst>
              <a:ext uri="{FF2B5EF4-FFF2-40B4-BE49-F238E27FC236}">
                <a16:creationId xmlns:a16="http://schemas.microsoft.com/office/drawing/2014/main" id="{A00FEDB4-51B3-0682-28C9-BAA603427C70}"/>
              </a:ext>
            </a:extLst>
          </p:cNvPr>
          <p:cNvSpPr txBox="1"/>
          <p:nvPr/>
        </p:nvSpPr>
        <p:spPr>
          <a:xfrm>
            <a:off x="2525606" y="2620226"/>
            <a:ext cx="40927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h-TH" sz="4400" b="1" dirty="0">
                <a:solidFill>
                  <a:schemeClr val="bg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การศึกษาด้านสิ่งแวดล้อม</a:t>
            </a:r>
          </a:p>
        </p:txBody>
      </p:sp>
      <p:sp>
        <p:nvSpPr>
          <p:cNvPr id="2" name="Slide Number Placeholder 27">
            <a:extLst>
              <a:ext uri="{FF2B5EF4-FFF2-40B4-BE49-F238E27FC236}">
                <a16:creationId xmlns:a16="http://schemas.microsoft.com/office/drawing/2014/main" id="{E27385EE-F9F5-8815-0D1A-ED40D3EC7A45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16090482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07E70F-F8ED-BE63-9649-276A80414F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BC8C7BF-AE0C-97D2-E609-37DF58C656D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626"/>
          <a:stretch>
            <a:fillRect/>
          </a:stretch>
        </p:blipFill>
        <p:spPr>
          <a:xfrm>
            <a:off x="137707" y="1154615"/>
            <a:ext cx="4434293" cy="4726320"/>
          </a:xfrm>
          <a:prstGeom prst="rect">
            <a:avLst/>
          </a:prstGeom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2571179-45E8-2F99-B8EF-F2B927A2D244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พื้นที่ศึกษาด้านสิ่งแวดล้อม</a:t>
            </a:r>
          </a:p>
        </p:txBody>
      </p:sp>
      <p:sp>
        <p:nvSpPr>
          <p:cNvPr id="8" name="Slide Number Placeholder 27">
            <a:extLst>
              <a:ext uri="{FF2B5EF4-FFF2-40B4-BE49-F238E27FC236}">
                <a16:creationId xmlns:a16="http://schemas.microsoft.com/office/drawing/2014/main" id="{FD1C7A37-D9FE-4186-D990-A69C608C0837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9D93271-2265-6077-835F-8C8D924A00E1}"/>
              </a:ext>
            </a:extLst>
          </p:cNvPr>
          <p:cNvSpPr/>
          <p:nvPr/>
        </p:nvSpPr>
        <p:spPr>
          <a:xfrm>
            <a:off x="4714876" y="1154615"/>
            <a:ext cx="4303630" cy="444226"/>
          </a:xfrm>
          <a:prstGeom prst="rect">
            <a:avLst/>
          </a:prstGeom>
          <a:solidFill>
            <a:schemeClr val="accent5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พื้นที่ศึกษาด้านสิ่งแวดล้อม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0B3847A-2E60-C683-B271-790833730B82}"/>
              </a:ext>
            </a:extLst>
          </p:cNvPr>
          <p:cNvSpPr/>
          <p:nvPr/>
        </p:nvSpPr>
        <p:spPr>
          <a:xfrm>
            <a:off x="4714875" y="3469384"/>
            <a:ext cx="4303631" cy="444226"/>
          </a:xfrm>
          <a:prstGeom prst="rect">
            <a:avLst/>
          </a:prstGeom>
          <a:solidFill>
            <a:srgbClr val="A02B93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พื้นที่ศึกษาด้านโบราณคดี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4E3A7D1-204D-F2A3-B46D-61826AA08ABA}"/>
              </a:ext>
            </a:extLst>
          </p:cNvPr>
          <p:cNvSpPr/>
          <p:nvPr/>
        </p:nvSpPr>
        <p:spPr>
          <a:xfrm>
            <a:off x="4714874" y="4547837"/>
            <a:ext cx="4303632" cy="444226"/>
          </a:xfrm>
          <a:prstGeom prst="rect">
            <a:avLst/>
          </a:prstGeom>
          <a:solidFill>
            <a:srgbClr val="FFC0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พื้นที่ศึกษาด้านพื้นที่ชุ่มน้ำที่มีความสำคัญระหว่างประเทศ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4A43F5E-4CD8-DA44-01E5-4E5289CFCFC2}"/>
              </a:ext>
            </a:extLst>
          </p:cNvPr>
          <p:cNvSpPr/>
          <p:nvPr/>
        </p:nvSpPr>
        <p:spPr>
          <a:xfrm>
            <a:off x="4714874" y="1598841"/>
            <a:ext cx="4303632" cy="1732819"/>
          </a:xfrm>
          <a:prstGeom prst="rect">
            <a:avLst/>
          </a:prstGeom>
          <a:solidFill>
            <a:srgbClr val="FAECF8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พื้นที่ศึกษา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ในระยะ 500 เมตร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จากกึ่งกลางแนวเส้นทางโครงการ 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แนวเส้นทางโครงการช่วงที่ 1 (กม.11+950 ถึง กม.13+930)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ครอบคลุมพื้นที่</a:t>
            </a:r>
          </a:p>
          <a:p>
            <a:pPr marL="447675" marR="0" lvl="0" indent="-180975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	หมู่ 1 บ้านช่องพลี ต.อ่าวนาง อ.เมืองกระบี่ จ.กระบี่</a:t>
            </a:r>
          </a:p>
          <a:p>
            <a:pPr marL="447675" marR="0" lvl="0" indent="-180975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หมู่ 1 บ้านหนองทะเล ต.หนองทะเล อ.เมืองกระบี่ จ.กระบี่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แนวเส้นทางโครงการช่วงที่ 2 (กม.19+500 ถึง กม.21.000)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ครอบคลุมพื้นที่</a:t>
            </a:r>
          </a:p>
          <a:p>
            <a:pPr marL="447675" marR="0" lvl="0" indent="-180975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	หมู่ 5 บ้านในไร่ ต.หนองทะเล อ.เมืองกระบี่ จ.กระบี่</a:t>
            </a:r>
          </a:p>
          <a:p>
            <a:pPr marL="447675" marR="0" lvl="0" indent="-180975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หมู่ 1 บ้านในสระ ต.เขาทอง อ.เมืองกระบี่ จ.กระบี่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571027F-0941-73B3-F488-9D73453E11AB}"/>
              </a:ext>
            </a:extLst>
          </p:cNvPr>
          <p:cNvSpPr/>
          <p:nvPr/>
        </p:nvSpPr>
        <p:spPr>
          <a:xfrm>
            <a:off x="4714874" y="3913610"/>
            <a:ext cx="4303632" cy="481388"/>
          </a:xfrm>
          <a:prstGeom prst="rect">
            <a:avLst/>
          </a:prstGeom>
          <a:solidFill>
            <a:srgbClr val="FAECF8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พื้นที่ศึกษาใน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 500 เมตร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จากกึ่งกลางแนวเส้นทางโครงการ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F9EBCEC-DD2D-8992-29E3-B2106693A319}"/>
              </a:ext>
            </a:extLst>
          </p:cNvPr>
          <p:cNvSpPr/>
          <p:nvPr/>
        </p:nvSpPr>
        <p:spPr>
          <a:xfrm>
            <a:off x="4714874" y="4992063"/>
            <a:ext cx="4303632" cy="865811"/>
          </a:xfrm>
          <a:prstGeom prst="rect">
            <a:avLst/>
          </a:prstGeom>
          <a:solidFill>
            <a:srgbClr val="FFFEF3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พื้นที่ศึกษาใน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 2 กิโลเมตร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จากกึ่งกลางแนวเส้นทางโครงการ โดยพบพื้นที่ชุ่มน้ำ</a:t>
            </a:r>
            <a:b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ที่มีความสำคัญระหว่างประเทศ (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Ramsar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Site)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1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แห่ง ได้แก่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พื้นที่ชุ่มน้ำปากแม่น้ำกระบี่</a:t>
            </a:r>
            <a:b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(ตัดผ่านแนวเส้นทางโครงการช่วงที่ 1 ระยะทาง 1.980 กม.)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7484D897-11C9-8EC7-7CF8-1EBE39167CD1}"/>
              </a:ext>
            </a:extLst>
          </p:cNvPr>
          <p:cNvCxnSpPr>
            <a:cxnSpLocks/>
          </p:cNvCxnSpPr>
          <p:nvPr/>
        </p:nvCxnSpPr>
        <p:spPr>
          <a:xfrm flipH="1">
            <a:off x="2066924" y="2543175"/>
            <a:ext cx="2647950" cy="0"/>
          </a:xfrm>
          <a:prstGeom prst="straightConnector1">
            <a:avLst/>
          </a:prstGeom>
          <a:ln w="57150">
            <a:solidFill>
              <a:schemeClr val="accent5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AE39838C-8E52-5978-94B5-4A329C8BBAC9}"/>
              </a:ext>
            </a:extLst>
          </p:cNvPr>
          <p:cNvCxnSpPr>
            <a:cxnSpLocks/>
          </p:cNvCxnSpPr>
          <p:nvPr/>
        </p:nvCxnSpPr>
        <p:spPr>
          <a:xfrm flipH="1">
            <a:off x="3552825" y="4993026"/>
            <a:ext cx="1152524" cy="0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642201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4A9027-19D7-8BC7-2F03-D0CB1639BE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4A1DC915-A4E2-758D-4C6B-527050DAE3A5}"/>
              </a:ext>
            </a:extLst>
          </p:cNvPr>
          <p:cNvCxnSpPr>
            <a:cxnSpLocks/>
            <a:stCxn id="39" idx="1"/>
          </p:cNvCxnSpPr>
          <p:nvPr/>
        </p:nvCxnSpPr>
        <p:spPr>
          <a:xfrm>
            <a:off x="275736" y="2676262"/>
            <a:ext cx="8568798" cy="0"/>
          </a:xfrm>
          <a:prstGeom prst="line">
            <a:avLst/>
          </a:prstGeom>
          <a:ln w="19050">
            <a:solidFill>
              <a:schemeClr val="tx1"/>
            </a:solidFill>
            <a:prstDash val="sysDot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B2CC538C-3796-55B1-5D13-B4191CCFF66F}"/>
              </a:ext>
            </a:extLst>
          </p:cNvPr>
          <p:cNvCxnSpPr>
            <a:cxnSpLocks/>
            <a:stCxn id="86" idx="2"/>
            <a:endCxn id="83" idx="6"/>
          </p:cNvCxnSpPr>
          <p:nvPr/>
        </p:nvCxnSpPr>
        <p:spPr>
          <a:xfrm flipV="1">
            <a:off x="640786" y="1807149"/>
            <a:ext cx="7817661" cy="0"/>
          </a:xfrm>
          <a:prstGeom prst="line">
            <a:avLst/>
          </a:prstGeom>
          <a:ln w="19050">
            <a:prstDash val="sysDot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" name="Slide Number Placeholder 27">
            <a:extLst>
              <a:ext uri="{FF2B5EF4-FFF2-40B4-BE49-F238E27FC236}">
                <a16:creationId xmlns:a16="http://schemas.microsoft.com/office/drawing/2014/main" id="{328DA42F-35B0-62AE-6559-E7C974DA3317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0A6F8CE-487C-7C7C-4B76-621C13372ECF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ปัจจัยสิ่งแวดล้อมที่นำมาศึกษาในขั้นรายละเอียด ช่วงที่ 1 และช่วงที่ </a:t>
            </a:r>
            <a:r>
              <a:rPr kumimoji="0" lang="en-US" sz="28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2</a:t>
            </a:r>
            <a:endParaRPr kumimoji="0" lang="th-TH" sz="2800" b="1" i="0" u="none" strike="noStrike" kern="1200" cap="none" spc="50" normalizeH="0" baseline="0" noProof="0" dirty="0">
              <a:ln w="0"/>
              <a:solidFill>
                <a:srgbClr val="E8E8E8"/>
              </a:solidFill>
              <a:effectLst>
                <a:glow rad="63500">
                  <a:srgbClr val="156082">
                    <a:satMod val="175000"/>
                    <a:alpha val="40000"/>
                  </a:srgbClr>
                </a:glow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1143405A-C55D-46EB-FA04-A4BAC78A4897}"/>
              </a:ext>
            </a:extLst>
          </p:cNvPr>
          <p:cNvSpPr/>
          <p:nvPr/>
        </p:nvSpPr>
        <p:spPr>
          <a:xfrm>
            <a:off x="660352" y="1318336"/>
            <a:ext cx="1059198" cy="1001880"/>
          </a:xfrm>
          <a:prstGeom prst="ellipse">
            <a:avLst/>
          </a:prstGeom>
          <a:solidFill>
            <a:srgbClr val="DB5817"/>
          </a:solidFill>
          <a:ln w="5715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671827AB-F1A3-A664-B6AA-00CF73FBFA91}"/>
              </a:ext>
            </a:extLst>
          </p:cNvPr>
          <p:cNvSpPr/>
          <p:nvPr/>
        </p:nvSpPr>
        <p:spPr>
          <a:xfrm>
            <a:off x="2906793" y="1312374"/>
            <a:ext cx="1059198" cy="1001880"/>
          </a:xfrm>
          <a:prstGeom prst="ellipse">
            <a:avLst/>
          </a:prstGeom>
          <a:solidFill>
            <a:schemeClr val="accent6"/>
          </a:solidFill>
          <a:ln w="5715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2898B67E-C83F-DD44-E019-F0BBE22AACA6}"/>
              </a:ext>
            </a:extLst>
          </p:cNvPr>
          <p:cNvSpPr/>
          <p:nvPr/>
        </p:nvSpPr>
        <p:spPr>
          <a:xfrm>
            <a:off x="7386444" y="1330553"/>
            <a:ext cx="1059198" cy="1001880"/>
          </a:xfrm>
          <a:prstGeom prst="ellipse">
            <a:avLst/>
          </a:prstGeom>
          <a:ln w="5715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23905C20-212B-4E50-DEC0-46977AC081D6}"/>
              </a:ext>
            </a:extLst>
          </p:cNvPr>
          <p:cNvSpPr/>
          <p:nvPr/>
        </p:nvSpPr>
        <p:spPr>
          <a:xfrm>
            <a:off x="5077204" y="1339364"/>
            <a:ext cx="1059198" cy="1001880"/>
          </a:xfrm>
          <a:prstGeom prst="ellipse">
            <a:avLst/>
          </a:prstGeom>
          <a:solidFill>
            <a:schemeClr val="accent5"/>
          </a:solidFill>
          <a:ln w="5715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739EE587-BCF9-D9FB-F186-5F46359A76C0}"/>
              </a:ext>
            </a:extLst>
          </p:cNvPr>
          <p:cNvSpPr txBox="1"/>
          <p:nvPr/>
        </p:nvSpPr>
        <p:spPr>
          <a:xfrm>
            <a:off x="275736" y="2396185"/>
            <a:ext cx="1917678" cy="560153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FFFB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ทรัพยากรสิ่งแวดล้อม</a:t>
            </a:r>
            <a:b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ทางกายภาพ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7EA19E8D-B54F-76FA-FA41-DA70111B63F9}"/>
              </a:ext>
            </a:extLst>
          </p:cNvPr>
          <p:cNvSpPr txBox="1"/>
          <p:nvPr/>
        </p:nvSpPr>
        <p:spPr>
          <a:xfrm>
            <a:off x="2523636" y="2387405"/>
            <a:ext cx="1825513" cy="560153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FFFB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ทรัพยากรสิ่งแวดล้อม</a:t>
            </a:r>
            <a:b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ทางชีวภาพ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13F4A8DE-0708-09C9-15E9-572111299BBB}"/>
              </a:ext>
            </a:extLst>
          </p:cNvPr>
          <p:cNvSpPr txBox="1"/>
          <p:nvPr/>
        </p:nvSpPr>
        <p:spPr>
          <a:xfrm>
            <a:off x="4730284" y="2394569"/>
            <a:ext cx="1825513" cy="560153"/>
          </a:xfrm>
          <a:prstGeom prst="rect">
            <a:avLst/>
          </a:prstGeom>
          <a:solidFill>
            <a:schemeClr val="accent5"/>
          </a:solidFill>
          <a:ln>
            <a:solidFill>
              <a:srgbClr val="FFFFFB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คุณค่าการใช้ประโยชน์</a:t>
            </a:r>
            <a:b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ของมนุษย์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7B393DFF-2398-ED28-C256-FE7B9781D38B}"/>
              </a:ext>
            </a:extLst>
          </p:cNvPr>
          <p:cNvSpPr txBox="1"/>
          <p:nvPr/>
        </p:nvSpPr>
        <p:spPr>
          <a:xfrm>
            <a:off x="6925509" y="2394569"/>
            <a:ext cx="1968883" cy="574901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rgbClr val="FFFFFB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98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คุณค่าต่อคุณภาพชีวิต</a:t>
            </a:r>
          </a:p>
          <a:p>
            <a:pPr marL="0" marR="0" lvl="0" indent="0" algn="ctr" defTabSz="457200" rtl="0" eaLnBrk="1" fontAlgn="auto" latinLnBrk="0" hangingPunct="1">
              <a:lnSpc>
                <a:spcPct val="98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5CABC79D-90EC-7B4C-78ED-7E6D7093FB12}"/>
              </a:ext>
            </a:extLst>
          </p:cNvPr>
          <p:cNvSpPr txBox="1"/>
          <p:nvPr/>
        </p:nvSpPr>
        <p:spPr>
          <a:xfrm>
            <a:off x="275736" y="2968025"/>
            <a:ext cx="1915557" cy="1569660"/>
          </a:xfrm>
          <a:prstGeom prst="rect">
            <a:avLst/>
          </a:prstGeom>
          <a:solidFill>
            <a:srgbClr val="FEF5F0"/>
          </a:solidFill>
          <a:ln w="3810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 wrap="square" rtlCol="0">
            <a:sp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ทรัพยากรดิน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1200" cap="none" spc="-3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ธรณีวิทยาและธรณีพิบัติภัย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น้ำผิวดิน 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อากาศและบรรยากาศ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เสียง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ความสั่นสะเทือน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58115E4E-BFF6-EA62-3A59-A22697F535F0}"/>
              </a:ext>
            </a:extLst>
          </p:cNvPr>
          <p:cNvSpPr txBox="1"/>
          <p:nvPr/>
        </p:nvSpPr>
        <p:spPr>
          <a:xfrm>
            <a:off x="2526017" y="2964228"/>
            <a:ext cx="1825513" cy="1077218"/>
          </a:xfrm>
          <a:prstGeom prst="rect">
            <a:avLst/>
          </a:prstGeom>
          <a:solidFill>
            <a:srgbClr val="F0FAEC"/>
          </a:solidFill>
          <a:ln w="3810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 wrap="square" rtlCol="0">
            <a:sp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นิเวศวิทยาทางบก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นิเวศวิทยาทางน้ำ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พื้นที่ชุ่มน้ำ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พื้นที่ชั้นคุณภาพลุ่มน้ำ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9F3CE93A-F911-D5DD-0117-1A6050C024F2}"/>
              </a:ext>
            </a:extLst>
          </p:cNvPr>
          <p:cNvSpPr txBox="1"/>
          <p:nvPr/>
        </p:nvSpPr>
        <p:spPr>
          <a:xfrm>
            <a:off x="6925509" y="2986139"/>
            <a:ext cx="1968883" cy="3293209"/>
          </a:xfrm>
          <a:prstGeom prst="rect">
            <a:avLst/>
          </a:prstGeom>
          <a:solidFill>
            <a:srgbClr val="EAF6FC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 wrap="square">
            <a:sp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เศรษฐกิจ-สังคม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การสาธารณสุข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อาชีวอนามัย</a:t>
            </a:r>
            <a:b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และความปลอดภัย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1200" cap="none" spc="-5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อุบัติเหตุและความปลอดภัย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ความปลอดภัยในสังคม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สุขาภิบาล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ผู้ใช้ทาง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โบราณสถาน </a:t>
            </a:r>
            <a:b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แหล่งโบราณคดี ประวัติศาสตร์ ศิลปกรรม และมรดกทางวัฒนธรรม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สุนทรียภาพ และทัศนียภาพ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2750D424-0CAD-27BC-68AD-2625772C35CB}"/>
              </a:ext>
            </a:extLst>
          </p:cNvPr>
          <p:cNvSpPr txBox="1"/>
          <p:nvPr/>
        </p:nvSpPr>
        <p:spPr>
          <a:xfrm>
            <a:off x="801524" y="950826"/>
            <a:ext cx="7505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6 ปัจจัย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25702B86-B77D-61E2-7CCA-799236BEDFCD}"/>
              </a:ext>
            </a:extLst>
          </p:cNvPr>
          <p:cNvSpPr txBox="1"/>
          <p:nvPr/>
        </p:nvSpPr>
        <p:spPr>
          <a:xfrm>
            <a:off x="3034295" y="966365"/>
            <a:ext cx="7505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dirty="0">
                <a:solidFill>
                  <a:srgbClr val="002060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4</a:t>
            </a: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ปัจจัย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0A67E1D2-DC86-2DCC-2113-0B0D4031ECC9}"/>
              </a:ext>
            </a:extLst>
          </p:cNvPr>
          <p:cNvSpPr txBox="1"/>
          <p:nvPr/>
        </p:nvSpPr>
        <p:spPr>
          <a:xfrm>
            <a:off x="5219344" y="954969"/>
            <a:ext cx="7505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4 ปัจจัย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38F8D7A5-2E5F-37A7-A513-58127420AF99}"/>
              </a:ext>
            </a:extLst>
          </p:cNvPr>
          <p:cNvSpPr txBox="1"/>
          <p:nvPr/>
        </p:nvSpPr>
        <p:spPr>
          <a:xfrm>
            <a:off x="7519149" y="930443"/>
            <a:ext cx="7505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9 ปัจจัย</a:t>
            </a:r>
          </a:p>
        </p:txBody>
      </p:sp>
      <p:sp>
        <p:nvSpPr>
          <p:cNvPr id="80" name="ดาว: 6 แฉก 6">
            <a:extLst>
              <a:ext uri="{FF2B5EF4-FFF2-40B4-BE49-F238E27FC236}">
                <a16:creationId xmlns:a16="http://schemas.microsoft.com/office/drawing/2014/main" id="{75B3ED8B-6C6E-5E13-B2FC-0035A452873F}"/>
              </a:ext>
            </a:extLst>
          </p:cNvPr>
          <p:cNvSpPr/>
          <p:nvPr/>
        </p:nvSpPr>
        <p:spPr>
          <a:xfrm>
            <a:off x="750538" y="5421746"/>
            <a:ext cx="2153074" cy="752893"/>
          </a:xfrm>
          <a:prstGeom prst="flowChartTerminator">
            <a:avLst/>
          </a:prstGeom>
          <a:solidFill>
            <a:srgbClr val="FFFF66"/>
          </a:solidFill>
          <a:ln w="3175" cap="flat" cmpd="sng" algn="ctr">
            <a:solidFill>
              <a:schemeClr val="tx1"/>
            </a:solidFill>
            <a:prstDash val="sysDot"/>
            <a:miter lim="800000"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2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3</a:t>
            </a:r>
            <a:r>
              <a:rPr kumimoji="0" lang="th-TH" sz="28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ปัจจัย</a:t>
            </a:r>
          </a:p>
        </p:txBody>
      </p:sp>
      <p:sp>
        <p:nvSpPr>
          <p:cNvPr id="83" name="Circle: Hollow 82">
            <a:extLst>
              <a:ext uri="{FF2B5EF4-FFF2-40B4-BE49-F238E27FC236}">
                <a16:creationId xmlns:a16="http://schemas.microsoft.com/office/drawing/2014/main" id="{7252A2DB-5363-BF3A-B277-13BB7F04E72B}"/>
              </a:ext>
            </a:extLst>
          </p:cNvPr>
          <p:cNvSpPr/>
          <p:nvPr/>
        </p:nvSpPr>
        <p:spPr>
          <a:xfrm>
            <a:off x="7386444" y="1297880"/>
            <a:ext cx="1072003" cy="1018538"/>
          </a:xfrm>
          <a:prstGeom prst="donut">
            <a:avLst>
              <a:gd name="adj" fmla="val 13609"/>
            </a:avLst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41000">
                <a:schemeClr val="accent1">
                  <a:lumMod val="45000"/>
                  <a:lumOff val="55000"/>
                </a:schemeClr>
              </a:gs>
              <a:gs pos="100000">
                <a:schemeClr val="tx2"/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84" name="Circle: Hollow 83">
            <a:extLst>
              <a:ext uri="{FF2B5EF4-FFF2-40B4-BE49-F238E27FC236}">
                <a16:creationId xmlns:a16="http://schemas.microsoft.com/office/drawing/2014/main" id="{ABE624A6-0DA3-38E4-C8D1-230F7BCE3FE7}"/>
              </a:ext>
            </a:extLst>
          </p:cNvPr>
          <p:cNvSpPr/>
          <p:nvPr/>
        </p:nvSpPr>
        <p:spPr>
          <a:xfrm>
            <a:off x="5071746" y="1313895"/>
            <a:ext cx="1072003" cy="1018538"/>
          </a:xfrm>
          <a:prstGeom prst="donut">
            <a:avLst>
              <a:gd name="adj" fmla="val 13609"/>
            </a:avLst>
          </a:prstGeom>
          <a:gradFill>
            <a:gsLst>
              <a:gs pos="0">
                <a:schemeClr val="accent5">
                  <a:lumMod val="20000"/>
                  <a:lumOff val="80000"/>
                </a:schemeClr>
              </a:gs>
              <a:gs pos="66000">
                <a:schemeClr val="accent5"/>
              </a:gs>
              <a:gs pos="100000">
                <a:schemeClr val="tx2"/>
              </a:gs>
              <a:gs pos="100000">
                <a:schemeClr val="accent5">
                  <a:lumMod val="50000"/>
                </a:schemeClr>
              </a:gs>
            </a:gsLst>
            <a:lin ang="5400000" scaled="1"/>
          </a:gra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85" name="Circle: Hollow 84">
            <a:extLst>
              <a:ext uri="{FF2B5EF4-FFF2-40B4-BE49-F238E27FC236}">
                <a16:creationId xmlns:a16="http://schemas.microsoft.com/office/drawing/2014/main" id="{BFCFD4D1-2371-5EAD-E152-29EAE9D56B7C}"/>
              </a:ext>
            </a:extLst>
          </p:cNvPr>
          <p:cNvSpPr/>
          <p:nvPr/>
        </p:nvSpPr>
        <p:spPr>
          <a:xfrm>
            <a:off x="2903612" y="1310489"/>
            <a:ext cx="1072003" cy="1018538"/>
          </a:xfrm>
          <a:prstGeom prst="donut">
            <a:avLst>
              <a:gd name="adj" fmla="val 13609"/>
            </a:avLst>
          </a:prstGeom>
          <a:gradFill>
            <a:gsLst>
              <a:gs pos="0">
                <a:schemeClr val="accent6">
                  <a:lumMod val="20000"/>
                  <a:lumOff val="80000"/>
                </a:schemeClr>
              </a:gs>
              <a:gs pos="71000">
                <a:schemeClr val="accent3"/>
              </a:gs>
              <a:gs pos="100000">
                <a:schemeClr val="tx2"/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86" name="Circle: Hollow 85">
            <a:extLst>
              <a:ext uri="{FF2B5EF4-FFF2-40B4-BE49-F238E27FC236}">
                <a16:creationId xmlns:a16="http://schemas.microsoft.com/office/drawing/2014/main" id="{23579F40-90E2-1B0E-B895-2453C645C961}"/>
              </a:ext>
            </a:extLst>
          </p:cNvPr>
          <p:cNvSpPr/>
          <p:nvPr/>
        </p:nvSpPr>
        <p:spPr>
          <a:xfrm>
            <a:off x="640786" y="1318336"/>
            <a:ext cx="1072003" cy="1018538"/>
          </a:xfrm>
          <a:prstGeom prst="donut">
            <a:avLst>
              <a:gd name="adj" fmla="val 13609"/>
            </a:avLst>
          </a:pr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50000">
                <a:schemeClr val="accent2">
                  <a:lumMod val="75000"/>
                </a:schemeClr>
              </a:gs>
              <a:gs pos="100000">
                <a:schemeClr val="tx1"/>
              </a:gs>
              <a:gs pos="34000">
                <a:schemeClr val="accent2">
                  <a:lumMod val="75000"/>
                </a:schemeClr>
              </a:gs>
            </a:gsLst>
            <a:lin ang="5400000" scaled="1"/>
          </a:gra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88" name="TextBox 87">
            <a:extLst>
              <a:ext uri="{FF2B5EF4-FFF2-40B4-BE49-F238E27FC236}">
                <a16:creationId xmlns:a16="http://schemas.microsoft.com/office/drawing/2014/main" id="{BE428874-09E6-F982-B409-F6CFD36A3124}"/>
              </a:ext>
            </a:extLst>
          </p:cNvPr>
          <p:cNvSpPr txBox="1"/>
          <p:nvPr/>
        </p:nvSpPr>
        <p:spPr>
          <a:xfrm>
            <a:off x="4736629" y="2970691"/>
            <a:ext cx="1816787" cy="1815882"/>
          </a:xfrm>
          <a:prstGeom prst="rect">
            <a:avLst/>
          </a:prstGeom>
          <a:solidFill>
            <a:srgbClr val="FBEFFA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 wrap="square">
            <a:sp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น้ำเพื่อการอุปโภคและบริโภค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การคมนาคมขนส่ง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สาธารณูปโภคและสาธารณูปการ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การควบคุมน้ำท่วม</a:t>
            </a:r>
            <a:b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และการระบายน้ำ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283591-C103-67C2-3486-F79E78B0CC2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8990" y="1541468"/>
            <a:ext cx="555594" cy="55559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A352405-7D89-1433-93FD-3DBA9C372FC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0711" y="1524601"/>
            <a:ext cx="531362" cy="53136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4078657-0647-704C-3886-D1D4C7BB748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5283" y="1576966"/>
            <a:ext cx="515604" cy="51560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2003524-FC5F-DC98-83C3-87C7CBFFB8C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4310" y="1473531"/>
            <a:ext cx="582430" cy="582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50492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AD54FA2E-308D-38A9-D51E-2C3D0CCFEC32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ทรัพยากรดิน</a:t>
            </a:r>
          </a:p>
        </p:txBody>
      </p:sp>
      <p:sp>
        <p:nvSpPr>
          <p:cNvPr id="5" name="Slide Number Placeholder 27">
            <a:extLst>
              <a:ext uri="{FF2B5EF4-FFF2-40B4-BE49-F238E27FC236}">
                <a16:creationId xmlns:a16="http://schemas.microsoft.com/office/drawing/2014/main" id="{7A9173F4-FF36-12F7-F84D-2D092EA4F210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6" name="Arrow: Pentagon 15">
            <a:extLst>
              <a:ext uri="{FF2B5EF4-FFF2-40B4-BE49-F238E27FC236}">
                <a16:creationId xmlns:a16="http://schemas.microsoft.com/office/drawing/2014/main" id="{9A759321-D965-1EB0-95E3-533973242C45}"/>
              </a:ext>
            </a:extLst>
          </p:cNvPr>
          <p:cNvSpPr/>
          <p:nvPr/>
        </p:nvSpPr>
        <p:spPr>
          <a:xfrm>
            <a:off x="169902" y="994690"/>
            <a:ext cx="2240789" cy="369244"/>
          </a:xfrm>
          <a:prstGeom prst="homePlate">
            <a:avLst/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แนวเส้นทางโครงการช่วงที่ 1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7" name="Arrow: Chevron 16">
            <a:extLst>
              <a:ext uri="{FF2B5EF4-FFF2-40B4-BE49-F238E27FC236}">
                <a16:creationId xmlns:a16="http://schemas.microsoft.com/office/drawing/2014/main" id="{CFE63635-BA37-A23F-2EC4-C268292C4752}"/>
              </a:ext>
            </a:extLst>
          </p:cNvPr>
          <p:cNvSpPr/>
          <p:nvPr/>
        </p:nvSpPr>
        <p:spPr>
          <a:xfrm>
            <a:off x="2279452" y="994690"/>
            <a:ext cx="428625" cy="369244"/>
          </a:xfrm>
          <a:prstGeom prst="chevron">
            <a:avLst>
              <a:gd name="adj" fmla="val 54969"/>
            </a:avLst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49482F9-6F7E-0D93-B6EF-CCF3214A1EC8}"/>
              </a:ext>
            </a:extLst>
          </p:cNvPr>
          <p:cNvSpPr txBox="1"/>
          <p:nvPr/>
        </p:nvSpPr>
        <p:spPr>
          <a:xfrm>
            <a:off x="160570" y="1418897"/>
            <a:ext cx="4239979" cy="1600438"/>
          </a:xfrm>
          <a:prstGeom prst="rect">
            <a:avLst/>
          </a:prstGeom>
          <a:solidFill>
            <a:srgbClr val="FFFFEF"/>
          </a:solidFill>
          <a:ln w="12700">
            <a:solidFill>
              <a:srgbClr val="037F7C"/>
            </a:solidFill>
            <a:prstDash val="sysDot"/>
          </a:ln>
        </p:spPr>
        <p:txBody>
          <a:bodyPr wrap="square">
            <a:spAutoFit/>
          </a:bodyPr>
          <a:lstStyle/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กลุ่มชุดดิน </a:t>
            </a:r>
            <a:r>
              <a:rPr kumimoji="0" lang="en-US" sz="1600" b="1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:</a:t>
            </a:r>
            <a:r>
              <a:rPr kumimoji="0" lang="th-TH" sz="1600" b="1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6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ส่วนใหญ่อยู่ใน</a:t>
            </a:r>
            <a:r>
              <a:rPr kumimoji="0" lang="th-TH" sz="1600" b="1" i="0" u="none" strike="noStrike" kern="1200" cap="none" spc="-4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กลุ่มชุดดินที่ 34 ชุดดินท่าแซะ (</a:t>
            </a:r>
            <a:r>
              <a:rPr kumimoji="0" lang="en-US" sz="1600" b="1" i="0" u="none" strike="noStrike" kern="1200" cap="none" spc="-4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Te</a:t>
            </a:r>
            <a:r>
              <a:rPr kumimoji="0" lang="en-US" sz="1600" b="1" i="0" u="none" strike="noStrike" kern="1200" cap="none" spc="-4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)</a:t>
            </a:r>
            <a:r>
              <a:rPr kumimoji="0" lang="th-TH" sz="1600" b="1" i="0" u="none" strike="noStrike" kern="1200" cap="none" spc="-4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6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(ร้อยละ 60.65 ของพื้นที่ทั้งหมด) ดินบนเป็น</a:t>
            </a:r>
            <a:r>
              <a:rPr kumimoji="0" lang="th-TH" sz="1600" b="1" i="0" u="none" strike="noStrike" kern="1200" cap="none" spc="-4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ดินร่วนปนทราย </a:t>
            </a:r>
            <a:r>
              <a:rPr kumimoji="0" lang="th-TH" sz="16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ดินล่างเป็นดินร่วนปนทรายถึงดินร่วนเหนียวปนทราย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อัตราการชะล้างพังทลายของดิน </a:t>
            </a:r>
            <a:r>
              <a:rPr kumimoji="0" lang="en-US" sz="1600" b="1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:</a:t>
            </a:r>
            <a:r>
              <a:rPr kumimoji="0" lang="th-TH" sz="1600" b="1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6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อยู่ในระดับปานกลาง</a:t>
            </a:r>
            <a:endParaRPr kumimoji="0" lang="th-TH" sz="1600" b="0" i="0" u="none" strike="noStrike" kern="120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ปริมาณดินขุด </a:t>
            </a:r>
            <a:r>
              <a:rPr kumimoji="0" lang="en-US" sz="16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: </a:t>
            </a:r>
            <a:r>
              <a:rPr kumimoji="0" lang="en-US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871 </a:t>
            </a: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ลบ.ม. (วัสดุโครงสร้างผิวทางเดิม)</a:t>
            </a: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268288" algn="l"/>
              </a:tabLst>
              <a:defRPr/>
            </a:pPr>
            <a:r>
              <a:rPr kumimoji="0" lang="th-TH" sz="16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	ปริมาณดินถม </a:t>
            </a:r>
            <a:r>
              <a:rPr kumimoji="0" lang="en-US" sz="16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: 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35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,082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ลูกบาศก์เมตร (วัสดุถม)</a:t>
            </a:r>
            <a:endParaRPr kumimoji="0" lang="th-TH" sz="1600" b="0" i="0" u="none" strike="noStrike" kern="120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A666ED5F-0D89-4737-D0A9-DA4BD925657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268" y="3055581"/>
            <a:ext cx="2038647" cy="288270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1319603-C3E6-54AD-7EC0-2EAF4B226B9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4547" y="3057307"/>
            <a:ext cx="2037427" cy="2880975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8FE5C52B-F6F3-69B8-96E1-7912C9183474}"/>
              </a:ext>
            </a:extLst>
          </p:cNvPr>
          <p:cNvSpPr/>
          <p:nvPr/>
        </p:nvSpPr>
        <p:spPr>
          <a:xfrm>
            <a:off x="811224" y="4252356"/>
            <a:ext cx="962025" cy="80010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A2F92E-F11B-DD54-39BE-CAEDF66799C0}"/>
              </a:ext>
            </a:extLst>
          </p:cNvPr>
          <p:cNvSpPr/>
          <p:nvPr/>
        </p:nvSpPr>
        <p:spPr>
          <a:xfrm>
            <a:off x="2874119" y="4252356"/>
            <a:ext cx="962025" cy="80010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D3C933A-CD95-7D5C-9554-06EC2815A0F4}"/>
              </a:ext>
            </a:extLst>
          </p:cNvPr>
          <p:cNvSpPr/>
          <p:nvPr/>
        </p:nvSpPr>
        <p:spPr>
          <a:xfrm>
            <a:off x="4486275" y="1187121"/>
            <a:ext cx="4494631" cy="4751161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การสูญเสียดิน และการเคลื่อนย้ายดิน </a:t>
            </a:r>
            <a:r>
              <a:rPr kumimoji="0" lang="en-US" sz="16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:</a:t>
            </a:r>
            <a:r>
              <a:rPr kumimoji="0" lang="th-TH" sz="16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 </a:t>
            </a: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เนื่องจากวัสดุขุด (วัสดุโครงสร้าง</a:t>
            </a:r>
            <a:b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</a:b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ผิวทางเดิม (871 ลบ.ม.) เป็นวัสดุที่มีคุณภาพและสามารถนำกลับมาใช้เป็นวัสดุก่อสร้างคันทางได้ทั้งหมด </a:t>
            </a: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จึงไม่จำเป็นต้องเตรียมพื้นที่กองเก็บวัสดุส่วนที่เหลือจากการก่อสร้าง ดังนั้น จึงไม่มีผลกระทบ</a:t>
            </a:r>
            <a:endParaRPr kumimoji="0" lang="th-TH" sz="1600" b="1" i="0" u="none" strike="noStrike" kern="120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Cordia New" panose="020B0304020202020204" pitchFamily="34" charset="-34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การปนเปื้อนของดิน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:</a:t>
            </a: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 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โครงการ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ไม่มีกิจกรรมการก่อสร้างสะพาน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ทำให้ไม่มี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การนำสารละลายพยุงดินหรือสารละลายโพลีเมอร์มาใช้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ในโครงการ ดังนั้น </a:t>
            </a:r>
            <a:b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</a:b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จึงไม่มีผลกระทบ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1" i="0" u="none" strike="noStrike" kern="1200" cap="none" spc="-5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การชะล้างพังทลายของดิน </a:t>
            </a:r>
            <a:r>
              <a:rPr kumimoji="0" lang="en-US" sz="1600" b="1" i="0" u="none" strike="noStrike" kern="1200" cap="none" spc="-5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:</a:t>
            </a:r>
            <a:r>
              <a:rPr kumimoji="0" lang="th-TH" sz="1600" b="1" i="0" u="none" strike="noStrike" kern="1200" cap="none" spc="-5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 </a:t>
            </a:r>
            <a:r>
              <a:rPr kumimoji="0" lang="th-TH" sz="1600" b="0" i="0" u="none" strike="noStrike" kern="1200" cap="none" spc="-5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แนวเส้นทางโครงการช่วงที่ 1 มีความลาดชันเฉลี่ย ร้อยละ 3.5 ในระยะก่อสร้างมีอัตราการชะล้างพังทลายอยู่ในระดับรุงแรงมาก</a:t>
            </a: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 </a:t>
            </a:r>
            <a:b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</a:b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แต่</a:t>
            </a: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กิจกรรมส่วนใหญ่เป็นการถมดิน บดอัดคันทาง ภายในเขตทางเดิมเท่านั้น </a:t>
            </a: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ดังนั้น</a:t>
            </a: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 </a:t>
            </a: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ผลกระทบจึงอยู่ในระดับต่ำ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การเปลี่ยนแปลงเสถียรภาพของดินและการทรุดตัวของดิน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:</a:t>
            </a: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บริเวณพื้นที่โครงการ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ไม่ได้มีลักษณะเป็นดินอ่อน 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อีกทั้งโครงการ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ไม่มีกิจกรรมการก่อสร้างสะพานข้ามแหล่งน้ำ/สะพานกลับรถ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 จึงไม่ได้เป็นการเพิ่มน้ำหนักต่อการ</a:t>
            </a: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รองรับฐานรากที่จะทำให้เกิดความเสี่ยงในการทรุดตัวของดิน จึงไม่มีผลกระทบ</a:t>
            </a:r>
            <a:endParaRPr kumimoji="0" lang="th-TH" sz="1600" b="0" i="0" u="none" strike="noStrike" kern="120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Calibri" panose="020F0502020204030204" pitchFamily="34" charset="0"/>
              <a:cs typeface="TH SarabunPSK" panose="020B0500040200020003" pitchFamily="34" charset="-34"/>
            </a:endParaRPr>
          </a:p>
        </p:txBody>
      </p:sp>
      <p:sp>
        <p:nvSpPr>
          <p:cNvPr id="24" name="TextBox 55">
            <a:extLst>
              <a:ext uri="{FF2B5EF4-FFF2-40B4-BE49-F238E27FC236}">
                <a16:creationId xmlns:a16="http://schemas.microsoft.com/office/drawing/2014/main" id="{A822733D-D17B-9BA7-EAA4-A37BE3FAD8CC}"/>
              </a:ext>
            </a:extLst>
          </p:cNvPr>
          <p:cNvSpPr txBox="1"/>
          <p:nvPr/>
        </p:nvSpPr>
        <p:spPr>
          <a:xfrm>
            <a:off x="5322799" y="1002454"/>
            <a:ext cx="3001709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FAE27A6-DCF1-62A8-ECFB-7CC778466ED0}"/>
              </a:ext>
            </a:extLst>
          </p:cNvPr>
          <p:cNvSpPr txBox="1"/>
          <p:nvPr/>
        </p:nvSpPr>
        <p:spPr>
          <a:xfrm>
            <a:off x="2334546" y="5939729"/>
            <a:ext cx="2037427" cy="307777"/>
          </a:xfrm>
          <a:prstGeom prst="rect">
            <a:avLst/>
          </a:prstGeom>
          <a:solidFill>
            <a:srgbClr val="FFFF97"/>
          </a:solidFill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 Bold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แผนที่การชะล้างพังทลายของดิน</a:t>
            </a:r>
            <a:endParaRPr kumimoji="0" lang="th-TH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0CF3037-9559-C78E-FB64-E9D0471B7FB6}"/>
              </a:ext>
            </a:extLst>
          </p:cNvPr>
          <p:cNvSpPr txBox="1"/>
          <p:nvPr/>
        </p:nvSpPr>
        <p:spPr>
          <a:xfrm>
            <a:off x="193268" y="5941814"/>
            <a:ext cx="2037427" cy="307777"/>
          </a:xfrm>
          <a:prstGeom prst="rect">
            <a:avLst/>
          </a:prstGeom>
          <a:solidFill>
            <a:srgbClr val="FFFF97"/>
          </a:solidFill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 Bold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แผนที่กลุ่มชุดดิน</a:t>
            </a:r>
            <a:endParaRPr kumimoji="0" lang="th-TH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79804390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5D0C180-E066-4DD1-A3ED-4280C88FE4BF}"/>
              </a:ext>
            </a:extLst>
          </p:cNvPr>
          <p:cNvSpPr txBox="1"/>
          <p:nvPr/>
        </p:nvSpPr>
        <p:spPr>
          <a:xfrm>
            <a:off x="160570" y="1418897"/>
            <a:ext cx="4239979" cy="1323439"/>
          </a:xfrm>
          <a:prstGeom prst="rect">
            <a:avLst/>
          </a:prstGeom>
          <a:solidFill>
            <a:srgbClr val="FFFFEF"/>
          </a:solidFill>
          <a:ln w="12700">
            <a:solidFill>
              <a:srgbClr val="037F7C"/>
            </a:solidFill>
            <a:prstDash val="sysDot"/>
          </a:ln>
        </p:spPr>
        <p:txBody>
          <a:bodyPr wrap="square">
            <a:spAutoFit/>
          </a:bodyPr>
          <a:lstStyle/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กลุ่มชุดดิน </a:t>
            </a:r>
            <a:r>
              <a:rPr kumimoji="0" lang="en-US" sz="1600" b="1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:</a:t>
            </a:r>
            <a:r>
              <a:rPr kumimoji="0" lang="th-TH" sz="1600" b="1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6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ส่วนใหญ่อยู่ใน</a:t>
            </a:r>
            <a:r>
              <a:rPr kumimoji="0" lang="th-TH" sz="1600" b="1" i="0" u="none" strike="noStrike" kern="1200" cap="none" spc="-4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กลุ่มชุดดินที่ 27 ชุดดินอ่าวลึก (</a:t>
            </a:r>
            <a:r>
              <a:rPr kumimoji="0" lang="en-US" sz="1600" b="1" i="0" u="none" strike="noStrike" kern="1200" cap="none" spc="-4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Ak)</a:t>
            </a:r>
            <a:r>
              <a:rPr kumimoji="0" lang="th-TH" sz="1600" b="1" i="0" u="none" strike="noStrike" kern="1200" cap="none" spc="-4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6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(ร้อยละ 53.51 ของพื้นที่ศึกษาทั้งหมด) มีลักษณะเป็นดินเหนียวจัด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อัตราการชะล้างพังทลายของดิน </a:t>
            </a:r>
            <a:r>
              <a:rPr kumimoji="0" lang="en-US" sz="1600" b="1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:</a:t>
            </a:r>
            <a:r>
              <a:rPr kumimoji="0" lang="th-TH" sz="1600" b="1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6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ส่วนใหญ่อยู่ในระดับรุนแรง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ปริมาณดินขุด </a:t>
            </a:r>
            <a:r>
              <a:rPr kumimoji="0" lang="en-US" sz="16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: </a:t>
            </a:r>
            <a:r>
              <a:rPr kumimoji="0" lang="en-US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660 </a:t>
            </a: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ลบ.ม. (วัสดุโครงสร้างผิวทางเดิม)</a:t>
            </a: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268288" algn="l"/>
              </a:tabLst>
              <a:defRPr/>
            </a:pP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	</a:t>
            </a:r>
            <a:r>
              <a:rPr kumimoji="0" lang="th-TH" sz="16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ปริมาณดินถม </a:t>
            </a:r>
            <a:r>
              <a:rPr kumimoji="0" lang="en-US" sz="16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: </a:t>
            </a:r>
            <a:r>
              <a:rPr kumimoji="0" lang="en-US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16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,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860 ลูกบาศก์เมตร (วัสดุถม)</a:t>
            </a:r>
            <a:endParaRPr kumimoji="0" lang="th-TH" sz="1600" b="0" i="0" u="none" strike="noStrike" kern="120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8AD91B-4D8E-0911-AFE9-42CC84DB63C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210" y="2851570"/>
            <a:ext cx="2038647" cy="288270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B0C7AEA-5124-FA56-E372-29A6C93EF74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2489" y="2853296"/>
            <a:ext cx="2037427" cy="288097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759F3B6-B653-7A9C-6789-28DD9989C546}"/>
              </a:ext>
            </a:extLst>
          </p:cNvPr>
          <p:cNvSpPr/>
          <p:nvPr/>
        </p:nvSpPr>
        <p:spPr>
          <a:xfrm>
            <a:off x="449791" y="2972020"/>
            <a:ext cx="1130251" cy="80010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9C5935BB-B89F-74E0-87B3-7422C14AE864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ทรัพยากรดิน (ต่อ)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C962DBA-FE2D-58EE-8DFB-D2596FA75B0D}"/>
              </a:ext>
            </a:extLst>
          </p:cNvPr>
          <p:cNvSpPr/>
          <p:nvPr/>
        </p:nvSpPr>
        <p:spPr>
          <a:xfrm>
            <a:off x="2583391" y="2972020"/>
            <a:ext cx="1130251" cy="80010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88E8079-E854-F09E-19F2-2C2DA80ACB9F}"/>
              </a:ext>
            </a:extLst>
          </p:cNvPr>
          <p:cNvSpPr txBox="1"/>
          <p:nvPr/>
        </p:nvSpPr>
        <p:spPr>
          <a:xfrm>
            <a:off x="2352489" y="5737317"/>
            <a:ext cx="2037427" cy="307777"/>
          </a:xfrm>
          <a:prstGeom prst="rect">
            <a:avLst/>
          </a:prstGeom>
          <a:solidFill>
            <a:srgbClr val="FFFF97"/>
          </a:solidFill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 Bold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แผนที่การชะล้างพังทลายของดิน</a:t>
            </a:r>
            <a:endParaRPr kumimoji="0" lang="th-TH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9810F9F-8984-6F78-D4F9-AB0CBEE98CA7}"/>
              </a:ext>
            </a:extLst>
          </p:cNvPr>
          <p:cNvSpPr txBox="1"/>
          <p:nvPr/>
        </p:nvSpPr>
        <p:spPr>
          <a:xfrm>
            <a:off x="232499" y="5734271"/>
            <a:ext cx="2037427" cy="307777"/>
          </a:xfrm>
          <a:prstGeom prst="rect">
            <a:avLst/>
          </a:prstGeom>
          <a:solidFill>
            <a:srgbClr val="FFFF97"/>
          </a:solidFill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 Bold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แผนที่กลุ่มชุดดิน</a:t>
            </a:r>
            <a:endParaRPr kumimoji="0" lang="th-TH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6" name="Slide Number Placeholder 27">
            <a:extLst>
              <a:ext uri="{FF2B5EF4-FFF2-40B4-BE49-F238E27FC236}">
                <a16:creationId xmlns:a16="http://schemas.microsoft.com/office/drawing/2014/main" id="{47BA3918-7539-9F1F-2C57-36AAC7F76F3F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D2E9F6B-BCA7-913C-33A0-936630226331}"/>
              </a:ext>
            </a:extLst>
          </p:cNvPr>
          <p:cNvSpPr/>
          <p:nvPr/>
        </p:nvSpPr>
        <p:spPr>
          <a:xfrm>
            <a:off x="4503181" y="1104963"/>
            <a:ext cx="4494631" cy="557169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การสูญเสียดิน และการเคลื่อนย้ายดิน </a:t>
            </a:r>
            <a:r>
              <a:rPr kumimoji="0" lang="en-US" sz="16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:</a:t>
            </a:r>
            <a:r>
              <a:rPr kumimoji="0" lang="th-TH" sz="16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 </a:t>
            </a: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เนื่องจาก</a:t>
            </a: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วัสดุขุด (วัสดุโครงสร้าง</a:t>
            </a:r>
            <a:b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</a:b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ผิวทางเดิม (660 ลบ.ม.) เป็นและสามารถนำกลับมาใช้เป็นวัสดุก่อสร้างคันทางได้ทั้งหมด</a:t>
            </a: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 จึงไม่จำเป็นต้องวัสดุที่มีคุณภาพเตรียมพื้นที่กองเก็บวัสดุส่วนที่เหลือจากการก่อสร้าง ดังนั้น จึงไม่มีผลกระทบ</a:t>
            </a:r>
            <a:endParaRPr kumimoji="0" lang="th-TH" sz="1600" b="1" i="0" u="none" strike="noStrike" kern="120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Cordia New" panose="020B0304020202020204" pitchFamily="34" charset="-34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การปนเปื้อนของดิน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: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โครงการ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ไม่มีกิจกรรมการก่อสร้างสะพาน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 จึง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ไม่มีการนำสารละลายพยุงดินหรือสารละลายโพลีเมอร์มาใช้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ในโครงการ ดังนั้น จึงไม่มีผลกระทบ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การชะล้างพังทลายของดิน </a:t>
            </a:r>
            <a:r>
              <a:rPr kumimoji="0" lang="en-US" sz="16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:</a:t>
            </a:r>
            <a:r>
              <a:rPr kumimoji="0" lang="th-TH" sz="16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 </a:t>
            </a: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แนวเส้นทางโครงการช่วงที่ 2 มีความลาดชันเฉลี่ย ร้อยละ 11.5 ในระยะก่อสร้างมีอัตราการชะล้างพังทลายอยู่ในระดับ</a:t>
            </a:r>
            <a:b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</a:b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รุงแรงมากที่สุด อีกทั้ง บริเวณ</a:t>
            </a: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แนวเส้นทางโครงการอยู่ในพื้นที่ชั้นคุณภาพลุ่มน้ำชั้นที่ 1</a:t>
            </a:r>
            <a:r>
              <a:rPr kumimoji="0" lang="en-US" sz="1600" b="0" i="0" u="none" strike="noStrike" kern="1200" cap="none" spc="-2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B</a:t>
            </a: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 ในช่วง กม.19+899 ถึง กม.20+274 และช่วง กม.20+345 ถึง กม.20+427 ระยะทาง 457 เมตร ทั้งด้านซ้ายทางและขวาทาง </a:t>
            </a: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การสูญเสียสิ่งปกคลุมดินอาจทำให้เสี่ยงต่อการชะล้างพังทลายของหน้าดิน</a:t>
            </a: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เมื่อฝนตกหนัก ดังนั้น จึงมีผลกระทบทางลบอยู่ในระดับปานกลาง 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การเปลี่ยนแปลงเสถียรภาพของดินและการทรุดตัวของดิน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: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บริเวณพื้นที่โครงการ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ไม่ได้มีลักษณะเป็นดินอ่อน 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อีกทั้งโครงการ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ไม่มีกิจกรรมการก่อสร้างสะพานข้ามแหล่งน้ำ/สะพานกลับรถ 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จึงไม่ได้เป็นการเพิ่มน้ำหนักต่อการรองรับฐานรากที่จะทำให้เกิดความเสี่ยงในการทรุดตัวของดิน ดังนั้น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 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จึงไม่มีผลกระทบ</a:t>
            </a:r>
            <a:endParaRPr kumimoji="0" lang="th-TH" sz="1600" b="0" i="0" u="none" strike="noStrike" kern="120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Calibri" panose="020F0502020204030204" pitchFamily="34" charset="0"/>
              <a:cs typeface="TH SarabunPSK" panose="020B0500040200020003" pitchFamily="34" charset="-34"/>
            </a:endParaRPr>
          </a:p>
        </p:txBody>
      </p:sp>
      <p:sp>
        <p:nvSpPr>
          <p:cNvPr id="15" name="TextBox 55">
            <a:extLst>
              <a:ext uri="{FF2B5EF4-FFF2-40B4-BE49-F238E27FC236}">
                <a16:creationId xmlns:a16="http://schemas.microsoft.com/office/drawing/2014/main" id="{178A09AB-ACBB-C9F1-8C08-403C9DCA54EA}"/>
              </a:ext>
            </a:extLst>
          </p:cNvPr>
          <p:cNvSpPr txBox="1"/>
          <p:nvPr/>
        </p:nvSpPr>
        <p:spPr>
          <a:xfrm>
            <a:off x="5339705" y="932995"/>
            <a:ext cx="3001709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8" name="Arrow: Pentagon 7">
            <a:extLst>
              <a:ext uri="{FF2B5EF4-FFF2-40B4-BE49-F238E27FC236}">
                <a16:creationId xmlns:a16="http://schemas.microsoft.com/office/drawing/2014/main" id="{B7BB80C5-D019-D350-A8A5-25564EF48F5C}"/>
              </a:ext>
            </a:extLst>
          </p:cNvPr>
          <p:cNvSpPr/>
          <p:nvPr/>
        </p:nvSpPr>
        <p:spPr>
          <a:xfrm>
            <a:off x="169902" y="994690"/>
            <a:ext cx="2240789" cy="369244"/>
          </a:xfrm>
          <a:prstGeom prst="homePlate">
            <a:avLst/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แนวเส้นทางโครงการช่วงที่ 2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1" name="Arrow: Chevron 10">
            <a:extLst>
              <a:ext uri="{FF2B5EF4-FFF2-40B4-BE49-F238E27FC236}">
                <a16:creationId xmlns:a16="http://schemas.microsoft.com/office/drawing/2014/main" id="{91C3F2C9-596F-56DA-FC6D-D9CEACFC702C}"/>
              </a:ext>
            </a:extLst>
          </p:cNvPr>
          <p:cNvSpPr/>
          <p:nvPr/>
        </p:nvSpPr>
        <p:spPr>
          <a:xfrm>
            <a:off x="2279452" y="994690"/>
            <a:ext cx="428625" cy="369244"/>
          </a:xfrm>
          <a:prstGeom prst="chevron">
            <a:avLst>
              <a:gd name="adj" fmla="val 54969"/>
            </a:avLst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43959803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2F299C-E3B3-5AEB-CB94-E2E8229C1C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29807BC-911C-8434-887F-9B92D275E03F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ทรัพยากรดิน (ต่อ)</a:t>
            </a:r>
          </a:p>
        </p:txBody>
      </p:sp>
      <p:sp>
        <p:nvSpPr>
          <p:cNvPr id="16" name="Slide Number Placeholder 27">
            <a:extLst>
              <a:ext uri="{FF2B5EF4-FFF2-40B4-BE49-F238E27FC236}">
                <a16:creationId xmlns:a16="http://schemas.microsoft.com/office/drawing/2014/main" id="{E4C8EBE6-85CC-1542-C44B-7ADF55C08725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F9CAB53-BC08-65FC-81C2-52E49ED59521}"/>
              </a:ext>
            </a:extLst>
          </p:cNvPr>
          <p:cNvSpPr/>
          <p:nvPr/>
        </p:nvSpPr>
        <p:spPr>
          <a:xfrm>
            <a:off x="1336961" y="1193370"/>
            <a:ext cx="6470076" cy="3600303"/>
          </a:xfrm>
          <a:prstGeom prst="rect">
            <a:avLst/>
          </a:prstGeom>
          <a:solidFill>
            <a:srgbClr val="FBFFFB"/>
          </a:solidFill>
          <a:ln w="19050">
            <a:solidFill>
              <a:schemeClr val="accent3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ผู้รับเหมาก่อสร้างต้อง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หลีกเลี่ยงการก่อสร้างในช่วงที่มีฝนตกหนัก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เพื่อป้องกันปัญหาดินชะล้างพังทลายในฤดูฝน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บริเวณที่มีการ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เปิดหน้าดิน ขุดดิน หรือกองดิน จะต้องจัดหาวัสดุมาคลุมปิดให้มิดชิด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เพื่อป้องกันน้ำฝนชะล้างดินลงสู่แหล่งน้ำ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การนำดินเข้ามาถมในพื้นที่โครงการ ผู้รับเหมาก่อสร้างต้องดำเนินการบดอัดชั้นดินให้แน่นและราบเรียบสม่ำเสมอทันที โดยห้ามกองทิ้งไว้ในพื้นที่ก่อสร้าง เพื่อป้องกันการชะล้างของดินออกนอกพื้นที่โครงการ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มาตรการเฉพาะบริเวณแนวเส้นทางโครงการช่วงที่  2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บริเวณที่ตัดผ่านชั้นคุณภาพลุ่มน้ำชั้นที่ 1บี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 กม.19+899 ถึง กม.20+274 และช่วง กม.20+345 ถึง กม.20+427 ระยะทาง 457 เมตร ทั้งด้านซ้ายทางและขวาทาง เนื่องจากมีความลาดชันของคันทาง 2:1 </a:t>
            </a:r>
            <a:b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จึง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กำหนดให้ดำเนินการปลูกหญ้าแฝกคลุมดิน บริเวณเชิงลาด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เพื่อให้รากพืชยึดเกาะดินและป้องกันการชะล้างพังทลายของดิน ซึ่งอาจส่งผลกระทบต่อพื้นที่ชั้นคุณภาพลุ่มน้ำชั้นที่ 1บี ในบริเวณดังกล่าว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1" name="TextBox 55">
            <a:extLst>
              <a:ext uri="{FF2B5EF4-FFF2-40B4-BE49-F238E27FC236}">
                <a16:creationId xmlns:a16="http://schemas.microsoft.com/office/drawing/2014/main" id="{8C6C12CB-EB70-0CDF-65C1-B8CF5B1C6276}"/>
              </a:ext>
            </a:extLst>
          </p:cNvPr>
          <p:cNvSpPr txBox="1"/>
          <p:nvPr/>
        </p:nvSpPr>
        <p:spPr>
          <a:xfrm>
            <a:off x="3121897" y="1008704"/>
            <a:ext cx="2900205" cy="369332"/>
          </a:xfrm>
          <a:prstGeom prst="rect">
            <a:avLst/>
          </a:prstGeom>
          <a:solidFill>
            <a:srgbClr val="006600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มาตรการฯ ที่สำคัญ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06752166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B032C1FC-078C-43FA-EFA7-5FF13FC742AB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ธรณีวิทยาและธรณีพิบัติภัย (ต่อ)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C61AAF0-A997-D19F-54DE-C94CCDE9340F}"/>
              </a:ext>
            </a:extLst>
          </p:cNvPr>
          <p:cNvSpPr/>
          <p:nvPr/>
        </p:nvSpPr>
        <p:spPr>
          <a:xfrm>
            <a:off x="96418" y="2981617"/>
            <a:ext cx="6255614" cy="3319094"/>
          </a:xfrm>
          <a:prstGeom prst="rect">
            <a:avLst/>
          </a:prstGeom>
          <a:solidFill>
            <a:srgbClr val="FFFFF3"/>
          </a:solidFill>
          <a:ln w="19050">
            <a:solidFill>
              <a:srgbClr val="037F7C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1" i="0" u="none" strike="noStrike" kern="0" cap="none" spc="-6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แนวเส้นทางโครงการทั้งช่วงที่ 1 และช่วงที่ 2 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อยู่ในพื้นที่ที่มีระดับความรุนแรงของแผ่นดินไหวใน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ระดับพอประมาณ (</a:t>
            </a:r>
            <a:r>
              <a:rPr kumimoji="0" lang="en-US" sz="15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IV) 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ซึ่งหากเกิดแผ่นดินไหวทำให้คนที่สัญจรไปมารู้สึกได้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500" b="1" i="0" u="none" strike="noStrike" kern="0" cap="none" spc="-3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แนวเส้นทางโครงการทั้งช่วงที่ 1 และช่วงที่ 2 </a:t>
            </a:r>
            <a:r>
              <a:rPr kumimoji="0" lang="th-TH" sz="1500" b="1" i="0" u="none" strike="noStrike" kern="0" cap="none" spc="-3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อยู่ในพื้นที่บริเวณที่ 1 </a:t>
            </a:r>
            <a:r>
              <a:rPr kumimoji="0" lang="th-TH" sz="1500" b="0" i="0" u="sng" strike="noStrike" kern="0" cap="none" spc="-3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ื้นที่ที่ต้องเฝ้าระวังเนื่องจากมีความเป็นไปได้ว่าอาคารอาจได้รับผลกระทบทางด้านความมั่นคงแข็งแรงและเสถียรภาพเมื่อมีแรงสั่นสะเทือนของแผ่นดินไหว</a:t>
            </a:r>
            <a:r>
              <a:rPr kumimoji="0" lang="th-TH" sz="1500" b="0" i="0" u="none" strike="noStrike" kern="0" cap="none" spc="-3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ตามกฎกระทรวง เรื่อง กำหนดการรับน้ำหนัก ความต้านทาน ความคงทนของอาคารและพื้นดินที่รองรับอาคารในการต้านทานแรงสั่นสะเทือนของแผ่นดินไหว พ.ศ. 2564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พื้นที่ศึกษา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ในระยะ 150 กิโลเมตร 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พบ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กลุ่มรอยเลื่อนมีพลัง จำนวน 2 กลุ่มรอยเลื่อน 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ได้แก่ </a:t>
            </a:r>
          </a:p>
          <a:p>
            <a:pPr marL="447675" marR="0" lvl="0" indent="-18097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447675" algn="l"/>
              </a:tabLst>
              <a:defRPr/>
            </a:pP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	</a:t>
            </a:r>
            <a:r>
              <a:rPr kumimoji="0" lang="th-TH" sz="1500" b="1" i="0" u="none" strike="noStrike" kern="0" cap="none" spc="-4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กลุ่มรอยเลื่อนคลองมะรุ่ย</a:t>
            </a:r>
            <a:r>
              <a:rPr kumimoji="0" lang="th-TH" sz="1500" b="0" i="0" u="none" strike="noStrike" kern="0" cap="none" spc="-4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th-TH" sz="1500" b="0" i="0" u="none" strike="noStrike" kern="0" cap="none" spc="-4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(ระยะห่างจากแนวเส้นทางโครงการช่วงที่ 1 ประมาณ 32 กิโลเมตร และห่างจากแนวเส้นทางโครงการช่วงที่ 2 ประมาณ 27 กิโลเมตร) </a:t>
            </a:r>
          </a:p>
          <a:p>
            <a:pPr marL="447675" marR="0" lvl="0" indent="-18097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th-TH" sz="1500" b="1" i="0" u="none" strike="noStrike" kern="0" cap="none" spc="-4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กลุ่มรอยเลื่อนระนอง </a:t>
            </a:r>
            <a:r>
              <a:rPr kumimoji="0" lang="th-TH" sz="1500" b="0" i="0" u="none" strike="noStrike" kern="0" cap="none" spc="-4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(ระยะห่างจากแนวเส้นทางโครงการช่วงที่ 1 ประมาณ 105 กิโลเมตร และห่างจาก</a:t>
            </a:r>
            <a:br>
              <a:rPr kumimoji="0" lang="th-TH" sz="1500" b="0" i="0" u="none" strike="noStrike" kern="0" cap="none" spc="-4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500" b="0" i="0" u="none" strike="noStrike" kern="0" cap="none" spc="-4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2 ประมาณ 100 กิโลเมตร) </a:t>
            </a:r>
          </a:p>
          <a:p>
            <a:pPr marL="268288" marR="0" lvl="0" indent="-268288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เหตุการณ์เมื่อวันที่ 14 เมษายน 2568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เกิดแผ่นดินไหวที่ ต.คลองเขม้า อ.เหนือคลอง จ.กระบี่ ขนาด</a:t>
            </a:r>
            <a:r>
              <a:rPr kumimoji="0" lang="th-TH" sz="1500" b="0" i="0" u="none" strike="noStrike" kern="0" cap="none" spc="-3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ความรุนแรง 3.5 </a:t>
            </a:r>
            <a:r>
              <a:rPr kumimoji="0" lang="th-TH" sz="1500" b="1" i="0" u="none" strike="noStrike" kern="0" cap="none" spc="-3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ไม่มีรายงานว่าในพื้นที่จังหวัดกระบี่ได้รับความเสียหายจากการเกิดแผ่นดินไหว</a:t>
            </a:r>
            <a:r>
              <a:rPr kumimoji="0" lang="th-TH" sz="1500" b="0" i="0" u="none" strike="noStrike" kern="0" cap="none" spc="-3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แต่อย่างใด</a:t>
            </a:r>
          </a:p>
          <a:p>
            <a:pPr marL="447675" marR="0" lvl="0" indent="-18097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endParaRPr kumimoji="0" lang="th-TH" sz="15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5524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endParaRPr kumimoji="0" lang="th-TH" sz="1600" b="0" i="0" u="none" strike="noStrike" kern="0" cap="none" spc="-6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</p:txBody>
      </p:sp>
      <p:sp>
        <p:nvSpPr>
          <p:cNvPr id="9" name="Slide Number Placeholder 27">
            <a:extLst>
              <a:ext uri="{FF2B5EF4-FFF2-40B4-BE49-F238E27FC236}">
                <a16:creationId xmlns:a16="http://schemas.microsoft.com/office/drawing/2014/main" id="{B20539C1-AD1B-BAA1-E613-C1E477601BE3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0" name="TextBox 55">
            <a:extLst>
              <a:ext uri="{FF2B5EF4-FFF2-40B4-BE49-F238E27FC236}">
                <a16:creationId xmlns:a16="http://schemas.microsoft.com/office/drawing/2014/main" id="{EFF47CCF-346B-6AC3-8F7F-B95CBA88C5B1}"/>
              </a:ext>
            </a:extLst>
          </p:cNvPr>
          <p:cNvSpPr txBox="1"/>
          <p:nvPr/>
        </p:nvSpPr>
        <p:spPr>
          <a:xfrm>
            <a:off x="2036828" y="2805498"/>
            <a:ext cx="2374790" cy="369332"/>
          </a:xfrm>
          <a:prstGeom prst="rect">
            <a:avLst/>
          </a:prstGeom>
          <a:solidFill>
            <a:srgbClr val="037F7C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แผ่นดินไหว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73FCA0D-DB73-C530-D362-4D82F25A372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1916" y="2990164"/>
            <a:ext cx="1850677" cy="331909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C0A57EB-F8D3-7CEF-A10B-709736B1507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9040" y="4668850"/>
            <a:ext cx="1584960" cy="158496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4CB2EB0-0A73-5203-94EE-720566BA4B74}"/>
              </a:ext>
            </a:extLst>
          </p:cNvPr>
          <p:cNvSpPr/>
          <p:nvPr/>
        </p:nvSpPr>
        <p:spPr>
          <a:xfrm>
            <a:off x="96417" y="1023823"/>
            <a:ext cx="6255615" cy="1652918"/>
          </a:xfrm>
          <a:prstGeom prst="rect">
            <a:avLst/>
          </a:prstGeom>
          <a:solidFill>
            <a:srgbClr val="FFFFF3"/>
          </a:solidFill>
          <a:ln w="19050">
            <a:solidFill>
              <a:srgbClr val="037F7C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1" i="0" u="none" strike="noStrike" kern="0" cap="none" spc="-6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บริเวณพื้นที่ศึกษาในระยะ 500 เมตร จากกึ่งกลางแนวเส้นทางโครงการ ทั้งช่วงที่ 1 และช่วงที่ 2 มีลักษณะทางธรณีวิทยา ดังนี้</a:t>
            </a:r>
            <a:endParaRPr kumimoji="0" lang="th-TH" sz="1600" b="0" i="0" u="none" strike="noStrike" kern="0" cap="none" spc="-6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447675" marR="0" lvl="0" indent="-18097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ตะกอนเศษหินเชิงเขา (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Qc)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ทรายแป้ง ทราย ดินเหนียว และเศษหิน</a:t>
            </a:r>
          </a:p>
          <a:p>
            <a:pPr marL="447675" marR="0" lvl="0" indent="-18097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กลุ่มหินราชบุรี (</a:t>
            </a:r>
            <a:r>
              <a:rPr kumimoji="0" lang="en-US" sz="1600" b="1" i="0" u="none" strike="noStrike" kern="0" cap="none" spc="-6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P)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หินปูน 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หินปูนเนื้อโดโลไมต์ 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สีเทา และสีเทาดำ ชั้นบางถึงชั้นหนามาก มีซากดึกดำบรรพ์จำพวกไบรโอซัว ฟลอแรมมินิเฟอร่า และไคนอยด์ สเต็มส์ พบหินดินดาน และหินเชิร์ตชั้นบางแทรกสลับในตอนล่าง</a:t>
            </a:r>
          </a:p>
        </p:txBody>
      </p:sp>
      <p:sp>
        <p:nvSpPr>
          <p:cNvPr id="5" name="TextBox 55">
            <a:extLst>
              <a:ext uri="{FF2B5EF4-FFF2-40B4-BE49-F238E27FC236}">
                <a16:creationId xmlns:a16="http://schemas.microsoft.com/office/drawing/2014/main" id="{1264BD17-B00D-D5EE-C461-C381601289C3}"/>
              </a:ext>
            </a:extLst>
          </p:cNvPr>
          <p:cNvSpPr txBox="1"/>
          <p:nvPr/>
        </p:nvSpPr>
        <p:spPr>
          <a:xfrm>
            <a:off x="2036830" y="873912"/>
            <a:ext cx="2374787" cy="369332"/>
          </a:xfrm>
          <a:prstGeom prst="rect">
            <a:avLst/>
          </a:prstGeom>
          <a:solidFill>
            <a:srgbClr val="037F7C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ธรณีวิทยา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678937B-EABD-BB4E-EF90-EA5E2C5F979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6028" y="1010594"/>
            <a:ext cx="2374786" cy="1679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112526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336C64-1A3A-D8BD-71E5-15404F1DC1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EF2957E-3876-32A5-1463-FFD3C35F6229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ธรณีวิทยาและธรณีพิบัติภัย (ต่อ)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3D2AA53-09D7-A64D-ECDB-7A4F949B3901}"/>
              </a:ext>
            </a:extLst>
          </p:cNvPr>
          <p:cNvSpPr/>
          <p:nvPr/>
        </p:nvSpPr>
        <p:spPr>
          <a:xfrm>
            <a:off x="173893" y="1593695"/>
            <a:ext cx="4398108" cy="171033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400" b="1" i="0" u="sng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500" b="1" i="0" u="none" strike="noStrike" kern="0" cap="none" spc="-2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ผลกระทบจากลักษณะโครงสร้างทางธรณีวิทยา : </a:t>
            </a:r>
            <a:r>
              <a:rPr kumimoji="0" lang="th-TH" sz="1500" b="0" i="0" u="none" strike="noStrike" kern="0" cap="none" spc="-2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กิจกรรมการก่อสร้าง เช่น การเตรียมพื้นที่ การขุดดิน งานระบบระบายน้ำ เป็นต้น ซึ่งเป็นกิจกรรมที่เกิดขึ้นบริเวณผิวทางเท่านั้นไม่มีการขุดลึกลงไปใน</a:t>
            </a:r>
            <a:r>
              <a:rPr kumimoji="0" lang="th-TH" sz="1500" b="0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ชั้น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ตะกอนเศษหินเชิงเขา (</a:t>
            </a:r>
            <a:r>
              <a:rPr kumimoji="0" lang="en-US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Qc)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และ</a:t>
            </a:r>
            <a:r>
              <a:rPr kumimoji="0" lang="th-TH" sz="15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กลุ่มหินราชบุรี (</a:t>
            </a:r>
            <a:r>
              <a:rPr kumimoji="0" lang="en-US" sz="15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P)</a:t>
            </a:r>
            <a:r>
              <a:rPr kumimoji="0" lang="th-TH" sz="15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หินปูน</a:t>
            </a:r>
            <a:r>
              <a:rPr kumimoji="0" lang="th-TH" sz="1500" b="0" i="0" u="none" strike="noStrike" kern="0" cap="none" spc="-2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ดังนั้น จึงคาดว่าลักษณะโครงสร้างทางธรณีวิทยาในพื้นที่จะไม่มีผลกระทบหรือเป็นอุปสรรคต่อการพัฒนาโครงการแต่อย่างใด </a:t>
            </a:r>
          </a:p>
        </p:txBody>
      </p:sp>
      <p:sp>
        <p:nvSpPr>
          <p:cNvPr id="6" name="TextBox 55">
            <a:extLst>
              <a:ext uri="{FF2B5EF4-FFF2-40B4-BE49-F238E27FC236}">
                <a16:creationId xmlns:a16="http://schemas.microsoft.com/office/drawing/2014/main" id="{39E0F9D3-4913-3CBE-17E4-8B15915D59AE}"/>
              </a:ext>
            </a:extLst>
          </p:cNvPr>
          <p:cNvSpPr txBox="1"/>
          <p:nvPr/>
        </p:nvSpPr>
        <p:spPr>
          <a:xfrm>
            <a:off x="872092" y="1409029"/>
            <a:ext cx="3001709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9" name="Slide Number Placeholder 27">
            <a:extLst>
              <a:ext uri="{FF2B5EF4-FFF2-40B4-BE49-F238E27FC236}">
                <a16:creationId xmlns:a16="http://schemas.microsoft.com/office/drawing/2014/main" id="{CE3D9F54-A431-1EF5-6619-7122641B4FE1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04EA7AC-6AC4-EA12-0F75-4840EF974F1D}"/>
              </a:ext>
            </a:extLst>
          </p:cNvPr>
          <p:cNvSpPr/>
          <p:nvPr/>
        </p:nvSpPr>
        <p:spPr>
          <a:xfrm>
            <a:off x="4673600" y="1593695"/>
            <a:ext cx="4307306" cy="3148993"/>
          </a:xfrm>
          <a:prstGeom prst="rect">
            <a:avLst/>
          </a:prstGeom>
          <a:solidFill>
            <a:srgbClr val="FBFFFB"/>
          </a:solidFill>
          <a:ln w="19050">
            <a:solidFill>
              <a:schemeClr val="accent3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ออกแบบโครงสร้างถนนให้สอดคล้องตามคู่มือออกแบบสะพานและถนนเพื่อต้านแผ่นดินไหว ของกรมทางหลวง พ.ศ.2559 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และกฎกระทรวงเรื่องการรับน้ำหนัก ความต้านทาน ความคงทนของอาคาร และพื้นดินที่รองรับอาคารในการต้านทานแรงสั่นสะเทือนของแผ่นดินไหว พ.ศ. 2564 รวมทั้งประกาศกระทรวงมหาดไทย เรื่อง การออกแบบและคำนวณโครงสร้างอาคารเพื่อต้านทานแรงสั่นสะเทือนของแผ่นดินไหว พ.ศ. 2564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ากมีการเกิดแผ่นดินไหวให้ผู้รับเหมาก่อสร้างหยุดกิจกรรมการก่อสร้างทันทีจนกว่าสถานการณ์จะกลับเข้าสู่สภาวะปกติ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ภายหลังการเกิดแผ่นดินไหวให้ผู้รับเหมาก่อสร้างตรวจสอบความเสียหายของโครงสร้างถนนทันที 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หากพบการชำรุดเสียหาย ให้เร่งซ่อมแซมตามแบบก่อสร้าง</a:t>
            </a:r>
          </a:p>
        </p:txBody>
      </p:sp>
      <p:sp>
        <p:nvSpPr>
          <p:cNvPr id="8" name="TextBox 55">
            <a:extLst>
              <a:ext uri="{FF2B5EF4-FFF2-40B4-BE49-F238E27FC236}">
                <a16:creationId xmlns:a16="http://schemas.microsoft.com/office/drawing/2014/main" id="{2ED78145-7058-CB72-7436-F8A0C220C831}"/>
              </a:ext>
            </a:extLst>
          </p:cNvPr>
          <p:cNvSpPr txBox="1"/>
          <p:nvPr/>
        </p:nvSpPr>
        <p:spPr>
          <a:xfrm>
            <a:off x="5377150" y="1409029"/>
            <a:ext cx="2900205" cy="369332"/>
          </a:xfrm>
          <a:prstGeom prst="rect">
            <a:avLst/>
          </a:prstGeom>
          <a:solidFill>
            <a:srgbClr val="006600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มาตรการฯ ที่สำคัญ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3" name="Arrow: Pentagon 2">
            <a:extLst>
              <a:ext uri="{FF2B5EF4-FFF2-40B4-BE49-F238E27FC236}">
                <a16:creationId xmlns:a16="http://schemas.microsoft.com/office/drawing/2014/main" id="{827CC060-60C8-720D-3DA6-CF6644BED19F}"/>
              </a:ext>
            </a:extLst>
          </p:cNvPr>
          <p:cNvSpPr/>
          <p:nvPr/>
        </p:nvSpPr>
        <p:spPr>
          <a:xfrm>
            <a:off x="142887" y="974714"/>
            <a:ext cx="3047300" cy="369244"/>
          </a:xfrm>
          <a:prstGeom prst="homePlate">
            <a:avLst/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แนวเส้นทางโครงการช่วงที่ 1 และช่วงที่ 2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7" name="Arrow: Chevron 6">
            <a:extLst>
              <a:ext uri="{FF2B5EF4-FFF2-40B4-BE49-F238E27FC236}">
                <a16:creationId xmlns:a16="http://schemas.microsoft.com/office/drawing/2014/main" id="{B4A369E2-204F-BD94-2AAE-1B6E2AA9A9F2}"/>
              </a:ext>
            </a:extLst>
          </p:cNvPr>
          <p:cNvSpPr/>
          <p:nvPr/>
        </p:nvSpPr>
        <p:spPr>
          <a:xfrm>
            <a:off x="3078974" y="974714"/>
            <a:ext cx="428625" cy="369244"/>
          </a:xfrm>
          <a:prstGeom prst="chevron">
            <a:avLst>
              <a:gd name="adj" fmla="val 54969"/>
            </a:avLst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1E895BB-8411-58C6-4BF5-2E3A41045385}"/>
              </a:ext>
            </a:extLst>
          </p:cNvPr>
          <p:cNvSpPr/>
          <p:nvPr/>
        </p:nvSpPr>
        <p:spPr>
          <a:xfrm>
            <a:off x="163094" y="3397394"/>
            <a:ext cx="4398108" cy="306073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ผลกระทบจากรอยเลื่อนและการเกิดแผ่นดินไหว </a:t>
            </a: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: </a:t>
            </a: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5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กรณีที่เกิดแผ่นดินไหว 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อาจส่งผลกระทบให้เกิดความเสียหายต่อโครงการ เนื่องจาก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โครงการ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อยู่ในพื้นที่ที่มี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ระดับความรุนแรงของการเกิดแผ่นดินไหว ระดับพอประมาณ (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IV)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 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ซึ่งหากเกิดแผ่นดินไหวทำให้คนที่สัญจรไปมารู้สึกได้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พบกลุ่มรอยเลื่อน 2 แห่ง ที่อยู่ในระยะ 150 กิโลเมตร ได้แก่ 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กลุ่มรอยเลื่อนคลองมะรุ่ย 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และ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กลุ่มรอยเลื่อนระนอง </a:t>
            </a:r>
            <a:endParaRPr kumimoji="0" lang="th-TH" sz="1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5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โครงการอยู่ในพื้นที่</a:t>
            </a:r>
            <a:r>
              <a:rPr kumimoji="0" lang="th-TH" sz="1500" b="0" i="0" u="none" strike="noStrike" kern="1200" cap="none" spc="-2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บริเวณที่ 1 </a:t>
            </a:r>
            <a:r>
              <a:rPr kumimoji="0" lang="th-TH" sz="15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พื้นที่ที่ต้องเฝ้าระวังเนื่องจากมีความเป็นไปได้ว่าอาคารอาจได้รับผลกระทบทางด้านความมั่นคงแข็งแรงและเสถียรภาพเมื่อมีแรงสั่นสะเทือนของแผ่นดินไหว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5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พื้นที่จังหวัดกระบี่จะไม่เคยมีรายงานความเสียหายจากแผ่นดินไหวและบริเวณพื้นที่โครงการไม่เคยได้รับผลกระทบโดยตรงจากเหตุการณ์แผ่นดินไหวโดยที่มีศูนย์กลางในพื้นที่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ผลกระทบทางลบอยู่ในระดับต่ำ</a:t>
            </a:r>
            <a:endParaRPr kumimoji="0" lang="th-TH" sz="1500" b="0" i="0" u="none" strike="noStrike" kern="1200" cap="none" spc="-2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H SarabunPSK" panose="020B0500040200020003" pitchFamily="34" charset="-34"/>
              <a:ea typeface="Calibri" panose="020F0502020204030204" pitchFamily="34" charset="0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04512378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80919B-34E6-06F2-372B-ABA4D64257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5AB95BA-7C2C-96C9-34B0-DF6AAA9CFE7E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น้ำผิวดิน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82103704-F3AD-D29B-F0DE-66CB06FE7F8B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E49F03C7-66D4-EAB4-EE73-4172ADD472DC}"/>
              </a:ext>
            </a:extLst>
          </p:cNvPr>
          <p:cNvGrpSpPr/>
          <p:nvPr/>
        </p:nvGrpSpPr>
        <p:grpSpPr>
          <a:xfrm>
            <a:off x="3804960" y="1322309"/>
            <a:ext cx="1078787" cy="400110"/>
            <a:chOff x="3135138" y="801048"/>
            <a:chExt cx="1078787" cy="400110"/>
          </a:xfrm>
        </p:grpSpPr>
        <p:sp>
          <p:nvSpPr>
            <p:cNvPr id="23" name="Rectangle: Rounded Corners 22">
              <a:extLst>
                <a:ext uri="{FF2B5EF4-FFF2-40B4-BE49-F238E27FC236}">
                  <a16:creationId xmlns:a16="http://schemas.microsoft.com/office/drawing/2014/main" id="{AE19603B-ABE5-8332-1213-1A63725DFACF}"/>
                </a:ext>
              </a:extLst>
            </p:cNvPr>
            <p:cNvSpPr/>
            <p:nvPr/>
          </p:nvSpPr>
          <p:spPr>
            <a:xfrm>
              <a:off x="3135138" y="826443"/>
              <a:ext cx="1078787" cy="349321"/>
            </a:xfrm>
            <a:prstGeom prst="roundRect">
              <a:avLst/>
            </a:prstGeom>
            <a:solidFill>
              <a:srgbClr val="FDF8D3"/>
            </a:solidFill>
            <a:ln>
              <a:prstDash val="sysDash"/>
              <a:extLst>
                <a:ext uri="{C807C97D-BFC1-408E-A445-0C87EB9F89A2}">
                  <ask:lineSketchStyleProps xmlns:ask="http://schemas.microsoft.com/office/drawing/2018/sketchyshapes" sd="852854689">
                    <a:custGeom>
                      <a:avLst/>
                      <a:gdLst>
                        <a:gd name="connsiteX0" fmla="*/ 0 w 1078787"/>
                        <a:gd name="connsiteY0" fmla="*/ 58221 h 349321"/>
                        <a:gd name="connsiteX1" fmla="*/ 58221 w 1078787"/>
                        <a:gd name="connsiteY1" fmla="*/ 0 h 349321"/>
                        <a:gd name="connsiteX2" fmla="*/ 529770 w 1078787"/>
                        <a:gd name="connsiteY2" fmla="*/ 0 h 349321"/>
                        <a:gd name="connsiteX3" fmla="*/ 1020566 w 1078787"/>
                        <a:gd name="connsiteY3" fmla="*/ 0 h 349321"/>
                        <a:gd name="connsiteX4" fmla="*/ 1078787 w 1078787"/>
                        <a:gd name="connsiteY4" fmla="*/ 58221 h 349321"/>
                        <a:gd name="connsiteX5" fmla="*/ 1078787 w 1078787"/>
                        <a:gd name="connsiteY5" fmla="*/ 291100 h 349321"/>
                        <a:gd name="connsiteX6" fmla="*/ 1020566 w 1078787"/>
                        <a:gd name="connsiteY6" fmla="*/ 349321 h 349321"/>
                        <a:gd name="connsiteX7" fmla="*/ 568264 w 1078787"/>
                        <a:gd name="connsiteY7" fmla="*/ 349321 h 349321"/>
                        <a:gd name="connsiteX8" fmla="*/ 58221 w 1078787"/>
                        <a:gd name="connsiteY8" fmla="*/ 349321 h 349321"/>
                        <a:gd name="connsiteX9" fmla="*/ 0 w 1078787"/>
                        <a:gd name="connsiteY9" fmla="*/ 291100 h 349321"/>
                        <a:gd name="connsiteX10" fmla="*/ 0 w 1078787"/>
                        <a:gd name="connsiteY10" fmla="*/ 58221 h 349321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</a:cxnLst>
                      <a:rect l="l" t="t" r="r" b="b"/>
                      <a:pathLst>
                        <a:path w="1078787" h="349321" fill="none" extrusionOk="0">
                          <a:moveTo>
                            <a:pt x="0" y="58221"/>
                          </a:moveTo>
                          <a:cubicBezTo>
                            <a:pt x="-7136" y="23908"/>
                            <a:pt x="26771" y="472"/>
                            <a:pt x="58221" y="0"/>
                          </a:cubicBezTo>
                          <a:cubicBezTo>
                            <a:pt x="207354" y="-22569"/>
                            <a:pt x="417434" y="20018"/>
                            <a:pt x="529770" y="0"/>
                          </a:cubicBezTo>
                          <a:cubicBezTo>
                            <a:pt x="642106" y="-20018"/>
                            <a:pt x="875491" y="53057"/>
                            <a:pt x="1020566" y="0"/>
                          </a:cubicBezTo>
                          <a:cubicBezTo>
                            <a:pt x="1052827" y="1331"/>
                            <a:pt x="1086828" y="25157"/>
                            <a:pt x="1078787" y="58221"/>
                          </a:cubicBezTo>
                          <a:cubicBezTo>
                            <a:pt x="1083291" y="144481"/>
                            <a:pt x="1065650" y="221827"/>
                            <a:pt x="1078787" y="291100"/>
                          </a:cubicBezTo>
                          <a:cubicBezTo>
                            <a:pt x="1069365" y="323919"/>
                            <a:pt x="1060685" y="354321"/>
                            <a:pt x="1020566" y="349321"/>
                          </a:cubicBezTo>
                          <a:cubicBezTo>
                            <a:pt x="804754" y="354164"/>
                            <a:pt x="734682" y="340731"/>
                            <a:pt x="568264" y="349321"/>
                          </a:cubicBezTo>
                          <a:cubicBezTo>
                            <a:pt x="401846" y="357911"/>
                            <a:pt x="287061" y="342408"/>
                            <a:pt x="58221" y="349321"/>
                          </a:cubicBezTo>
                          <a:cubicBezTo>
                            <a:pt x="26476" y="350536"/>
                            <a:pt x="7176" y="322592"/>
                            <a:pt x="0" y="291100"/>
                          </a:cubicBezTo>
                          <a:cubicBezTo>
                            <a:pt x="-10308" y="194775"/>
                            <a:pt x="9058" y="157301"/>
                            <a:pt x="0" y="58221"/>
                          </a:cubicBezTo>
                          <a:close/>
                        </a:path>
                        <a:path w="1078787" h="349321" stroke="0" extrusionOk="0">
                          <a:moveTo>
                            <a:pt x="0" y="58221"/>
                          </a:moveTo>
                          <a:cubicBezTo>
                            <a:pt x="984" y="26334"/>
                            <a:pt x="29465" y="7082"/>
                            <a:pt x="58221" y="0"/>
                          </a:cubicBezTo>
                          <a:cubicBezTo>
                            <a:pt x="222703" y="-33916"/>
                            <a:pt x="329561" y="4580"/>
                            <a:pt x="558640" y="0"/>
                          </a:cubicBezTo>
                          <a:cubicBezTo>
                            <a:pt x="787719" y="-4580"/>
                            <a:pt x="882737" y="5140"/>
                            <a:pt x="1020566" y="0"/>
                          </a:cubicBezTo>
                          <a:cubicBezTo>
                            <a:pt x="1054235" y="-1287"/>
                            <a:pt x="1084471" y="21971"/>
                            <a:pt x="1078787" y="58221"/>
                          </a:cubicBezTo>
                          <a:cubicBezTo>
                            <a:pt x="1096533" y="134556"/>
                            <a:pt x="1058048" y="182612"/>
                            <a:pt x="1078787" y="291100"/>
                          </a:cubicBezTo>
                          <a:cubicBezTo>
                            <a:pt x="1073007" y="316550"/>
                            <a:pt x="1053517" y="353916"/>
                            <a:pt x="1020566" y="349321"/>
                          </a:cubicBezTo>
                          <a:cubicBezTo>
                            <a:pt x="785643" y="374839"/>
                            <a:pt x="758759" y="327322"/>
                            <a:pt x="529770" y="349321"/>
                          </a:cubicBezTo>
                          <a:cubicBezTo>
                            <a:pt x="300781" y="371320"/>
                            <a:pt x="264131" y="323627"/>
                            <a:pt x="58221" y="349321"/>
                          </a:cubicBezTo>
                          <a:cubicBezTo>
                            <a:pt x="29649" y="355266"/>
                            <a:pt x="-4808" y="323616"/>
                            <a:pt x="0" y="291100"/>
                          </a:cubicBezTo>
                          <a:cubicBezTo>
                            <a:pt x="-8913" y="208840"/>
                            <a:pt x="5719" y="109467"/>
                            <a:pt x="0" y="58221"/>
                          </a:cubicBezTo>
                          <a:close/>
                        </a:path>
                      </a:pathLst>
                    </a:custGeom>
                    <ask:type>
                      <ask:lineSketchNone/>
                    </ask:type>
                  </ask:lineSketchStyleProps>
                </a:ext>
              </a:extLst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4319B27E-25D3-F96B-D93F-8942D33CBB50}"/>
                </a:ext>
              </a:extLst>
            </p:cNvPr>
            <p:cNvSpPr txBox="1"/>
            <p:nvPr/>
          </p:nvSpPr>
          <p:spPr>
            <a:xfrm>
              <a:off x="3306481" y="801048"/>
              <a:ext cx="73609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ช่วงที่ 1</a:t>
              </a: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616F219-8265-2F41-EC6C-C5F712158A34}"/>
              </a:ext>
            </a:extLst>
          </p:cNvPr>
          <p:cNvGrpSpPr/>
          <p:nvPr/>
        </p:nvGrpSpPr>
        <p:grpSpPr>
          <a:xfrm>
            <a:off x="3782714" y="4557283"/>
            <a:ext cx="1078787" cy="400110"/>
            <a:chOff x="3135138" y="801048"/>
            <a:chExt cx="1078787" cy="400110"/>
          </a:xfrm>
        </p:grpSpPr>
        <p:sp>
          <p:nvSpPr>
            <p:cNvPr id="26" name="Rectangle: Rounded Corners 25">
              <a:extLst>
                <a:ext uri="{FF2B5EF4-FFF2-40B4-BE49-F238E27FC236}">
                  <a16:creationId xmlns:a16="http://schemas.microsoft.com/office/drawing/2014/main" id="{C088CC0D-A335-8BFC-489D-8D56824CABAC}"/>
                </a:ext>
              </a:extLst>
            </p:cNvPr>
            <p:cNvSpPr/>
            <p:nvPr/>
          </p:nvSpPr>
          <p:spPr>
            <a:xfrm>
              <a:off x="3135138" y="826443"/>
              <a:ext cx="1078787" cy="349321"/>
            </a:xfrm>
            <a:prstGeom prst="roundRect">
              <a:avLst/>
            </a:prstGeom>
            <a:solidFill>
              <a:srgbClr val="FDF8D3"/>
            </a:solidFill>
            <a:ln>
              <a:prstDash val="sysDash"/>
              <a:extLst>
                <a:ext uri="{C807C97D-BFC1-408E-A445-0C87EB9F89A2}">
                  <ask:lineSketchStyleProps xmlns:ask="http://schemas.microsoft.com/office/drawing/2018/sketchyshapes" sd="852854689">
                    <a:custGeom>
                      <a:avLst/>
                      <a:gdLst>
                        <a:gd name="connsiteX0" fmla="*/ 0 w 1078787"/>
                        <a:gd name="connsiteY0" fmla="*/ 58221 h 349321"/>
                        <a:gd name="connsiteX1" fmla="*/ 58221 w 1078787"/>
                        <a:gd name="connsiteY1" fmla="*/ 0 h 349321"/>
                        <a:gd name="connsiteX2" fmla="*/ 529770 w 1078787"/>
                        <a:gd name="connsiteY2" fmla="*/ 0 h 349321"/>
                        <a:gd name="connsiteX3" fmla="*/ 1020566 w 1078787"/>
                        <a:gd name="connsiteY3" fmla="*/ 0 h 349321"/>
                        <a:gd name="connsiteX4" fmla="*/ 1078787 w 1078787"/>
                        <a:gd name="connsiteY4" fmla="*/ 58221 h 349321"/>
                        <a:gd name="connsiteX5" fmla="*/ 1078787 w 1078787"/>
                        <a:gd name="connsiteY5" fmla="*/ 291100 h 349321"/>
                        <a:gd name="connsiteX6" fmla="*/ 1020566 w 1078787"/>
                        <a:gd name="connsiteY6" fmla="*/ 349321 h 349321"/>
                        <a:gd name="connsiteX7" fmla="*/ 568264 w 1078787"/>
                        <a:gd name="connsiteY7" fmla="*/ 349321 h 349321"/>
                        <a:gd name="connsiteX8" fmla="*/ 58221 w 1078787"/>
                        <a:gd name="connsiteY8" fmla="*/ 349321 h 349321"/>
                        <a:gd name="connsiteX9" fmla="*/ 0 w 1078787"/>
                        <a:gd name="connsiteY9" fmla="*/ 291100 h 349321"/>
                        <a:gd name="connsiteX10" fmla="*/ 0 w 1078787"/>
                        <a:gd name="connsiteY10" fmla="*/ 58221 h 349321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</a:cxnLst>
                      <a:rect l="l" t="t" r="r" b="b"/>
                      <a:pathLst>
                        <a:path w="1078787" h="349321" fill="none" extrusionOk="0">
                          <a:moveTo>
                            <a:pt x="0" y="58221"/>
                          </a:moveTo>
                          <a:cubicBezTo>
                            <a:pt x="-7136" y="23908"/>
                            <a:pt x="26771" y="472"/>
                            <a:pt x="58221" y="0"/>
                          </a:cubicBezTo>
                          <a:cubicBezTo>
                            <a:pt x="207354" y="-22569"/>
                            <a:pt x="417434" y="20018"/>
                            <a:pt x="529770" y="0"/>
                          </a:cubicBezTo>
                          <a:cubicBezTo>
                            <a:pt x="642106" y="-20018"/>
                            <a:pt x="875491" y="53057"/>
                            <a:pt x="1020566" y="0"/>
                          </a:cubicBezTo>
                          <a:cubicBezTo>
                            <a:pt x="1052827" y="1331"/>
                            <a:pt x="1086828" y="25157"/>
                            <a:pt x="1078787" y="58221"/>
                          </a:cubicBezTo>
                          <a:cubicBezTo>
                            <a:pt x="1083291" y="144481"/>
                            <a:pt x="1065650" y="221827"/>
                            <a:pt x="1078787" y="291100"/>
                          </a:cubicBezTo>
                          <a:cubicBezTo>
                            <a:pt x="1069365" y="323919"/>
                            <a:pt x="1060685" y="354321"/>
                            <a:pt x="1020566" y="349321"/>
                          </a:cubicBezTo>
                          <a:cubicBezTo>
                            <a:pt x="804754" y="354164"/>
                            <a:pt x="734682" y="340731"/>
                            <a:pt x="568264" y="349321"/>
                          </a:cubicBezTo>
                          <a:cubicBezTo>
                            <a:pt x="401846" y="357911"/>
                            <a:pt x="287061" y="342408"/>
                            <a:pt x="58221" y="349321"/>
                          </a:cubicBezTo>
                          <a:cubicBezTo>
                            <a:pt x="26476" y="350536"/>
                            <a:pt x="7176" y="322592"/>
                            <a:pt x="0" y="291100"/>
                          </a:cubicBezTo>
                          <a:cubicBezTo>
                            <a:pt x="-10308" y="194775"/>
                            <a:pt x="9058" y="157301"/>
                            <a:pt x="0" y="58221"/>
                          </a:cubicBezTo>
                          <a:close/>
                        </a:path>
                        <a:path w="1078787" h="349321" stroke="0" extrusionOk="0">
                          <a:moveTo>
                            <a:pt x="0" y="58221"/>
                          </a:moveTo>
                          <a:cubicBezTo>
                            <a:pt x="984" y="26334"/>
                            <a:pt x="29465" y="7082"/>
                            <a:pt x="58221" y="0"/>
                          </a:cubicBezTo>
                          <a:cubicBezTo>
                            <a:pt x="222703" y="-33916"/>
                            <a:pt x="329561" y="4580"/>
                            <a:pt x="558640" y="0"/>
                          </a:cubicBezTo>
                          <a:cubicBezTo>
                            <a:pt x="787719" y="-4580"/>
                            <a:pt x="882737" y="5140"/>
                            <a:pt x="1020566" y="0"/>
                          </a:cubicBezTo>
                          <a:cubicBezTo>
                            <a:pt x="1054235" y="-1287"/>
                            <a:pt x="1084471" y="21971"/>
                            <a:pt x="1078787" y="58221"/>
                          </a:cubicBezTo>
                          <a:cubicBezTo>
                            <a:pt x="1096533" y="134556"/>
                            <a:pt x="1058048" y="182612"/>
                            <a:pt x="1078787" y="291100"/>
                          </a:cubicBezTo>
                          <a:cubicBezTo>
                            <a:pt x="1073007" y="316550"/>
                            <a:pt x="1053517" y="353916"/>
                            <a:pt x="1020566" y="349321"/>
                          </a:cubicBezTo>
                          <a:cubicBezTo>
                            <a:pt x="785643" y="374839"/>
                            <a:pt x="758759" y="327322"/>
                            <a:pt x="529770" y="349321"/>
                          </a:cubicBezTo>
                          <a:cubicBezTo>
                            <a:pt x="300781" y="371320"/>
                            <a:pt x="264131" y="323627"/>
                            <a:pt x="58221" y="349321"/>
                          </a:cubicBezTo>
                          <a:cubicBezTo>
                            <a:pt x="29649" y="355266"/>
                            <a:pt x="-4808" y="323616"/>
                            <a:pt x="0" y="291100"/>
                          </a:cubicBezTo>
                          <a:cubicBezTo>
                            <a:pt x="-8913" y="208840"/>
                            <a:pt x="5719" y="109467"/>
                            <a:pt x="0" y="58221"/>
                          </a:cubicBezTo>
                          <a:close/>
                        </a:path>
                      </a:pathLst>
                    </a:custGeom>
                    <ask:type>
                      <ask:lineSketchNone/>
                    </ask:type>
                  </ask:lineSketchStyleProps>
                </a:ext>
              </a:extLst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DA74A6CD-571B-1151-87A3-9FA2FB8B6CD1}"/>
                </a:ext>
              </a:extLst>
            </p:cNvPr>
            <p:cNvSpPr txBox="1"/>
            <p:nvPr/>
          </p:nvSpPr>
          <p:spPr>
            <a:xfrm>
              <a:off x="3306481" y="801048"/>
              <a:ext cx="73609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ช่วงที่ 2</a:t>
              </a:r>
            </a:p>
          </p:txBody>
        </p: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5547E614-2BAC-588E-5AF6-6735F77B503A}"/>
              </a:ext>
            </a:extLst>
          </p:cNvPr>
          <p:cNvSpPr txBox="1"/>
          <p:nvPr/>
        </p:nvSpPr>
        <p:spPr>
          <a:xfrm>
            <a:off x="4967350" y="1322309"/>
            <a:ext cx="4147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sng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ไม่ตัดผ่านแหล่งน้ำ แต่พบแหล่งน้ำใกล้เคียง จำนวน 2 แห่ง</a:t>
            </a: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ดังนี้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8E758012-36ED-821C-C7D5-DE29308D8E17}"/>
              </a:ext>
            </a:extLst>
          </p:cNvPr>
          <p:cNvGrpSpPr/>
          <p:nvPr/>
        </p:nvGrpSpPr>
        <p:grpSpPr>
          <a:xfrm>
            <a:off x="3803146" y="1736282"/>
            <a:ext cx="5233528" cy="2749347"/>
            <a:chOff x="3698371" y="1764857"/>
            <a:chExt cx="5233528" cy="2749347"/>
          </a:xfrm>
        </p:grpSpPr>
        <p:sp>
          <p:nvSpPr>
            <p:cNvPr id="20" name="Rectangle: Rounded Corners 19">
              <a:extLst>
                <a:ext uri="{FF2B5EF4-FFF2-40B4-BE49-F238E27FC236}">
                  <a16:creationId xmlns:a16="http://schemas.microsoft.com/office/drawing/2014/main" id="{76DE1259-E9D6-9E4C-2699-D3CCE3DFC254}"/>
                </a:ext>
              </a:extLst>
            </p:cNvPr>
            <p:cNvSpPr/>
            <p:nvPr/>
          </p:nvSpPr>
          <p:spPr>
            <a:xfrm>
              <a:off x="3698371" y="1764857"/>
              <a:ext cx="5225385" cy="2745466"/>
            </a:xfrm>
            <a:prstGeom prst="roundRect">
              <a:avLst>
                <a:gd name="adj" fmla="val 3773"/>
              </a:avLst>
            </a:prstGeom>
            <a:solidFill>
              <a:srgbClr val="FFFFFB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80F7ACF-17B8-B1A3-001E-9F1A1BB6372D}"/>
                </a:ext>
              </a:extLst>
            </p:cNvPr>
            <p:cNvCxnSpPr>
              <a:cxnSpLocks/>
            </p:cNvCxnSpPr>
            <p:nvPr/>
          </p:nvCxnSpPr>
          <p:spPr>
            <a:xfrm>
              <a:off x="5795508" y="1793617"/>
              <a:ext cx="0" cy="2716706"/>
            </a:xfrm>
            <a:prstGeom prst="line">
              <a:avLst/>
            </a:prstGeom>
            <a:solidFill>
              <a:srgbClr val="E1FCFF"/>
            </a:solidFill>
            <a:ln w="28575" cap="rnd" cmpd="sng">
              <a:solidFill>
                <a:schemeClr val="tx1"/>
              </a:solidFill>
              <a:prstDash val="sysDot"/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444B898A-597A-0F22-3172-5CA63A0B880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2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083414" y="1886657"/>
              <a:ext cx="1298580" cy="973936"/>
            </a:xfrm>
            <a:prstGeom prst="rect">
              <a:avLst/>
            </a:prstGeom>
            <a:ln w="12700">
              <a:solidFill>
                <a:schemeClr val="tx1"/>
              </a:solidFill>
            </a:ln>
          </p:spPr>
        </p:pic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D9970965-7F59-9702-3CDB-287E8CF0F185}"/>
                </a:ext>
              </a:extLst>
            </p:cNvPr>
            <p:cNvSpPr txBox="1"/>
            <p:nvPr/>
          </p:nvSpPr>
          <p:spPr>
            <a:xfrm>
              <a:off x="3871528" y="2836356"/>
              <a:ext cx="181652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หนองทะเล (ระยะห่าง 229 เมตร)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46588CD0-7A87-F41F-536D-0A5788BD6143}"/>
                </a:ext>
              </a:extLst>
            </p:cNvPr>
            <p:cNvSpPr txBox="1"/>
            <p:nvPr/>
          </p:nvSpPr>
          <p:spPr>
            <a:xfrm>
              <a:off x="3740065" y="4206427"/>
              <a:ext cx="207781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ลำรางสาธารณะ (ระยะห่าง 318 เมตร)</a:t>
              </a:r>
            </a:p>
          </p:txBody>
        </p: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7FFCA4E9-F40E-0C00-42B6-ED9489DE6DAC}"/>
                </a:ext>
              </a:extLst>
            </p:cNvPr>
            <p:cNvCxnSpPr>
              <a:cxnSpLocks/>
            </p:cNvCxnSpPr>
            <p:nvPr/>
          </p:nvCxnSpPr>
          <p:spPr>
            <a:xfrm>
              <a:off x="3706514" y="3130586"/>
              <a:ext cx="5225385" cy="0"/>
            </a:xfrm>
            <a:prstGeom prst="line">
              <a:avLst/>
            </a:prstGeom>
            <a:ln>
              <a:solidFill>
                <a:schemeClr val="tx1"/>
              </a:solidFill>
              <a:prstDash val="solid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21E1767C-9489-1226-1AC4-CE8885959F1C}"/>
                </a:ext>
              </a:extLst>
            </p:cNvPr>
            <p:cNvSpPr txBox="1"/>
            <p:nvPr/>
          </p:nvSpPr>
          <p:spPr>
            <a:xfrm>
              <a:off x="5843133" y="1943291"/>
              <a:ext cx="3064583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thaiDist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600" b="1" i="0" u="none" strike="noStrike" kern="1200" cap="none" spc="-9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Calibri" panose="020F0502020204030204" pitchFamily="34" charset="0"/>
                  <a:cs typeface="TH SarabunPSK" panose="020B0500040200020003" pitchFamily="34" charset="-34"/>
                </a:rPr>
                <a:t>เป็นแหล่งน้ำจืดขนาดใหญ่ใช้ประโยชน์เพื่อการอุปโภค และเกษตรกรรม และเป็นพื้นที่ชุ่มน้ำตามคำนิยามของอนุสัญญาว่าด้วยพื้นที่ชุ่มน้ำ มีน้ำตลอดปี ทั้งในช่วงฤดูฝน และ</a:t>
              </a:r>
              <a:br>
                <a:rPr kumimoji="0" lang="th-TH" sz="1600" b="1" i="0" u="none" strike="noStrike" kern="1200" cap="none" spc="-9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Calibri" panose="020F0502020204030204" pitchFamily="34" charset="0"/>
                  <a:cs typeface="TH SarabunPSK" panose="020B0500040200020003" pitchFamily="34" charset="-34"/>
                </a:rPr>
              </a:br>
              <a:r>
                <a:rPr kumimoji="0" lang="th-TH" sz="1600" b="1" i="0" u="none" strike="noStrike" kern="1200" cap="none" spc="-9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Calibri" panose="020F0502020204030204" pitchFamily="34" charset="0"/>
                  <a:cs typeface="TH SarabunPSK" panose="020B0500040200020003" pitchFamily="34" charset="-34"/>
                </a:rPr>
                <a:t>ฤดูแล้ง</a:t>
              </a:r>
              <a:endParaRPr kumimoji="0" lang="th-TH" sz="16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90DFCCA5-7E48-CC8E-D4CA-BBCD95CB8F17}"/>
                </a:ext>
              </a:extLst>
            </p:cNvPr>
            <p:cNvSpPr txBox="1"/>
            <p:nvPr/>
          </p:nvSpPr>
          <p:spPr>
            <a:xfrm>
              <a:off x="5811495" y="3466681"/>
              <a:ext cx="303282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600" b="1" i="0" u="none" strike="noStrike" kern="1200" cap="none" spc="-9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Calibri" panose="020F0502020204030204" pitchFamily="34" charset="0"/>
                  <a:cs typeface="TH SarabunPSK" panose="020B0500040200020003" pitchFamily="34" charset="-34"/>
                </a:rPr>
                <a:t>เป็นแหล่งน้ำที่ใช้เพื่อการระบายน้ำในพื้นที่ </a:t>
              </a:r>
              <a:br>
                <a:rPr kumimoji="0" lang="th-TH" sz="1600" b="1" i="0" u="none" strike="noStrike" kern="1200" cap="none" spc="-9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Calibri" panose="020F0502020204030204" pitchFamily="34" charset="0"/>
                  <a:cs typeface="TH SarabunPSK" panose="020B0500040200020003" pitchFamily="34" charset="-34"/>
                </a:rPr>
              </a:br>
              <a:r>
                <a:rPr kumimoji="0" lang="th-TH" sz="1600" b="1" i="0" u="none" strike="noStrike" kern="1200" cap="none" spc="-9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Calibri" panose="020F0502020204030204" pitchFamily="34" charset="0"/>
                  <a:cs typeface="TH SarabunPSK" panose="020B0500040200020003" pitchFamily="34" charset="-34"/>
                </a:rPr>
                <a:t>โดยสภาพปัจจุบัน</a:t>
              </a:r>
              <a:r>
                <a:rPr kumimoji="0" lang="th-TH" sz="1600" b="1" i="0" u="none" strike="noStrike" kern="1200" cap="none" spc="-2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Calibri" panose="020F0502020204030204" pitchFamily="34" charset="0"/>
                  <a:cs typeface="TH SarabunPSK" panose="020B0500040200020003" pitchFamily="34" charset="-34"/>
                </a:rPr>
                <a:t>มีลักษณะแห้งขอด ไม่มีน้ำไหล</a:t>
              </a:r>
              <a:endParaRPr kumimoji="0" lang="th-TH" sz="16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51AD7024-7E82-97B4-AEFF-8F83D461427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77068" y="3224449"/>
              <a:ext cx="1298580" cy="973935"/>
            </a:xfrm>
            <a:prstGeom prst="rect">
              <a:avLst/>
            </a:prstGeom>
            <a:ln w="12700">
              <a:solidFill>
                <a:schemeClr val="tx1"/>
              </a:solidFill>
            </a:ln>
          </p:spPr>
        </p:pic>
      </p:grpSp>
      <p:sp>
        <p:nvSpPr>
          <p:cNvPr id="38" name="TextBox 37">
            <a:extLst>
              <a:ext uri="{FF2B5EF4-FFF2-40B4-BE49-F238E27FC236}">
                <a16:creationId xmlns:a16="http://schemas.microsoft.com/office/drawing/2014/main" id="{68AA6C07-9A78-2A4A-C537-4F0DD166678F}"/>
              </a:ext>
            </a:extLst>
          </p:cNvPr>
          <p:cNvSpPr txBox="1"/>
          <p:nvPr/>
        </p:nvSpPr>
        <p:spPr>
          <a:xfrm>
            <a:off x="1747545" y="898092"/>
            <a:ext cx="6075511" cy="36933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แหล่งน้ำที่อยู่บริเวณพื้นที่ศึกษาในระยะ 500 เมตร จากกึ่งกลางแนวเส้นทางโครงการ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A2A6C0-B077-8531-3A5E-13C144F3573E}"/>
              </a:ext>
            </a:extLst>
          </p:cNvPr>
          <p:cNvSpPr txBox="1"/>
          <p:nvPr/>
        </p:nvSpPr>
        <p:spPr>
          <a:xfrm>
            <a:off x="4967350" y="4582678"/>
            <a:ext cx="4147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sng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ไม่ตัดผ่านแหล่งน้ำ แต่พบแหล่งน้ำใกล้เคียง จำนวน 1 แห่ง</a:t>
            </a: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ดังนี้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3ABB5DC-FBA3-C79D-2172-9CC1D3AA5EB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44" y="1314570"/>
            <a:ext cx="3585325" cy="5069965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2FF1183E-EE71-1408-8458-BC26DA4F7EDE}"/>
              </a:ext>
            </a:extLst>
          </p:cNvPr>
          <p:cNvGrpSpPr/>
          <p:nvPr/>
        </p:nvGrpSpPr>
        <p:grpSpPr>
          <a:xfrm>
            <a:off x="3796631" y="4981422"/>
            <a:ext cx="5225385" cy="1418414"/>
            <a:chOff x="3691856" y="5009997"/>
            <a:chExt cx="5225385" cy="1418414"/>
          </a:xfrm>
        </p:grpSpPr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49543788-E495-8E10-58DF-B61A2E0B6350}"/>
                </a:ext>
              </a:extLst>
            </p:cNvPr>
            <p:cNvSpPr/>
            <p:nvPr/>
          </p:nvSpPr>
          <p:spPr>
            <a:xfrm>
              <a:off x="3691856" y="5009997"/>
              <a:ext cx="5225385" cy="1403113"/>
            </a:xfrm>
            <a:prstGeom prst="roundRect">
              <a:avLst>
                <a:gd name="adj" fmla="val 3773"/>
              </a:avLst>
            </a:prstGeom>
            <a:solidFill>
              <a:srgbClr val="FFFFFB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13EC46D5-06A7-9AAC-8F05-729378445134}"/>
                </a:ext>
              </a:extLst>
            </p:cNvPr>
            <p:cNvCxnSpPr>
              <a:cxnSpLocks/>
            </p:cNvCxnSpPr>
            <p:nvPr/>
          </p:nvCxnSpPr>
          <p:spPr>
            <a:xfrm>
              <a:off x="5779468" y="5023550"/>
              <a:ext cx="0" cy="1331448"/>
            </a:xfrm>
            <a:prstGeom prst="line">
              <a:avLst/>
            </a:prstGeom>
            <a:solidFill>
              <a:srgbClr val="E1FCFF"/>
            </a:solidFill>
            <a:ln w="28575" cap="rnd" cmpd="sng">
              <a:solidFill>
                <a:schemeClr val="tx1"/>
              </a:solidFill>
              <a:prstDash val="sysDot"/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7308BE87-004C-CE72-CD4C-77C1FC8A920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77068" y="5086562"/>
              <a:ext cx="1349950" cy="1051626"/>
            </a:xfrm>
            <a:prstGeom prst="rect">
              <a:avLst/>
            </a:prstGeom>
            <a:ln w="12700">
              <a:solidFill>
                <a:schemeClr val="tx1"/>
              </a:solidFill>
            </a:ln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B4E787A0-403F-419A-0106-19F024F2C003}"/>
                </a:ext>
              </a:extLst>
            </p:cNvPr>
            <p:cNvSpPr txBox="1"/>
            <p:nvPr/>
          </p:nvSpPr>
          <p:spPr>
            <a:xfrm>
              <a:off x="3797215" y="6120634"/>
              <a:ext cx="194636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คลองเขากลม (ระยะห่าง 490 เมตร)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990A3E7D-27EA-838B-827B-63F1F166B005}"/>
                </a:ext>
              </a:extLst>
            </p:cNvPr>
            <p:cNvSpPr txBox="1"/>
            <p:nvPr/>
          </p:nvSpPr>
          <p:spPr>
            <a:xfrm>
              <a:off x="5827093" y="5244501"/>
              <a:ext cx="308062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thaiDist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600" b="1" i="0" u="none" strike="noStrike" kern="1200" cap="none" spc="-3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Calibri" panose="020F0502020204030204" pitchFamily="34" charset="0"/>
                  <a:cs typeface="TH SarabunPSK" panose="020B0500040200020003" pitchFamily="34" charset="-34"/>
                </a:rPr>
                <a:t>เป็นแหล่งน้ำที่ใช้เพื่อรองรับการระบายน้ำในพื้นที่ และเป็นพื้นที่ชุ่มน้ำตามคำนิยามของอนุสัญญาว่าด้วยพื้นที่ชุ่มน้ำ โดยสภาพปัจจุบันมีลักษณะแห้งขอด ไม่มีน้ำไหล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7908007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7C017620-5C77-65D7-F179-C782E209668C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น้ำผิวดิน (ต่อ)</a:t>
            </a:r>
          </a:p>
        </p:txBody>
      </p:sp>
      <p:graphicFrame>
        <p:nvGraphicFramePr>
          <p:cNvPr id="11" name="Table 26">
            <a:extLst>
              <a:ext uri="{FF2B5EF4-FFF2-40B4-BE49-F238E27FC236}">
                <a16:creationId xmlns:a16="http://schemas.microsoft.com/office/drawing/2014/main" id="{FADB855A-1B7B-E429-9D78-11F40C3C45C6}"/>
              </a:ext>
            </a:extLst>
          </p:cNvPr>
          <p:cNvGraphicFramePr>
            <a:graphicFrameLocks noGrp="1"/>
          </p:cNvGraphicFramePr>
          <p:nvPr/>
        </p:nvGraphicFramePr>
        <p:xfrm>
          <a:off x="3879081" y="2105316"/>
          <a:ext cx="5212915" cy="4130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6446">
                  <a:extLst>
                    <a:ext uri="{9D8B030D-6E8A-4147-A177-3AD203B41FA5}">
                      <a16:colId xmlns:a16="http://schemas.microsoft.com/office/drawing/2014/main" val="3172502782"/>
                    </a:ext>
                  </a:extLst>
                </a:gridCol>
                <a:gridCol w="1246909">
                  <a:extLst>
                    <a:ext uri="{9D8B030D-6E8A-4147-A177-3AD203B41FA5}">
                      <a16:colId xmlns:a16="http://schemas.microsoft.com/office/drawing/2014/main" val="3598334334"/>
                    </a:ext>
                  </a:extLst>
                </a:gridCol>
                <a:gridCol w="1259560">
                  <a:extLst>
                    <a:ext uri="{9D8B030D-6E8A-4147-A177-3AD203B41FA5}">
                      <a16:colId xmlns:a16="http://schemas.microsoft.com/office/drawing/2014/main" val="2693768063"/>
                    </a:ext>
                  </a:extLst>
                </a:gridCol>
              </a:tblGrid>
              <a:tr h="268990">
                <a:tc rowSpan="2">
                  <a:txBody>
                    <a:bodyPr/>
                    <a:lstStyle/>
                    <a:p>
                      <a:pPr algn="ctr"/>
                      <a:r>
                        <a:rPr lang="th-TH" sz="1400" dirty="0">
                          <a:solidFill>
                            <a:schemeClr val="bg1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แหล่งน้ำ</a:t>
                      </a:r>
                      <a:endParaRPr lang="en-US" sz="1400" dirty="0">
                        <a:solidFill>
                          <a:schemeClr val="bg1"/>
                        </a:solidFill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37774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h-TH" sz="1400" dirty="0">
                          <a:solidFill>
                            <a:schemeClr val="bg1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ผลการตรวจวัดคุณภาพน้ำผิวดิน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37774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sz="1400" dirty="0">
                        <a:solidFill>
                          <a:schemeClr val="bg1"/>
                        </a:solidFill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3777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368344"/>
                  </a:ext>
                </a:extLst>
              </a:tr>
              <a:tr h="268990"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3777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400" b="1" dirty="0">
                          <a:solidFill>
                            <a:schemeClr val="bg1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ฤดูแล้ง</a:t>
                      </a:r>
                      <a:endParaRPr lang="en-US" sz="1400" b="1" dirty="0">
                        <a:solidFill>
                          <a:schemeClr val="bg1"/>
                        </a:solidFill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3777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400" b="1" dirty="0">
                          <a:solidFill>
                            <a:schemeClr val="bg1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ฤดูฝน</a:t>
                      </a:r>
                      <a:endParaRPr lang="en-US" sz="1400" b="1" dirty="0">
                        <a:solidFill>
                          <a:schemeClr val="bg1"/>
                        </a:solidFill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3777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0699992"/>
                  </a:ext>
                </a:extLst>
              </a:tr>
              <a:tr h="1398747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kumimoji="0" lang="th-TH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H SarabunPSK" panose="020B0500040200020003" pitchFamily="34" charset="-34"/>
                          <a:ea typeface="+mn-ea"/>
                          <a:cs typeface="TH SarabunPSK" panose="020B0500040200020003" pitchFamily="34" charset="-34"/>
                        </a:rPr>
                        <a:t>หนองทะเลจุดที่ 1 กม.13+676 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kumimoji="0" lang="th-TH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H SarabunPSK" panose="020B0500040200020003" pitchFamily="34" charset="-34"/>
                          <a:ea typeface="+mn-ea"/>
                          <a:cs typeface="TH SarabunPSK" panose="020B0500040200020003" pitchFamily="34" charset="-34"/>
                        </a:rPr>
                        <a:t>(ระยะห่าง 229 เมตร)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kumimoji="0" lang="th-TH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TH SarabunPSK" panose="020B0500040200020003" pitchFamily="34" charset="-34"/>
                        <a:ea typeface="+mn-ea"/>
                        <a:cs typeface="TH SarabunPSK" panose="020B0500040200020003" pitchFamily="34" charset="-34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kumimoji="0" lang="th-TH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TH SarabunPSK" panose="020B0500040200020003" pitchFamily="34" charset="-34"/>
                        <a:ea typeface="+mn-ea"/>
                        <a:cs typeface="TH SarabunPSK" panose="020B0500040200020003" pitchFamily="34" charset="-34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kumimoji="0" lang="th-TH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TH SarabunPSK" panose="020B0500040200020003" pitchFamily="34" charset="-34"/>
                        <a:ea typeface="+mn-ea"/>
                        <a:cs typeface="TH SarabunPSK" panose="020B0500040200020003" pitchFamily="34" charset="-34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kumimoji="0" lang="th-TH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TH SarabunPSK" panose="020B0500040200020003" pitchFamily="34" charset="-34"/>
                        <a:ea typeface="+mn-ea"/>
                        <a:cs typeface="TH SarabunPSK" panose="020B0500040200020003" pitchFamily="34" charset="-34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kumimoji="0" lang="th-TH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TH SarabunPSK" panose="020B0500040200020003" pitchFamily="34" charset="-34"/>
                        <a:ea typeface="+mn-ea"/>
                        <a:cs typeface="TH SarabunPSK" panose="020B0500040200020003" pitchFamily="34" charset="-34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kumimoji="0" lang="th-TH" sz="12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TH SarabunPSK" panose="020B0500040200020003" pitchFamily="34" charset="-34"/>
                        <a:ea typeface="+mn-ea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D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th-TH" sz="1400" spc="-2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แหล่งน้ำประเภทที่ 2</a:t>
                      </a:r>
                      <a:br>
                        <a:rPr lang="th-TH" sz="1400" spc="-2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</a:br>
                      <a:r>
                        <a:rPr lang="th-TH" sz="1400" spc="-2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/คุณภาพน้ำอยู่ใน</a:t>
                      </a:r>
                      <a:br>
                        <a:rPr lang="th-TH" sz="1400" spc="-2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</a:br>
                      <a:r>
                        <a:rPr lang="th-TH" sz="1400" spc="-2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เกณฑ์ดี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D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th-TH" sz="1400" spc="-2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แหล่งน้ำประเภทที่ 2</a:t>
                      </a:r>
                      <a:br>
                        <a:rPr lang="th-TH" sz="1400" spc="-2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</a:br>
                      <a:r>
                        <a:rPr lang="th-TH" sz="1400" spc="-2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/คุณภาพน้ำอยู่ใน</a:t>
                      </a:r>
                      <a:br>
                        <a:rPr lang="th-TH" sz="1400" spc="-2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</a:br>
                      <a:r>
                        <a:rPr lang="th-TH" sz="1400" spc="-2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เกณฑ์ดี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D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2151231"/>
                  </a:ext>
                </a:extLst>
              </a:tr>
              <a:tr h="1398747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kumimoji="0" lang="th-TH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H SarabunPSK" panose="020B0500040200020003" pitchFamily="34" charset="-34"/>
                          <a:ea typeface="+mn-ea"/>
                          <a:cs typeface="TH SarabunPSK" panose="020B0500040200020003" pitchFamily="34" charset="-34"/>
                        </a:rPr>
                        <a:t>หนองทะเลจุดที่ 2 กม.13+930 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kumimoji="0" lang="th-TH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H SarabunPSK" panose="020B0500040200020003" pitchFamily="34" charset="-34"/>
                          <a:ea typeface="+mn-ea"/>
                          <a:cs typeface="TH SarabunPSK" panose="020B0500040200020003" pitchFamily="34" charset="-34"/>
                        </a:rPr>
                        <a:t>(ระยะห่าง 244 เมตร)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kumimoji="0" lang="th-TH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TH SarabunPSK" panose="020B0500040200020003" pitchFamily="34" charset="-34"/>
                        <a:ea typeface="+mn-ea"/>
                        <a:cs typeface="TH SarabunPSK" panose="020B0500040200020003" pitchFamily="34" charset="-34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kumimoji="0" lang="th-TH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TH SarabunPSK" panose="020B0500040200020003" pitchFamily="34" charset="-34"/>
                        <a:ea typeface="+mn-ea"/>
                        <a:cs typeface="TH SarabunPSK" panose="020B0500040200020003" pitchFamily="34" charset="-34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kumimoji="0" lang="th-TH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TH SarabunPSK" panose="020B0500040200020003" pitchFamily="34" charset="-34"/>
                        <a:ea typeface="+mn-ea"/>
                        <a:cs typeface="TH SarabunPSK" panose="020B0500040200020003" pitchFamily="34" charset="-34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kumimoji="0" lang="th-TH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TH SarabunPSK" panose="020B0500040200020003" pitchFamily="34" charset="-34"/>
                        <a:ea typeface="+mn-ea"/>
                        <a:cs typeface="TH SarabunPSK" panose="020B0500040200020003" pitchFamily="34" charset="-34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kumimoji="0" lang="th-TH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TH SarabunPSK" panose="020B0500040200020003" pitchFamily="34" charset="-34"/>
                        <a:ea typeface="+mn-ea"/>
                        <a:cs typeface="TH SarabunPSK" panose="020B0500040200020003" pitchFamily="34" charset="-34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kumimoji="0" lang="th-TH" sz="11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TH SarabunPSK" panose="020B0500040200020003" pitchFamily="34" charset="-34"/>
                        <a:ea typeface="+mn-ea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D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th-TH" sz="1400" spc="-2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แหล่งน้ำประเภทที่ 2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th-TH" sz="1400" spc="-2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/คุณภาพน้ำอยู่ใน</a:t>
                      </a:r>
                      <a:br>
                        <a:rPr lang="th-TH" sz="1400" spc="-2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</a:br>
                      <a:r>
                        <a:rPr lang="th-TH" sz="1400" spc="-2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เกณฑ์ดี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D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th-TH" sz="1400" spc="-2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แหล่งน้ำประเภทที่ 2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th-TH" sz="1400" spc="-2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/คุณภาพน้ำอยู่ใน</a:t>
                      </a:r>
                      <a:br>
                        <a:rPr lang="th-TH" sz="1400" spc="-2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</a:br>
                      <a:r>
                        <a:rPr lang="th-TH" sz="1400" spc="-2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เกณฑ์ดี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D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3255173"/>
                  </a:ext>
                </a:extLst>
              </a:tr>
            </a:tbl>
          </a:graphicData>
        </a:graphic>
      </p:graphicFrame>
      <p:pic>
        <p:nvPicPr>
          <p:cNvPr id="15" name="Picture 14">
            <a:extLst>
              <a:ext uri="{FF2B5EF4-FFF2-40B4-BE49-F238E27FC236}">
                <a16:creationId xmlns:a16="http://schemas.microsoft.com/office/drawing/2014/main" id="{09CF2C47-68A4-F37F-F35B-340B7392174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05" y="944531"/>
            <a:ext cx="3739347" cy="528776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6EE03C-A02D-B826-6305-5845E79135E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1418" y="3333576"/>
            <a:ext cx="1238656" cy="92926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D92B959C-8BB8-01D8-4CA3-9861E72212D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7803" y="3333576"/>
            <a:ext cx="1238656" cy="929261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593D3143-4F8A-4451-2652-CDFB1304962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1418" y="5077269"/>
            <a:ext cx="1238656" cy="929261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1A87C6D1-233B-1794-D169-DAE7775B5B3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7803" y="5077269"/>
            <a:ext cx="1238656" cy="929261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560D95DD-445E-B003-1A7B-8AA2901F442E}"/>
              </a:ext>
            </a:extLst>
          </p:cNvPr>
          <p:cNvSpPr txBox="1"/>
          <p:nvPr/>
        </p:nvSpPr>
        <p:spPr>
          <a:xfrm>
            <a:off x="3879081" y="1701587"/>
            <a:ext cx="5212914" cy="307777"/>
          </a:xfrm>
          <a:prstGeom prst="rect">
            <a:avLst/>
          </a:prstGeom>
          <a:solidFill>
            <a:srgbClr val="FFFBF7"/>
          </a:solidFill>
          <a:ln w="19050" cmpd="tri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H SarabunPSK" panose="020B0500040200020003" pitchFamily="34" charset="-34"/>
              </a:rPr>
              <a:t>ดัชนีตรวจวัด มีจำนวน </a:t>
            </a:r>
            <a:r>
              <a:rPr kumimoji="0" lang="th-TH" sz="1400" b="1" i="0" u="none" strike="noStrike" kern="1200" cap="none" spc="-2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H SarabunPSK" panose="020B0500040200020003" pitchFamily="34" charset="-34"/>
              </a:rPr>
              <a:t>18 ดัชนี </a:t>
            </a:r>
            <a:r>
              <a:rPr kumimoji="0" lang="th-TH" sz="13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H SarabunPSK" panose="020B0500040200020003" pitchFamily="34" charset="-34"/>
              </a:rPr>
              <a:t>(ด้านกายภาพ จำนวน 9 ดัชนี ด้านเคมี จำนวน 7 ดัชนี ด้านชีวภาพ จำนวน 2 ดัชนี) </a:t>
            </a:r>
            <a:endParaRPr kumimoji="0" lang="th-TH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017DA3-0A49-502F-27F4-961D6E724B3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3085" y="1033129"/>
            <a:ext cx="594803" cy="59480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9C8CE2-B278-4554-03FC-62B9F15EE84C}"/>
              </a:ext>
            </a:extLst>
          </p:cNvPr>
          <p:cNvSpPr txBox="1"/>
          <p:nvPr/>
        </p:nvSpPr>
        <p:spPr>
          <a:xfrm>
            <a:off x="4510758" y="975532"/>
            <a:ext cx="4624005" cy="3539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68288" marR="0" lvl="0" indent="-268288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80000"/>
              <a:buFont typeface="Wingdings" panose="05000000000000000000" pitchFamily="2" charset="2"/>
              <a:buChar char="ü"/>
              <a:tabLst/>
              <a:defRPr/>
            </a:pPr>
            <a:r>
              <a:rPr kumimoji="0" lang="th-TH" sz="1700" b="1" i="0" u="none" strike="noStrike" kern="1200" cap="none" spc="0" normalizeH="0" baseline="0" noProof="0" dirty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ดำเนินการเก็บตัวอย่างครั้งที่ 1 (ฤดูแล้ง) เมื่อวันที่ </a:t>
            </a:r>
            <a:r>
              <a:rPr kumimoji="0" lang="en-US" sz="1700" b="1" i="0" u="none" strike="noStrike" kern="1200" cap="none" spc="0" normalizeH="0" baseline="0" noProof="0" dirty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13 </a:t>
            </a:r>
            <a:r>
              <a:rPr kumimoji="0" lang="th-TH" sz="1700" b="1" i="0" u="none" strike="noStrike" kern="1200" cap="none" spc="0" normalizeH="0" baseline="0" noProof="0" dirty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พฤษภาคม 2568</a:t>
            </a:r>
            <a:endParaRPr kumimoji="0" lang="en-US" sz="1700" b="1" i="0" u="none" strike="noStrike" kern="1200" cap="none" spc="0" normalizeH="0" baseline="0" noProof="0" dirty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0B028A-2A9E-9B79-5BBD-A5AA0B42F0E2}"/>
              </a:ext>
            </a:extLst>
          </p:cNvPr>
          <p:cNvSpPr txBox="1"/>
          <p:nvPr/>
        </p:nvSpPr>
        <p:spPr>
          <a:xfrm>
            <a:off x="4501669" y="1275115"/>
            <a:ext cx="4646728" cy="3539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68288" marR="0" lvl="0" indent="-268288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80000"/>
              <a:buFont typeface="Wingdings" panose="05000000000000000000" pitchFamily="2" charset="2"/>
              <a:buChar char="ü"/>
              <a:tabLst/>
              <a:defRPr/>
            </a:pPr>
            <a:r>
              <a:rPr kumimoji="0" lang="th-TH" sz="1700" b="1" i="0" u="none" strike="noStrike" kern="1200" cap="none" spc="0" normalizeH="0" baseline="0" noProof="0" dirty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ดำเนินการเก็บตัวอย่างครั้งที่ 2 (ฤดูฝน) เมื่อวันที่ </a:t>
            </a:r>
            <a:r>
              <a:rPr kumimoji="0" lang="en-US" sz="1700" b="1" i="0" u="none" strike="noStrike" kern="1200" cap="none" spc="0" normalizeH="0" baseline="0" noProof="0" dirty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29 </a:t>
            </a:r>
            <a:r>
              <a:rPr kumimoji="0" lang="th-TH" sz="1700" b="1" i="0" u="none" strike="noStrike" kern="1200" cap="none" spc="0" normalizeH="0" baseline="0" noProof="0" dirty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กันยายน 2568</a:t>
            </a:r>
            <a:endParaRPr kumimoji="0" lang="en-US" sz="1700" b="1" i="0" u="none" strike="noStrike" kern="1200" cap="none" spc="0" normalizeH="0" baseline="0" noProof="0" dirty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8" name="Slide Number Placeholder 27">
            <a:extLst>
              <a:ext uri="{FF2B5EF4-FFF2-40B4-BE49-F238E27FC236}">
                <a16:creationId xmlns:a16="http://schemas.microsoft.com/office/drawing/2014/main" id="{A630F841-9C03-3EF1-757C-91A2CFFBBF5D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51112639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E244F7-0606-2551-7A10-4524B74D91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CE73E6D-0599-C9DE-1192-BEE817E096CA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น้ำผิวดิน (ต่อ)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84F0245C-2358-B42A-5328-ABAB74B20111}"/>
              </a:ext>
            </a:extLst>
          </p:cNvPr>
          <p:cNvSpPr txBox="1">
            <a:spLocks/>
          </p:cNvSpPr>
          <p:nvPr/>
        </p:nvSpPr>
        <p:spPr>
          <a:xfrm>
            <a:off x="7005071" y="6386056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49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F6A9F79-2B6E-D0CE-2A37-552D67A66A63}"/>
              </a:ext>
            </a:extLst>
          </p:cNvPr>
          <p:cNvSpPr/>
          <p:nvPr/>
        </p:nvSpPr>
        <p:spPr>
          <a:xfrm>
            <a:off x="163094" y="1648006"/>
            <a:ext cx="4408906" cy="387534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กิจกรรมการก่อสร้าง เช่น งานขุดดิน งานปรับถมพื้นที่ และงานระบบระบายน้ำ เป็นต้น มีการเปิดหน้าดิน และวางกองดินเนื่องจาก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บริเวณแนวเส้นทางโครงการช่วงที่ 1 เป็นทางผ่านของน้ำที่ไหลจากเนินเขาทางด้านซ้ายทางลงมาผ่านถนนลงไปยังหนองทะเลที่เป็นพื้นที่รับน้ำ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ซึ่งหากมีการดำเนินกิจกรรมดังกล่าวโดยเฉพาะในช่วงฤดูฝน อาจทำให้น้ำฝนชะล้างตะกอนดินไหลลงสู่หนองทะเลได้ ส่งผลต่อคุณภาพน้ำทำให้น้ำมีความขุ่นเพิ่มขึ้นจนทำให้แหล่งน้ำมีคุณภาพเสื่อมโทรมลงได้ส่งผลต่อคุณภาพน้ำทำให้มีคุณภาพน้ำเปลี่ยนแปลงไปจากสภาพเดิมได้ แต่อย่างไรก็ตาม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หนองทะเล มีระยะห่างจากกึ่งกลางแนวเส้นทางโครงการ ประมาณ 229 เมตร ซึ่งเป็นระยะที่ค่อนข้างห่างจากพื้นที่ก่อสร้าง ทำให้อนุภาคของ</a:t>
            </a:r>
            <a:r>
              <a:rPr kumimoji="0" lang="th-TH" sz="1600" b="0" i="0" u="none" strike="noStrike" kern="0" cap="none" spc="-2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ตะกอนดินที่ถูกชะล้างมีการตกทับถมก่อนจะไหลลงหนองทะเล</a:t>
            </a:r>
            <a:r>
              <a:rPr kumimoji="0" lang="th-TH" sz="1600" b="0" i="0" u="none" strike="noStrike" kern="0" cap="none" spc="-2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600" b="0" i="0" u="none" strike="noStrike" kern="0" cap="none" spc="-2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อย่างไรก็ตาม ตะกอนดินที่มีขนาดเล็กมาก ซึ่งมีเป็นส่วนน้อยจะยังคงมีการถูกพัดพาลงสู่หนองทะเลได้ ดังนั้น </a:t>
            </a:r>
            <a:br>
              <a:rPr kumimoji="0" lang="th-TH" sz="1600" b="0" i="0" u="none" strike="noStrike" kern="0" cap="none" spc="-2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600" b="0" i="0" u="none" strike="noStrike" kern="0" cap="none" spc="-2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จึงกำหนดให้มี</a:t>
            </a:r>
            <a:r>
              <a:rPr kumimoji="0" lang="th-TH" sz="1600" b="0" i="0" u="none" strike="noStrike" kern="0" cap="none" spc="-2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ผลกระทบทางลบในระดับต่ำ </a:t>
            </a:r>
          </a:p>
        </p:txBody>
      </p:sp>
      <p:sp>
        <p:nvSpPr>
          <p:cNvPr id="23" name="TextBox 55">
            <a:extLst>
              <a:ext uri="{FF2B5EF4-FFF2-40B4-BE49-F238E27FC236}">
                <a16:creationId xmlns:a16="http://schemas.microsoft.com/office/drawing/2014/main" id="{9CDB7630-7B42-5689-258C-78589D0F9DA6}"/>
              </a:ext>
            </a:extLst>
          </p:cNvPr>
          <p:cNvSpPr txBox="1"/>
          <p:nvPr/>
        </p:nvSpPr>
        <p:spPr>
          <a:xfrm>
            <a:off x="800266" y="1463340"/>
            <a:ext cx="3001709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9617DED-D099-2A33-A0DD-36BA74862B60}"/>
              </a:ext>
            </a:extLst>
          </p:cNvPr>
          <p:cNvSpPr/>
          <p:nvPr/>
        </p:nvSpPr>
        <p:spPr>
          <a:xfrm>
            <a:off x="4673600" y="1648007"/>
            <a:ext cx="4307306" cy="2089106"/>
          </a:xfrm>
          <a:prstGeom prst="rect">
            <a:avLst/>
          </a:prstGeom>
          <a:solidFill>
            <a:srgbClr val="FBFFFB"/>
          </a:solidFill>
          <a:ln w="19050">
            <a:solidFill>
              <a:schemeClr val="accent3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ต้องปฏิบัติตามมาตรการด้านทรัพยากรดินส่งอย่างเคร่งครัด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ผู้รับเหมาก่อสร้างต้องป้องกันและตรวจสอบไม่ให้ดินตะกอน และเศษวัสดุจากการก่อสร้างตกหล่นไปกีดขวางทางระบายน้ำ หากมีการทับถมให้รีบขุดลอกทันที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จัดวางกองดิน ให้ห่างจากแหล่งน้ำอย่างน้อย 150 เมตร เพื่อป้องกันน้ำฝนชะล้างตะกอนดินลงสู่แหล่งน้ำใกล้เคียง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6" name="TextBox 55">
            <a:extLst>
              <a:ext uri="{FF2B5EF4-FFF2-40B4-BE49-F238E27FC236}">
                <a16:creationId xmlns:a16="http://schemas.microsoft.com/office/drawing/2014/main" id="{EC133565-B14E-E609-78EF-B59CA09E8D1C}"/>
              </a:ext>
            </a:extLst>
          </p:cNvPr>
          <p:cNvSpPr txBox="1"/>
          <p:nvPr/>
        </p:nvSpPr>
        <p:spPr>
          <a:xfrm>
            <a:off x="5377150" y="1463340"/>
            <a:ext cx="2900205" cy="369332"/>
          </a:xfrm>
          <a:prstGeom prst="rect">
            <a:avLst/>
          </a:prstGeom>
          <a:solidFill>
            <a:srgbClr val="006600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มาตรการฯ ที่สำคัญ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5" name="Arrow: Pentagon 4">
            <a:extLst>
              <a:ext uri="{FF2B5EF4-FFF2-40B4-BE49-F238E27FC236}">
                <a16:creationId xmlns:a16="http://schemas.microsoft.com/office/drawing/2014/main" id="{D88957AF-1502-C370-6C0C-56958243DF34}"/>
              </a:ext>
            </a:extLst>
          </p:cNvPr>
          <p:cNvSpPr/>
          <p:nvPr/>
        </p:nvSpPr>
        <p:spPr>
          <a:xfrm>
            <a:off x="169902" y="994690"/>
            <a:ext cx="2240789" cy="369244"/>
          </a:xfrm>
          <a:prstGeom prst="homePlate">
            <a:avLst/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แนวเส้นทางโครงการช่วงที่ 1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7" name="Arrow: Chevron 6">
            <a:extLst>
              <a:ext uri="{FF2B5EF4-FFF2-40B4-BE49-F238E27FC236}">
                <a16:creationId xmlns:a16="http://schemas.microsoft.com/office/drawing/2014/main" id="{F81D75F2-A1FC-D955-A0EE-40B0C6A86432}"/>
              </a:ext>
            </a:extLst>
          </p:cNvPr>
          <p:cNvSpPr/>
          <p:nvPr/>
        </p:nvSpPr>
        <p:spPr>
          <a:xfrm>
            <a:off x="2279452" y="994690"/>
            <a:ext cx="428625" cy="369244"/>
          </a:xfrm>
          <a:prstGeom prst="chevron">
            <a:avLst>
              <a:gd name="adj" fmla="val 54969"/>
            </a:avLst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83767995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C74678-611D-F5E8-E546-609A928E44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D398ECC-C63A-8559-82A1-8E453F231BDA}"/>
              </a:ext>
            </a:extLst>
          </p:cNvPr>
          <p:cNvGraphicFramePr>
            <a:graphicFrameLocks noGrp="1"/>
          </p:cNvGraphicFramePr>
          <p:nvPr/>
        </p:nvGraphicFramePr>
        <p:xfrm>
          <a:off x="369935" y="966525"/>
          <a:ext cx="6230890" cy="237103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1890">
                  <a:extLst>
                    <a:ext uri="{9D8B030D-6E8A-4147-A177-3AD203B41FA5}">
                      <a16:colId xmlns:a16="http://schemas.microsoft.com/office/drawing/2014/main" val="3943981100"/>
                    </a:ext>
                  </a:extLst>
                </a:gridCol>
                <a:gridCol w="942975">
                  <a:extLst>
                    <a:ext uri="{9D8B030D-6E8A-4147-A177-3AD203B41FA5}">
                      <a16:colId xmlns:a16="http://schemas.microsoft.com/office/drawing/2014/main" val="3730360418"/>
                    </a:ext>
                  </a:extLst>
                </a:gridCol>
                <a:gridCol w="781050">
                  <a:extLst>
                    <a:ext uri="{9D8B030D-6E8A-4147-A177-3AD203B41FA5}">
                      <a16:colId xmlns:a16="http://schemas.microsoft.com/office/drawing/2014/main" val="3766778979"/>
                    </a:ext>
                  </a:extLst>
                </a:gridCol>
                <a:gridCol w="1704975">
                  <a:extLst>
                    <a:ext uri="{9D8B030D-6E8A-4147-A177-3AD203B41FA5}">
                      <a16:colId xmlns:a16="http://schemas.microsoft.com/office/drawing/2014/main" val="271307248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97000"/>
                        </a:lnSpc>
                      </a:pPr>
                      <a:r>
                        <a:rPr lang="th-TH" sz="14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หมู่บ้านและพื้นที่อ่อนไหวด้านสิ่งแวดล้อม</a:t>
                      </a:r>
                    </a:p>
                  </a:txBody>
                  <a:tcPr anchor="ctr">
                    <a:solidFill>
                      <a:srgbClr val="FCFAA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7000"/>
                        </a:lnSpc>
                      </a:pPr>
                      <a:r>
                        <a:rPr lang="th-TH" sz="14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ประเภท</a:t>
                      </a:r>
                    </a:p>
                  </a:txBody>
                  <a:tcPr anchor="ctr">
                    <a:solidFill>
                      <a:srgbClr val="FCFAA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7000"/>
                        </a:lnSpc>
                      </a:pPr>
                      <a:r>
                        <a:rPr lang="th-TH" sz="14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ตำแหน่ง</a:t>
                      </a:r>
                    </a:p>
                  </a:txBody>
                  <a:tcPr anchor="ctr">
                    <a:solidFill>
                      <a:srgbClr val="FCFAA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7000"/>
                        </a:lnSpc>
                      </a:pPr>
                      <a:r>
                        <a:rPr lang="th-TH" sz="14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ระยะห่างจากกึ่งกลาง</a:t>
                      </a:r>
                      <a:br>
                        <a:rPr lang="th-TH" sz="14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</a:br>
                      <a:r>
                        <a:rPr lang="th-TH" sz="14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แนวเส้นทางโครงการ (เมตร)</a:t>
                      </a:r>
                    </a:p>
                  </a:txBody>
                  <a:tcPr anchor="ctr">
                    <a:solidFill>
                      <a:srgbClr val="FCFAA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7651951"/>
                  </a:ext>
                </a:extLst>
              </a:tr>
              <a:tr h="0">
                <a:tc gridSpan="4">
                  <a:txBody>
                    <a:bodyPr/>
                    <a:lstStyle/>
                    <a:p>
                      <a:pPr marL="0" marR="0" algn="l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b="1" kern="100" spc="0" baseline="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พื้นที่โครงการ ช่วงที่ 1 (กม.11+950 – กม.13+930)</a:t>
                      </a:r>
                      <a:endParaRPr lang="en-US" sz="1400" b="1" kern="100" spc="0" baseline="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rgbClr val="FDFCD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th-TH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th-TH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th-TH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702962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spc="-60" baseline="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1. โรงพยาบาลส่งเสริมสุขภาพตำบลบ้านช่องพลี (กม.11+950)</a:t>
                      </a:r>
                      <a:endParaRPr lang="en-US" sz="1400" kern="100" spc="-60" baseline="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สถานพยาบาล</a:t>
                      </a:r>
                      <a:endParaRPr lang="en-US" sz="1400" kern="100" spc="-60" baseline="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ขวาทาง</a:t>
                      </a:r>
                      <a:endParaRPr lang="en-US" sz="1400" kern="100" spc="-60" baseline="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160</a:t>
                      </a:r>
                      <a:endParaRPr lang="en-US" sz="1400" kern="100" spc="-60" baseline="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011695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2. โรงเรียนมุสลิมนพรัตน์วิทยา (กม.11+950)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สถานศึกษา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ซ้ายทาง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326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101358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3. โรงเรียนบ้านช่องพลี (กม.11+960)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สถานศึกษา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ซ้ายทาง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ประชิดเขตทาง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213047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4. หมู่ </a:t>
                      </a:r>
                      <a:r>
                        <a:rPr lang="en-US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 </a:t>
                      </a: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บ้านช่องพลี (กม.12+649)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หมู่บ้าน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ซ้ายทาง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ประชิดเขตทาง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553666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5. หมู่ </a:t>
                      </a:r>
                      <a:r>
                        <a:rPr lang="en-US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 </a:t>
                      </a: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บ้านหนองทะเล (กม.13+445)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หมู่บ้าน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ซ้ายทาง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ประชิดเขตทาง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79768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6. โรงเรียนบ้านหนองทะเล (กม.13+617)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สถานศึกษา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ขวาทาง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ประชิดเขตทาง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65757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7. โรงเรียนหนองทะเลวิทยา (กม.13+632)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สถานศึกษา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ขวาทาง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275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389166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8. โรงเรียนประทีปศึกษา (กม.13+683)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สถานศึกษา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ขวาทาง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ประชิดเขตทาง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08319"/>
                  </a:ext>
                </a:extLst>
              </a:tr>
            </a:tbl>
          </a:graphicData>
        </a:graphic>
      </p:graphicFrame>
      <p:sp>
        <p:nvSpPr>
          <p:cNvPr id="2" name="Slide Number Placeholder 27">
            <a:extLst>
              <a:ext uri="{FF2B5EF4-FFF2-40B4-BE49-F238E27FC236}">
                <a16:creationId xmlns:a16="http://schemas.microsoft.com/office/drawing/2014/main" id="{B5624666-10FD-C8EE-C23F-0B78B543962B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50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41123F0-310C-79E2-4F0D-F2659A4066ED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หมู่บ้านและพื้นที่อ่อนไหวด้านสิ่งแวดล้อม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ในพื้นที่ศึกษาระยะ 500 เมตร จากกึ่งกลางแนวเส้นทางโครงการ ช่วงที่ 1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0331D11-C4E7-5CB7-F622-65B53D45DFC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068" y="3432976"/>
            <a:ext cx="1603301" cy="120276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D8CFE7F-5481-EA10-082E-8EE709498F8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2449" y="3432975"/>
            <a:ext cx="1603302" cy="120276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3C9A4A2-2D76-43AF-D33C-5D9D17F84B3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8241" y="3432975"/>
            <a:ext cx="1603301" cy="120276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2257E19-ADFC-964B-0A34-1E0B870A800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7628" y="3432975"/>
            <a:ext cx="1603301" cy="120276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F93E21E-D2E4-3760-864E-11DC369DA169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067" y="4869874"/>
            <a:ext cx="1603301" cy="120276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37BC1E6-D175-D261-8C65-76B136FBDF2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2449" y="4869874"/>
            <a:ext cx="1603301" cy="120276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18A2088-8425-A5CC-E486-A5BABCB17C2F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038" y="4869874"/>
            <a:ext cx="1603302" cy="120276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D9753BF-7388-5AB4-3E21-B567B68EC216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7628" y="4869874"/>
            <a:ext cx="1603301" cy="1202767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70EC7E3-FE34-FE3B-57E5-25ADBC590A00}"/>
              </a:ext>
            </a:extLst>
          </p:cNvPr>
          <p:cNvSpPr txBox="1"/>
          <p:nvPr/>
        </p:nvSpPr>
        <p:spPr>
          <a:xfrm>
            <a:off x="591027" y="4592874"/>
            <a:ext cx="219926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โรงพยาบาลส่งเสริมสุขภาพตำบลบ้านช่องพลี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60CDF40-71CB-ED1C-157A-AFE653C92B10}"/>
              </a:ext>
            </a:extLst>
          </p:cNvPr>
          <p:cNvSpPr txBox="1"/>
          <p:nvPr/>
        </p:nvSpPr>
        <p:spPr>
          <a:xfrm>
            <a:off x="2836654" y="4592875"/>
            <a:ext cx="144303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โรงเรียนมุสลิมนพรัตน์วิทยา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1C984BA-F2D3-94FB-5856-F39FE94B7F98}"/>
              </a:ext>
            </a:extLst>
          </p:cNvPr>
          <p:cNvSpPr txBox="1"/>
          <p:nvPr/>
        </p:nvSpPr>
        <p:spPr>
          <a:xfrm>
            <a:off x="4898200" y="4592875"/>
            <a:ext cx="144303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โรงเรียนบ้านช่องพลี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BED0110-69AD-B1D2-1200-A37F4FCAEF54}"/>
              </a:ext>
            </a:extLst>
          </p:cNvPr>
          <p:cNvSpPr txBox="1"/>
          <p:nvPr/>
        </p:nvSpPr>
        <p:spPr>
          <a:xfrm>
            <a:off x="6953991" y="4592875"/>
            <a:ext cx="144303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หมู่ 1 บ้านช่องพลี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F526225-2E75-A280-1615-E2FF9D9BE0D1}"/>
              </a:ext>
            </a:extLst>
          </p:cNvPr>
          <p:cNvSpPr txBox="1"/>
          <p:nvPr/>
        </p:nvSpPr>
        <p:spPr>
          <a:xfrm>
            <a:off x="850239" y="6029773"/>
            <a:ext cx="144303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โรงเรียนบ้านหนองทะเล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07CF865-BA8C-EEF3-555D-E36BD23B4987}"/>
              </a:ext>
            </a:extLst>
          </p:cNvPr>
          <p:cNvSpPr txBox="1"/>
          <p:nvPr/>
        </p:nvSpPr>
        <p:spPr>
          <a:xfrm>
            <a:off x="2832580" y="6029773"/>
            <a:ext cx="144303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หมู่ 1 บ้านหนองทะเล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60715DA-714A-383E-9CD4-1EF7A4430BBD}"/>
              </a:ext>
            </a:extLst>
          </p:cNvPr>
          <p:cNvSpPr txBox="1"/>
          <p:nvPr/>
        </p:nvSpPr>
        <p:spPr>
          <a:xfrm>
            <a:off x="4860171" y="6029772"/>
            <a:ext cx="144303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โรงเรียนหนองทะเลวิทยา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ADF0B1F-B4F0-76E6-5978-C31ED2B3738B}"/>
              </a:ext>
            </a:extLst>
          </p:cNvPr>
          <p:cNvSpPr txBox="1"/>
          <p:nvPr/>
        </p:nvSpPr>
        <p:spPr>
          <a:xfrm>
            <a:off x="6953991" y="6015740"/>
            <a:ext cx="144303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โรงเรียนประทีปศึกษา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C134622-BE00-489C-396B-76CABCA77038}"/>
              </a:ext>
            </a:extLst>
          </p:cNvPr>
          <p:cNvSpPr txBox="1"/>
          <p:nvPr/>
        </p:nvSpPr>
        <p:spPr>
          <a:xfrm>
            <a:off x="8415338" y="1653508"/>
            <a:ext cx="63224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0" i="0" u="none" strike="noStrike" kern="1200" cap="none" spc="0" normalizeH="0" baseline="0" noProof="0" dirty="0">
                <a:ln>
                  <a:solidFill>
                    <a:srgbClr val="C00000"/>
                  </a:solidFill>
                </a:ln>
                <a:solidFill>
                  <a:srgbClr val="0000FF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2 แห่ง</a:t>
            </a:r>
            <a:endParaRPr kumimoji="0" lang="th-TH" sz="1800" b="0" i="0" u="none" strike="noStrike" kern="1200" cap="none" spc="0" normalizeH="0" baseline="0" noProof="0" dirty="0">
              <a:ln>
                <a:solidFill>
                  <a:srgbClr val="C00000"/>
                </a:solidFill>
              </a:ln>
              <a:solidFill>
                <a:srgbClr val="0000FF"/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3E74E0CC-5C86-4CAA-9A52-5E08B05D683C}"/>
              </a:ext>
            </a:extLst>
          </p:cNvPr>
          <p:cNvSpPr txBox="1"/>
          <p:nvPr/>
        </p:nvSpPr>
        <p:spPr>
          <a:xfrm>
            <a:off x="8415338" y="2121119"/>
            <a:ext cx="63224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0" i="0" u="none" strike="noStrike" kern="1200" cap="none" spc="0" normalizeH="0" baseline="0" noProof="0" dirty="0">
                <a:ln>
                  <a:solidFill>
                    <a:srgbClr val="C00000"/>
                  </a:solidFill>
                </a:ln>
                <a:solidFill>
                  <a:srgbClr val="0000FF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5 แห่ง</a:t>
            </a:r>
            <a:endParaRPr kumimoji="0" lang="th-TH" sz="1800" b="0" i="0" u="none" strike="noStrike" kern="1200" cap="none" spc="0" normalizeH="0" baseline="0" noProof="0" dirty="0">
              <a:ln>
                <a:solidFill>
                  <a:srgbClr val="C00000"/>
                </a:solidFill>
              </a:ln>
              <a:solidFill>
                <a:srgbClr val="0000FF"/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96EAEAC7-21D2-3A04-8BEE-41C1525CA436}"/>
              </a:ext>
            </a:extLst>
          </p:cNvPr>
          <p:cNvSpPr txBox="1"/>
          <p:nvPr/>
        </p:nvSpPr>
        <p:spPr>
          <a:xfrm>
            <a:off x="8415338" y="2601544"/>
            <a:ext cx="63224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0" i="0" u="none" strike="noStrike" kern="1200" cap="none" spc="0" normalizeH="0" baseline="0" noProof="0" dirty="0">
                <a:ln>
                  <a:solidFill>
                    <a:srgbClr val="C00000"/>
                  </a:solidFill>
                </a:ln>
                <a:solidFill>
                  <a:srgbClr val="0000FF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1 แห่ง</a:t>
            </a:r>
            <a:endParaRPr kumimoji="0" lang="th-TH" sz="1800" b="0" i="0" u="none" strike="noStrike" kern="1200" cap="none" spc="0" normalizeH="0" baseline="0" noProof="0" dirty="0">
              <a:ln>
                <a:solidFill>
                  <a:srgbClr val="C00000"/>
                </a:solidFill>
              </a:ln>
              <a:solidFill>
                <a:srgbClr val="0000FF"/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39" name="Arrow: Pentagon 38">
            <a:extLst>
              <a:ext uri="{FF2B5EF4-FFF2-40B4-BE49-F238E27FC236}">
                <a16:creationId xmlns:a16="http://schemas.microsoft.com/office/drawing/2014/main" id="{2E26B1E3-2872-5243-1F2A-04D42CFF11EB}"/>
              </a:ext>
            </a:extLst>
          </p:cNvPr>
          <p:cNvSpPr/>
          <p:nvPr/>
        </p:nvSpPr>
        <p:spPr>
          <a:xfrm>
            <a:off x="6802143" y="1692459"/>
            <a:ext cx="1316626" cy="368519"/>
          </a:xfrm>
          <a:prstGeom prst="homePlate">
            <a:avLst/>
          </a:prstGeom>
          <a:solidFill>
            <a:srgbClr val="FEFDE8"/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หมู่บ้าน</a:t>
            </a:r>
          </a:p>
        </p:txBody>
      </p:sp>
      <p:sp>
        <p:nvSpPr>
          <p:cNvPr id="40" name="Arrow: Chevron 39">
            <a:extLst>
              <a:ext uri="{FF2B5EF4-FFF2-40B4-BE49-F238E27FC236}">
                <a16:creationId xmlns:a16="http://schemas.microsoft.com/office/drawing/2014/main" id="{6855D251-BB32-EAFC-4ABD-5B3E38F886A3}"/>
              </a:ext>
            </a:extLst>
          </p:cNvPr>
          <p:cNvSpPr/>
          <p:nvPr/>
        </p:nvSpPr>
        <p:spPr>
          <a:xfrm>
            <a:off x="8011613" y="1691646"/>
            <a:ext cx="396581" cy="369332"/>
          </a:xfrm>
          <a:prstGeom prst="chevron">
            <a:avLst/>
          </a:prstGeom>
          <a:solidFill>
            <a:srgbClr val="FEFDE8"/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41" name="Arrow: Pentagon 40">
            <a:extLst>
              <a:ext uri="{FF2B5EF4-FFF2-40B4-BE49-F238E27FC236}">
                <a16:creationId xmlns:a16="http://schemas.microsoft.com/office/drawing/2014/main" id="{E23CD245-FC0C-CA07-3196-5D00CB750038}"/>
              </a:ext>
            </a:extLst>
          </p:cNvPr>
          <p:cNvSpPr/>
          <p:nvPr/>
        </p:nvSpPr>
        <p:spPr>
          <a:xfrm>
            <a:off x="6802143" y="2121932"/>
            <a:ext cx="1316626" cy="368519"/>
          </a:xfrm>
          <a:prstGeom prst="homePlate">
            <a:avLst/>
          </a:prstGeom>
          <a:solidFill>
            <a:srgbClr val="FEFDE8"/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สถานศึกษา</a:t>
            </a:r>
          </a:p>
        </p:txBody>
      </p:sp>
      <p:sp>
        <p:nvSpPr>
          <p:cNvPr id="42" name="Arrow: Chevron 41">
            <a:extLst>
              <a:ext uri="{FF2B5EF4-FFF2-40B4-BE49-F238E27FC236}">
                <a16:creationId xmlns:a16="http://schemas.microsoft.com/office/drawing/2014/main" id="{CD2D8298-B90B-8823-396C-B8B44BD6A31D}"/>
              </a:ext>
            </a:extLst>
          </p:cNvPr>
          <p:cNvSpPr/>
          <p:nvPr/>
        </p:nvSpPr>
        <p:spPr>
          <a:xfrm>
            <a:off x="8011613" y="2121119"/>
            <a:ext cx="396581" cy="369332"/>
          </a:xfrm>
          <a:prstGeom prst="chevron">
            <a:avLst/>
          </a:prstGeom>
          <a:solidFill>
            <a:srgbClr val="FEFDE8"/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43" name="Arrow: Pentagon 42">
            <a:extLst>
              <a:ext uri="{FF2B5EF4-FFF2-40B4-BE49-F238E27FC236}">
                <a16:creationId xmlns:a16="http://schemas.microsoft.com/office/drawing/2014/main" id="{5B53A042-0870-5F94-510A-BA615D385F29}"/>
              </a:ext>
            </a:extLst>
          </p:cNvPr>
          <p:cNvSpPr/>
          <p:nvPr/>
        </p:nvSpPr>
        <p:spPr>
          <a:xfrm>
            <a:off x="6802143" y="2560561"/>
            <a:ext cx="1316626" cy="368519"/>
          </a:xfrm>
          <a:prstGeom prst="homePlate">
            <a:avLst/>
          </a:prstGeom>
          <a:solidFill>
            <a:srgbClr val="FEFDE8"/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สถานพยาบาล</a:t>
            </a:r>
          </a:p>
        </p:txBody>
      </p:sp>
      <p:sp>
        <p:nvSpPr>
          <p:cNvPr id="44" name="Arrow: Chevron 43">
            <a:extLst>
              <a:ext uri="{FF2B5EF4-FFF2-40B4-BE49-F238E27FC236}">
                <a16:creationId xmlns:a16="http://schemas.microsoft.com/office/drawing/2014/main" id="{359D7526-2404-56E8-F670-82092B0BC989}"/>
              </a:ext>
            </a:extLst>
          </p:cNvPr>
          <p:cNvSpPr/>
          <p:nvPr/>
        </p:nvSpPr>
        <p:spPr>
          <a:xfrm>
            <a:off x="8011613" y="2559748"/>
            <a:ext cx="396581" cy="369332"/>
          </a:xfrm>
          <a:prstGeom prst="chevron">
            <a:avLst/>
          </a:prstGeom>
          <a:solidFill>
            <a:srgbClr val="FEFDE8"/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419390344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299C1A-3525-2D86-D974-31ABFCC5BD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5A838C91-F559-9F2F-2C34-6010BEF70B8F}"/>
              </a:ext>
            </a:extLst>
          </p:cNvPr>
          <p:cNvGraphicFramePr>
            <a:graphicFrameLocks noGrp="1"/>
          </p:cNvGraphicFramePr>
          <p:nvPr/>
        </p:nvGraphicFramePr>
        <p:xfrm>
          <a:off x="438150" y="1487402"/>
          <a:ext cx="5903714" cy="19571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64744">
                  <a:extLst>
                    <a:ext uri="{9D8B030D-6E8A-4147-A177-3AD203B41FA5}">
                      <a16:colId xmlns:a16="http://schemas.microsoft.com/office/drawing/2014/main" val="3943981100"/>
                    </a:ext>
                  </a:extLst>
                </a:gridCol>
                <a:gridCol w="1028120">
                  <a:extLst>
                    <a:ext uri="{9D8B030D-6E8A-4147-A177-3AD203B41FA5}">
                      <a16:colId xmlns:a16="http://schemas.microsoft.com/office/drawing/2014/main" val="2981375949"/>
                    </a:ext>
                  </a:extLst>
                </a:gridCol>
                <a:gridCol w="810906">
                  <a:extLst>
                    <a:ext uri="{9D8B030D-6E8A-4147-A177-3AD203B41FA5}">
                      <a16:colId xmlns:a16="http://schemas.microsoft.com/office/drawing/2014/main" val="414029060"/>
                    </a:ext>
                  </a:extLst>
                </a:gridCol>
                <a:gridCol w="1099944">
                  <a:extLst>
                    <a:ext uri="{9D8B030D-6E8A-4147-A177-3AD203B41FA5}">
                      <a16:colId xmlns:a16="http://schemas.microsoft.com/office/drawing/2014/main" val="97740364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97000"/>
                        </a:lnSpc>
                      </a:pPr>
                      <a:r>
                        <a:rPr lang="th-TH" sz="14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หมู่บ้าน และพื้นที่อ่อนไหวด้านสิ่งแวดล้อม</a:t>
                      </a:r>
                    </a:p>
                  </a:txBody>
                  <a:tcPr anchor="ctr">
                    <a:solidFill>
                      <a:srgbClr val="FCFAA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7000"/>
                        </a:lnSpc>
                      </a:pPr>
                      <a:r>
                        <a:rPr lang="th-TH" sz="14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ประเภท</a:t>
                      </a:r>
                    </a:p>
                  </a:txBody>
                  <a:tcPr anchor="ctr">
                    <a:solidFill>
                      <a:srgbClr val="FCFAA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7000"/>
                        </a:lnSpc>
                      </a:pPr>
                      <a:r>
                        <a:rPr lang="th-TH" sz="14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ตำแหน่ง</a:t>
                      </a:r>
                    </a:p>
                  </a:txBody>
                  <a:tcPr anchor="ctr">
                    <a:solidFill>
                      <a:srgbClr val="FCFAA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7000"/>
                        </a:lnSpc>
                      </a:pPr>
                      <a:r>
                        <a:rPr lang="th-TH" sz="14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ระยะห่างจากกึ่งกลางแนวเส้นทางโครงการ (เมตร)</a:t>
                      </a:r>
                    </a:p>
                  </a:txBody>
                  <a:tcPr anchor="ctr">
                    <a:solidFill>
                      <a:srgbClr val="FCFAA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7651951"/>
                  </a:ext>
                </a:extLst>
              </a:tr>
              <a:tr h="0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9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>
                          <a:tab pos="1028700" algn="l"/>
                        </a:tabLst>
                        <a:defRPr/>
                      </a:pPr>
                      <a:r>
                        <a:rPr lang="th-TH" sz="1400" b="1" kern="100" spc="0" baseline="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พื้นที่โครงการ ช่วงที่ 2 (กม.19+500 – กม.21+000)</a:t>
                      </a:r>
                      <a:endParaRPr lang="en-US" sz="1400" b="1" kern="100" spc="0" baseline="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rgbClr val="FDFCD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th-TH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th-TH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97000"/>
                        </a:lnSpc>
                      </a:pPr>
                      <a:endParaRPr lang="th-TH" sz="14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rgbClr val="FDF8D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1534856"/>
                  </a:ext>
                </a:extLst>
              </a:tr>
              <a:tr h="113178">
                <a:tc>
                  <a:txBody>
                    <a:bodyPr/>
                    <a:lstStyle/>
                    <a:p>
                      <a:pPr marL="0" marR="0" algn="thaiDist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spc="0" baseline="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1. โรงพยาบาลส่งเสริมสุขภาพตำบลบ้านในไร่ (กม.19+500)</a:t>
                      </a:r>
                      <a:endParaRPr lang="en-US" sz="1400" kern="100" spc="0" baseline="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สถานพยาบาล</a:t>
                      </a:r>
                      <a:endParaRPr lang="en-US" sz="1400" kern="10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ขวาทาง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2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464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581913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thaiDist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spc="0" baseline="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2. หมู่ </a:t>
                      </a:r>
                      <a:r>
                        <a:rPr lang="en-US" sz="1400" kern="100" spc="0" baseline="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5 </a:t>
                      </a:r>
                      <a:r>
                        <a:rPr lang="th-TH" sz="1400" kern="100" spc="0" baseline="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บ้านในไร่ (กม.20+166)</a:t>
                      </a:r>
                      <a:endParaRPr lang="en-US" sz="1400" kern="100" spc="0" baseline="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หมู่บ้าน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ขวาทาง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2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ea typeface="Calibri" panose="020F0502020204030204" pitchFamily="34" charset="0"/>
                          <a:cs typeface="TH SarabunPSK" panose="020B0500040200020003" pitchFamily="34" charset="-34"/>
                        </a:rPr>
                        <a:t>ประชิดเขตทาง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63769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thaiDist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spc="0" baseline="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3. มัสยิด สะอาดีย์ อัตตัยยีบีย์ (บ้านหน้าหมี) (กม.20+136)</a:t>
                      </a:r>
                      <a:endParaRPr lang="en-US" sz="1400" kern="100" spc="0" baseline="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ศาสนสถาน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ขวาทาง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2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298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924576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thaiDist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spc="0" baseline="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4. หมู่ </a:t>
                      </a:r>
                      <a:r>
                        <a:rPr lang="en-US" sz="1400" kern="100" spc="0" baseline="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 </a:t>
                      </a:r>
                      <a:r>
                        <a:rPr lang="th-TH" sz="1400" kern="100" spc="0" baseline="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บ้านในสระ (กม.21+100)</a:t>
                      </a:r>
                      <a:endParaRPr lang="en-US" sz="1400" kern="100" spc="0" baseline="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หมู่บ้าน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7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ซ้ายทาง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92000"/>
                        </a:lnSpc>
                        <a:spcAft>
                          <a:spcPts val="800"/>
                        </a:spcAft>
                        <a:buNone/>
                        <a:tabLst>
                          <a:tab pos="1028700" algn="l"/>
                        </a:tabLst>
                      </a:pPr>
                      <a:r>
                        <a:rPr lang="th-TH" sz="1400" kern="100" dirty="0">
                          <a:effectLst/>
                          <a:latin typeface="TH SarabunPSK" panose="020B0500040200020003" pitchFamily="34" charset="-34"/>
                          <a:ea typeface="Calibri" panose="020F0502020204030204" pitchFamily="34" charset="0"/>
                          <a:cs typeface="TH SarabunPSK" panose="020B0500040200020003" pitchFamily="34" charset="-34"/>
                        </a:rPr>
                        <a:t>307</a:t>
                      </a:r>
                      <a:endParaRPr lang="en-US" sz="1400" kern="100" dirty="0"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3539064"/>
                  </a:ext>
                </a:extLst>
              </a:tr>
            </a:tbl>
          </a:graphicData>
        </a:graphic>
      </p:graphicFrame>
      <p:sp>
        <p:nvSpPr>
          <p:cNvPr id="2" name="Slide Number Placeholder 27">
            <a:extLst>
              <a:ext uri="{FF2B5EF4-FFF2-40B4-BE49-F238E27FC236}">
                <a16:creationId xmlns:a16="http://schemas.microsoft.com/office/drawing/2014/main" id="{360E8438-DCA2-6D34-985C-442D101CA601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51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08F8358-53CE-DB9D-340E-8BE21A34451E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หมู่บ้านและพื้นที่อ่อนไหวด้านสิ่งแวดล้อม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ในพื้นที่ศึกษาระยะ 500 เมตร จากกึ่งกลางแนวเส้นทางโครงการ ช่วงที่ 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F191220-3EEB-EED7-8A32-0F1428D86F94}"/>
              </a:ext>
            </a:extLst>
          </p:cNvPr>
          <p:cNvSpPr txBox="1"/>
          <p:nvPr/>
        </p:nvSpPr>
        <p:spPr>
          <a:xfrm>
            <a:off x="8196263" y="1891633"/>
            <a:ext cx="1147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0" i="0" u="none" strike="noStrike" kern="1200" cap="none" spc="0" normalizeH="0" baseline="0" noProof="0" dirty="0">
                <a:ln>
                  <a:solidFill>
                    <a:srgbClr val="C00000"/>
                  </a:solidFill>
                </a:ln>
                <a:solidFill>
                  <a:srgbClr val="0000FF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2 แห่ง</a:t>
            </a:r>
            <a:endParaRPr kumimoji="0" lang="th-TH" sz="1800" b="0" i="0" u="none" strike="noStrike" kern="1200" cap="none" spc="0" normalizeH="0" baseline="0" noProof="0" dirty="0">
              <a:ln>
                <a:solidFill>
                  <a:srgbClr val="C00000"/>
                </a:solidFill>
              </a:ln>
              <a:solidFill>
                <a:srgbClr val="0000FF"/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BCACA91-1EAD-1B9B-2ED0-BA4AE38BF09C}"/>
              </a:ext>
            </a:extLst>
          </p:cNvPr>
          <p:cNvSpPr txBox="1"/>
          <p:nvPr/>
        </p:nvSpPr>
        <p:spPr>
          <a:xfrm>
            <a:off x="8196263" y="2359244"/>
            <a:ext cx="1147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0" i="0" u="none" strike="noStrike" kern="1200" cap="none" spc="0" normalizeH="0" baseline="0" noProof="0" dirty="0">
                <a:ln>
                  <a:solidFill>
                    <a:srgbClr val="C00000"/>
                  </a:solidFill>
                </a:ln>
                <a:solidFill>
                  <a:srgbClr val="0000FF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1 แห่ง</a:t>
            </a:r>
            <a:endParaRPr kumimoji="0" lang="th-TH" sz="1800" b="0" i="0" u="none" strike="noStrike" kern="1200" cap="none" spc="0" normalizeH="0" baseline="0" noProof="0" dirty="0">
              <a:ln>
                <a:solidFill>
                  <a:srgbClr val="C00000"/>
                </a:solidFill>
              </a:ln>
              <a:solidFill>
                <a:srgbClr val="0000FF"/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594EC21-B1D0-845A-C769-B1C8C4905FA1}"/>
              </a:ext>
            </a:extLst>
          </p:cNvPr>
          <p:cNvSpPr txBox="1"/>
          <p:nvPr/>
        </p:nvSpPr>
        <p:spPr>
          <a:xfrm>
            <a:off x="8186738" y="2839669"/>
            <a:ext cx="1147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0" i="0" u="none" strike="noStrike" kern="1200" cap="none" spc="0" normalizeH="0" baseline="0" noProof="0" dirty="0">
                <a:ln>
                  <a:solidFill>
                    <a:srgbClr val="C00000"/>
                  </a:solidFill>
                </a:ln>
                <a:solidFill>
                  <a:srgbClr val="0000FF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1 แห่ง</a:t>
            </a:r>
            <a:endParaRPr kumimoji="0" lang="th-TH" sz="1800" b="0" i="0" u="none" strike="noStrike" kern="1200" cap="none" spc="0" normalizeH="0" baseline="0" noProof="0" dirty="0">
              <a:ln>
                <a:solidFill>
                  <a:srgbClr val="C00000"/>
                </a:solidFill>
              </a:ln>
              <a:solidFill>
                <a:srgbClr val="0000FF"/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2ACEC9E-B14B-EEC0-A0C4-7913A4AF941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138" y="3879010"/>
            <a:ext cx="2094991" cy="157162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E029FC-6250-3639-643C-F2A1692F754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7043" y="3876675"/>
            <a:ext cx="2094991" cy="1571624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514E70DD-C74F-9E86-F184-42F038C284D9}"/>
              </a:ext>
            </a:extLst>
          </p:cNvPr>
          <p:cNvSpPr txBox="1"/>
          <p:nvPr/>
        </p:nvSpPr>
        <p:spPr>
          <a:xfrm>
            <a:off x="28914" y="5448299"/>
            <a:ext cx="235743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โรงพยาบาลส่งเสริมสุขภาพตำบลบ้านในไร่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7A26BBF-E045-FED3-9ED7-1CFFF2644423}"/>
              </a:ext>
            </a:extLst>
          </p:cNvPr>
          <p:cNvSpPr txBox="1"/>
          <p:nvPr/>
        </p:nvSpPr>
        <p:spPr>
          <a:xfrm>
            <a:off x="2255129" y="5447132"/>
            <a:ext cx="235743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หมู่ 5 บ้านในไร่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16C716B-2534-38A3-3CF2-CE782934FFCF}"/>
              </a:ext>
            </a:extLst>
          </p:cNvPr>
          <p:cNvSpPr txBox="1"/>
          <p:nvPr/>
        </p:nvSpPr>
        <p:spPr>
          <a:xfrm>
            <a:off x="4612566" y="5447132"/>
            <a:ext cx="218598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มัสยิด สะอาดีย์ อัตตัยยีบีย์ (บ้านหน้าหมี)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C7CEF2D-7272-6F5D-0850-FFDE23E01DAE}"/>
              </a:ext>
            </a:extLst>
          </p:cNvPr>
          <p:cNvSpPr txBox="1"/>
          <p:nvPr/>
        </p:nvSpPr>
        <p:spPr>
          <a:xfrm>
            <a:off x="6777633" y="5433802"/>
            <a:ext cx="235743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หมู่ 1 บ้านในสระ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878D2D9D-A987-9EEF-109C-EB0AC8F930F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6855" y="3876675"/>
            <a:ext cx="2094992" cy="157162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16FB5C3C-C4C4-5480-3CA1-94564D74083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0568" y="3860602"/>
            <a:ext cx="2094991" cy="1573200"/>
          </a:xfrm>
          <a:prstGeom prst="rect">
            <a:avLst/>
          </a:prstGeom>
        </p:spPr>
      </p:pic>
      <p:sp>
        <p:nvSpPr>
          <p:cNvPr id="34" name="Arrow: Pentagon 33">
            <a:extLst>
              <a:ext uri="{FF2B5EF4-FFF2-40B4-BE49-F238E27FC236}">
                <a16:creationId xmlns:a16="http://schemas.microsoft.com/office/drawing/2014/main" id="{662D6B62-F206-77A4-6370-08267F17432C}"/>
              </a:ext>
            </a:extLst>
          </p:cNvPr>
          <p:cNvSpPr/>
          <p:nvPr/>
        </p:nvSpPr>
        <p:spPr>
          <a:xfrm>
            <a:off x="6590212" y="1945225"/>
            <a:ext cx="1316626" cy="368519"/>
          </a:xfrm>
          <a:prstGeom prst="homePlate">
            <a:avLst/>
          </a:prstGeom>
          <a:solidFill>
            <a:srgbClr val="FEFDE8"/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หมู่บ้าน</a:t>
            </a:r>
          </a:p>
        </p:txBody>
      </p:sp>
      <p:sp>
        <p:nvSpPr>
          <p:cNvPr id="35" name="Arrow: Chevron 34">
            <a:extLst>
              <a:ext uri="{FF2B5EF4-FFF2-40B4-BE49-F238E27FC236}">
                <a16:creationId xmlns:a16="http://schemas.microsoft.com/office/drawing/2014/main" id="{66F9BE3F-D7C7-F301-6123-6B344AC7B7A0}"/>
              </a:ext>
            </a:extLst>
          </p:cNvPr>
          <p:cNvSpPr/>
          <p:nvPr/>
        </p:nvSpPr>
        <p:spPr>
          <a:xfrm>
            <a:off x="7799682" y="1944412"/>
            <a:ext cx="396581" cy="369332"/>
          </a:xfrm>
          <a:prstGeom prst="chevron">
            <a:avLst/>
          </a:prstGeom>
          <a:solidFill>
            <a:srgbClr val="FEFDE8"/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36" name="Arrow: Pentagon 35">
            <a:extLst>
              <a:ext uri="{FF2B5EF4-FFF2-40B4-BE49-F238E27FC236}">
                <a16:creationId xmlns:a16="http://schemas.microsoft.com/office/drawing/2014/main" id="{22152A02-C659-79A4-BF50-9EECAD1C1AC9}"/>
              </a:ext>
            </a:extLst>
          </p:cNvPr>
          <p:cNvSpPr/>
          <p:nvPr/>
        </p:nvSpPr>
        <p:spPr>
          <a:xfrm>
            <a:off x="6590212" y="2374698"/>
            <a:ext cx="1316626" cy="368519"/>
          </a:xfrm>
          <a:prstGeom prst="homePlate">
            <a:avLst/>
          </a:prstGeom>
          <a:solidFill>
            <a:srgbClr val="FEFDE8"/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ศาสนสถาน</a:t>
            </a:r>
          </a:p>
        </p:txBody>
      </p:sp>
      <p:sp>
        <p:nvSpPr>
          <p:cNvPr id="37" name="Arrow: Chevron 36">
            <a:extLst>
              <a:ext uri="{FF2B5EF4-FFF2-40B4-BE49-F238E27FC236}">
                <a16:creationId xmlns:a16="http://schemas.microsoft.com/office/drawing/2014/main" id="{F676C393-CF3C-33CD-EF17-C64786B38648}"/>
              </a:ext>
            </a:extLst>
          </p:cNvPr>
          <p:cNvSpPr/>
          <p:nvPr/>
        </p:nvSpPr>
        <p:spPr>
          <a:xfrm>
            <a:off x="7799682" y="2373885"/>
            <a:ext cx="396581" cy="369332"/>
          </a:xfrm>
          <a:prstGeom prst="chevron">
            <a:avLst/>
          </a:prstGeom>
          <a:solidFill>
            <a:srgbClr val="FEFDE8"/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38" name="Arrow: Pentagon 37">
            <a:extLst>
              <a:ext uri="{FF2B5EF4-FFF2-40B4-BE49-F238E27FC236}">
                <a16:creationId xmlns:a16="http://schemas.microsoft.com/office/drawing/2014/main" id="{AD64DE49-F4AC-10F1-4A81-AF5B9ADE8671}"/>
              </a:ext>
            </a:extLst>
          </p:cNvPr>
          <p:cNvSpPr/>
          <p:nvPr/>
        </p:nvSpPr>
        <p:spPr>
          <a:xfrm>
            <a:off x="6590212" y="2813327"/>
            <a:ext cx="1316626" cy="368519"/>
          </a:xfrm>
          <a:prstGeom prst="homePlate">
            <a:avLst/>
          </a:prstGeom>
          <a:solidFill>
            <a:srgbClr val="FEFDE8"/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สถานพยาบาล</a:t>
            </a:r>
          </a:p>
        </p:txBody>
      </p:sp>
      <p:sp>
        <p:nvSpPr>
          <p:cNvPr id="39" name="Arrow: Chevron 38">
            <a:extLst>
              <a:ext uri="{FF2B5EF4-FFF2-40B4-BE49-F238E27FC236}">
                <a16:creationId xmlns:a16="http://schemas.microsoft.com/office/drawing/2014/main" id="{F1E864C9-415A-03F3-5657-0E224127106F}"/>
              </a:ext>
            </a:extLst>
          </p:cNvPr>
          <p:cNvSpPr/>
          <p:nvPr/>
        </p:nvSpPr>
        <p:spPr>
          <a:xfrm>
            <a:off x="7799682" y="2812514"/>
            <a:ext cx="396581" cy="369332"/>
          </a:xfrm>
          <a:prstGeom prst="chevron">
            <a:avLst/>
          </a:prstGeom>
          <a:solidFill>
            <a:srgbClr val="FEFDE8"/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138343557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807D021-EF51-3382-FB6F-F85995BBE19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8" t="2952" r="3460" b="27692"/>
          <a:stretch/>
        </p:blipFill>
        <p:spPr>
          <a:xfrm>
            <a:off x="182935" y="2039452"/>
            <a:ext cx="3300832" cy="3476102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DCD459C-1F61-1CE7-F0B5-BCF0509A1935}"/>
              </a:ext>
            </a:extLst>
          </p:cNvPr>
          <p:cNvSpPr txBox="1"/>
          <p:nvPr/>
        </p:nvSpPr>
        <p:spPr>
          <a:xfrm>
            <a:off x="104775" y="5497082"/>
            <a:ext cx="3353939" cy="523220"/>
          </a:xfrm>
          <a:prstGeom prst="rect">
            <a:avLst/>
          </a:prstGeom>
          <a:noFill/>
        </p:spPr>
        <p:txBody>
          <a:bodyPr wrap="square" rIns="0">
            <a:spAutoFit/>
          </a:bodyPr>
          <a:lstStyle/>
          <a:p>
            <a:pPr marL="180000" marR="0" lvl="0" indent="-1800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H SarabunPSK" panose="020B0500040200020003" pitchFamily="34" charset="-34"/>
              </a:rPr>
              <a:t>ตำแหน่งละ 5 วันต่อเนื่อง </a:t>
            </a:r>
          </a:p>
          <a:p>
            <a:pPr marL="180000" marR="0" lvl="0" indent="-1800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H SarabunPSK" panose="020B0500040200020003" pitchFamily="34" charset="-34"/>
              </a:rPr>
              <a:t>ครอบคลุมในวันธรรมดา 3 วัน และวันหยุดราชการ 2 วัน</a:t>
            </a: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129212A-3C30-9059-21D2-1C134DC7EDA4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การตรวจวัดคุณภาพอากาศ/เสียง/ความสั่นสะเทือน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428058-6735-2F7C-EEAF-197FF531FE1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8015" y="2045557"/>
            <a:ext cx="1695451" cy="127183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55B6011-D535-649F-EB58-4EEC4BECD83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1577" y="2045556"/>
            <a:ext cx="1695451" cy="12730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E25E646-12F9-6A5D-C063-D4EB00F1F07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5614" y="2045556"/>
            <a:ext cx="1695451" cy="12718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6D338F2-BBDA-79CF-E7A6-7A51E9C4B95B}"/>
              </a:ext>
            </a:extLst>
          </p:cNvPr>
          <p:cNvSpPr txBox="1"/>
          <p:nvPr/>
        </p:nvSpPr>
        <p:spPr>
          <a:xfrm>
            <a:off x="3642920" y="883146"/>
            <a:ext cx="162563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-2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TH SarabunPSK" panose="020B0500040200020003" pitchFamily="34" charset="-34"/>
              </a:rPr>
              <a:t>หมู่ 1 บ้านช่องพลี</a:t>
            </a:r>
            <a:r>
              <a:rPr kumimoji="0" lang="th-TH" sz="1600" b="1" i="0" u="none" strike="noStrike" kern="1200" cap="none" spc="-2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H SarabunPSK" panose="020B0500040200020003" pitchFamily="34" charset="-34"/>
              </a:rPr>
              <a:t>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-2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H SarabunPSK" panose="020B0500040200020003" pitchFamily="34" charset="-34"/>
              </a:rPr>
              <a:t>(กม.12+649)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-2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H SarabunPSK" panose="020B0500040200020003" pitchFamily="34" charset="-34"/>
              </a:rPr>
              <a:t>(ซ้ายทาง)</a:t>
            </a:r>
            <a:endParaRPr kumimoji="0" lang="th-TH" sz="1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98D68FA-0D0C-4CC5-FDBF-8F947E7544A1}"/>
              </a:ext>
            </a:extLst>
          </p:cNvPr>
          <p:cNvSpPr txBox="1"/>
          <p:nvPr/>
        </p:nvSpPr>
        <p:spPr>
          <a:xfrm>
            <a:off x="5553915" y="866840"/>
            <a:ext cx="145810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-2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TH SarabunPSK" panose="020B0500040200020003" pitchFamily="34" charset="-34"/>
              </a:rPr>
              <a:t>โรงเรียนบ้านหนองทะเล</a:t>
            </a:r>
            <a:endParaRPr kumimoji="0" lang="th-TH" sz="1600" b="1" i="0" u="none" strike="noStrike" kern="1200" cap="none" spc="-2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ptos" panose="02110004020202020204"/>
              <a:ea typeface="Calibri" panose="020F0502020204030204" pitchFamily="34" charset="0"/>
              <a:cs typeface="TH SarabunPSK" panose="020B0500040200020003" pitchFamily="34" charset="-34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-2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H SarabunPSK" panose="020B0500040200020003" pitchFamily="34" charset="-34"/>
              </a:rPr>
              <a:t>(กม.13+445)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-2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H SarabunPSK" panose="020B0500040200020003" pitchFamily="34" charset="-34"/>
              </a:rPr>
              <a:t>(ขวาทาง)</a:t>
            </a:r>
            <a:endParaRPr kumimoji="0" lang="th-TH" sz="1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903633E-455F-49AA-6C66-ECA18F60591E}"/>
              </a:ext>
            </a:extLst>
          </p:cNvPr>
          <p:cNvSpPr txBox="1"/>
          <p:nvPr/>
        </p:nvSpPr>
        <p:spPr>
          <a:xfrm>
            <a:off x="7358902" y="885207"/>
            <a:ext cx="150887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-2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TH SarabunPSK" panose="020B0500040200020003" pitchFamily="34" charset="-34"/>
              </a:rPr>
              <a:t>หมู่ 5 บ้านในไร่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-2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TH SarabunPSK" panose="020B0500040200020003" pitchFamily="34" charset="-34"/>
              </a:rPr>
              <a:t>(กม.20+166)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-2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TH SarabunPSK" panose="020B0500040200020003" pitchFamily="34" charset="-34"/>
              </a:rPr>
              <a:t>(ซ้ายทาง)</a:t>
            </a:r>
            <a:endParaRPr kumimoji="0" lang="th-TH" sz="1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5FD359D-3BDA-7AC5-457F-8C2F2F0A80D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8015" y="3408064"/>
            <a:ext cx="1695451" cy="12718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04CD906-D7EB-CD24-8B42-0F98E9582B30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1577" y="3408064"/>
            <a:ext cx="1695451" cy="127183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EB8F1D6-AEBC-0B03-9826-4A23D0A6E87E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5614" y="3406274"/>
            <a:ext cx="1695451" cy="127183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692F6F4-613F-F998-0FE3-07CA4BD7D4A4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8016" y="4769344"/>
            <a:ext cx="1695450" cy="127183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AC42FA3-617D-946F-92E7-481EA4C97B45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1577" y="4763578"/>
            <a:ext cx="1695451" cy="127183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D09237B-939C-00BF-EC74-844CBD253825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5615" y="4763578"/>
            <a:ext cx="1695450" cy="1271833"/>
          </a:xfrm>
          <a:prstGeom prst="rect">
            <a:avLst/>
          </a:prstGeom>
        </p:spPr>
      </p:pic>
      <p:sp>
        <p:nvSpPr>
          <p:cNvPr id="20" name="Slide Number Placeholder 27">
            <a:extLst>
              <a:ext uri="{FF2B5EF4-FFF2-40B4-BE49-F238E27FC236}">
                <a16:creationId xmlns:a16="http://schemas.microsoft.com/office/drawing/2014/main" id="{C4EEA031-ED3A-F62D-8FAD-02FE06355CEC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52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E60245-67D1-1E2E-7575-F4E609C8A03E}"/>
              </a:ext>
            </a:extLst>
          </p:cNvPr>
          <p:cNvSpPr txBox="1"/>
          <p:nvPr/>
        </p:nvSpPr>
        <p:spPr>
          <a:xfrm>
            <a:off x="810395" y="5916500"/>
            <a:ext cx="264831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200" b="1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ตัวแทนฤดูแล้ง </a:t>
            </a:r>
            <a:r>
              <a:rPr kumimoji="0" lang="en-US" sz="1200" b="1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:</a:t>
            </a:r>
            <a:r>
              <a:rPr kumimoji="0" lang="en-US" sz="12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 </a:t>
            </a:r>
            <a:r>
              <a:rPr kumimoji="0" lang="th-TH" sz="12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ได้รับอิทธิพลจากลมตะวันออกเฉียงเหนือ</a:t>
            </a:r>
            <a:endParaRPr kumimoji="0" lang="en-US" sz="1200" b="0" i="0" u="none" strike="noStrike" kern="1200" cap="none" spc="-4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Calibri" panose="020F0502020204030204" pitchFamily="34" charset="0"/>
              <a:cs typeface="TH SarabunPSK" panose="020B0500040200020003" pitchFamily="34" charset="-34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200" b="1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ตัวแทนฤดูฝน </a:t>
            </a:r>
            <a:r>
              <a:rPr kumimoji="0" lang="en-US" sz="1200" b="1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:</a:t>
            </a:r>
            <a:r>
              <a:rPr kumimoji="0" lang="en-US" sz="12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 </a:t>
            </a:r>
            <a:r>
              <a:rPr kumimoji="0" lang="th-TH" sz="12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ได้รับอิทธิพลจากลมมรสุมตะวันตกเฉียงใต้  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6703F9EC-DB87-8855-5749-8A1FA1F39B7B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06280" y="1668603"/>
            <a:ext cx="314524" cy="314524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0A76F346-30A8-C03C-E831-A7ECC119989B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154085" y="1668603"/>
            <a:ext cx="314524" cy="314524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54B97F47-7FB8-EF77-1AF7-30AC87673BF1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001890" y="1668603"/>
            <a:ext cx="314524" cy="314524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0C5F42F5-66BA-7873-C801-BC9D12080076}"/>
              </a:ext>
            </a:extLst>
          </p:cNvPr>
          <p:cNvSpPr txBox="1"/>
          <p:nvPr/>
        </p:nvSpPr>
        <p:spPr>
          <a:xfrm>
            <a:off x="160396" y="912590"/>
            <a:ext cx="3323372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80000"/>
              <a:buFontTx/>
              <a:buNone/>
              <a:tabLst/>
              <a:defRPr/>
            </a:pPr>
            <a:r>
              <a:rPr kumimoji="0" lang="th-TH" sz="1700" b="1" i="0" u="sng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  <a:sym typeface="Wingdings" panose="05000000000000000000" pitchFamily="2" charset="2"/>
              </a:rPr>
              <a:t> </a:t>
            </a:r>
            <a:r>
              <a:rPr kumimoji="0" lang="th-TH" sz="1700" b="1" i="0" u="sng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ตรวจวัดครั้งที่ 1 (ฤดูแล้ง)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80000"/>
              <a:buFontTx/>
              <a:buNone/>
              <a:tabLst/>
              <a:defRPr/>
            </a:pPr>
            <a:r>
              <a:rPr kumimoji="0" lang="th-TH" sz="17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วันที่ </a:t>
            </a:r>
            <a:r>
              <a:rPr kumimoji="0" lang="en-US" sz="17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14 - 19 </a:t>
            </a:r>
            <a:r>
              <a:rPr kumimoji="0" lang="th-TH" sz="17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พฤษภาคม 2568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80000"/>
              <a:buFontTx/>
              <a:buNone/>
              <a:tabLst/>
              <a:defRPr/>
            </a:pPr>
            <a:r>
              <a:rPr kumimoji="0" lang="th-TH" sz="1700" b="1" i="0" u="sng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  <a:sym typeface="Wingdings" panose="05000000000000000000" pitchFamily="2" charset="2"/>
              </a:rPr>
              <a:t> </a:t>
            </a:r>
            <a:r>
              <a:rPr kumimoji="0" lang="th-TH" sz="1700" b="1" i="0" u="sng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ตรวจวัดครั้งที่ 2 (ฤดูฝน)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80000"/>
              <a:buFontTx/>
              <a:buNone/>
              <a:tabLst/>
              <a:defRPr/>
            </a:pPr>
            <a:r>
              <a:rPr kumimoji="0" lang="th-TH" sz="17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วันที่ 26 กันยายน 2568 – 1 ตุลาคม 2568</a:t>
            </a:r>
            <a:endParaRPr kumimoji="0" lang="en-US" sz="1700" b="1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51106450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BB7A4DE-4656-F3D2-374B-65607E5B1FAB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ผลการวิเคราะห์คุณภาพอากาศ</a:t>
            </a:r>
          </a:p>
        </p:txBody>
      </p:sp>
      <p:sp>
        <p:nvSpPr>
          <p:cNvPr id="10" name="Slide Number Placeholder 27">
            <a:extLst>
              <a:ext uri="{FF2B5EF4-FFF2-40B4-BE49-F238E27FC236}">
                <a16:creationId xmlns:a16="http://schemas.microsoft.com/office/drawing/2014/main" id="{28D293E8-A5F8-83F0-E1CC-241BC631F96A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53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860E1E5A-86C4-7B1B-EF47-407BE552CBB4}"/>
              </a:ext>
            </a:extLst>
          </p:cNvPr>
          <p:cNvSpPr txBox="1"/>
          <p:nvPr/>
        </p:nvSpPr>
        <p:spPr>
          <a:xfrm>
            <a:off x="1852611" y="5459997"/>
            <a:ext cx="54387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ผลการตรวจวัดคุณภาพอากาศทั้ง 2 ฤดู พบว่า บริเวณจุดตรวจวัดทั้ง 3 แห่ง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มีค่าไม่เกินเกณฑ์มาตรฐานทุกดัชนีที่ตรวจวัด</a:t>
            </a:r>
          </a:p>
        </p:txBody>
      </p:sp>
      <p:sp>
        <p:nvSpPr>
          <p:cNvPr id="63" name="Arrow: Striped Right 62">
            <a:extLst>
              <a:ext uri="{FF2B5EF4-FFF2-40B4-BE49-F238E27FC236}">
                <a16:creationId xmlns:a16="http://schemas.microsoft.com/office/drawing/2014/main" id="{9ABA4B72-9570-4864-0C74-D86FE93BE35A}"/>
              </a:ext>
            </a:extLst>
          </p:cNvPr>
          <p:cNvSpPr/>
          <p:nvPr/>
        </p:nvSpPr>
        <p:spPr>
          <a:xfrm rot="5400000">
            <a:off x="4357170" y="4843852"/>
            <a:ext cx="424940" cy="712313"/>
          </a:xfrm>
          <a:prstGeom prst="strip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1BE0078-CEA3-F1FD-F58D-B700B5BC7E0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448" y="1223238"/>
            <a:ext cx="2710180" cy="16459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172E989-9D9B-E197-2729-E4DCF96AFAE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203" y="1223238"/>
            <a:ext cx="2707005" cy="16459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116A55B-50C0-F6E2-18B3-C53EA2C1024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8783" y="1223238"/>
            <a:ext cx="2727325" cy="16459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82E5EA4-F870-01A8-1D18-8A867F4C9BB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59" y="3129147"/>
            <a:ext cx="2707005" cy="16459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7D2584E-72CA-8B2F-A3A0-F012D2752C5A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139" y="3129147"/>
            <a:ext cx="2707005" cy="16459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CB15643-CDA2-C5DA-76DC-D772879F868E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8783" y="3129147"/>
            <a:ext cx="2703195" cy="16459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55286413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ADB0B8-C184-027B-BF82-26CBB0506D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3C6F557-40F5-BDD1-8B31-BECB528D2FDE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ผลการวิเคราะห์เสียง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39076F38-D188-E592-6E2F-A3DF81D338A4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54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C9D6641-D25C-3091-3A9D-504BF118049A}"/>
              </a:ext>
            </a:extLst>
          </p:cNvPr>
          <p:cNvSpPr txBox="1"/>
          <p:nvPr/>
        </p:nvSpPr>
        <p:spPr>
          <a:xfrm>
            <a:off x="1852607" y="4922800"/>
            <a:ext cx="54387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ผลการตรวจวัดเสียงทั้ง 2 ฤดู พบว่า บริเวณจุดตรวจวัดทั้ง 3 แห่ง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มีค่าไม่เกินเกณฑ์มาตรฐานทุกดัชนีที่ตรวจวัด</a:t>
            </a:r>
          </a:p>
        </p:txBody>
      </p:sp>
      <p:sp>
        <p:nvSpPr>
          <p:cNvPr id="21" name="Arrow: Striped Right 20">
            <a:extLst>
              <a:ext uri="{FF2B5EF4-FFF2-40B4-BE49-F238E27FC236}">
                <a16:creationId xmlns:a16="http://schemas.microsoft.com/office/drawing/2014/main" id="{9E3A7992-90A4-DEF4-9E44-F255141E1EB4}"/>
              </a:ext>
            </a:extLst>
          </p:cNvPr>
          <p:cNvSpPr/>
          <p:nvPr/>
        </p:nvSpPr>
        <p:spPr>
          <a:xfrm rot="5400000">
            <a:off x="4359525" y="4255716"/>
            <a:ext cx="424940" cy="712313"/>
          </a:xfrm>
          <a:prstGeom prst="strip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671A89-F2A4-925D-6833-B70B2A9ACA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973" y="1865994"/>
            <a:ext cx="3757266" cy="228455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E854E54-F2F7-0BAE-8A57-AFFCA2AD6A5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2330" y="1863685"/>
            <a:ext cx="3798697" cy="228455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47122188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F7002B-CF37-BF69-3470-785D29D45A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F15FF90B-28C7-F760-B72F-A44EE71125A3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ผลการวิเคราะห์ความสั่นสะเทือน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61B18988-EAB1-5B3E-D336-3E2752CD6EBD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55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88FBF2-3C12-B7C6-E610-2E85616B29FB}"/>
              </a:ext>
            </a:extLst>
          </p:cNvPr>
          <p:cNvSpPr txBox="1"/>
          <p:nvPr/>
        </p:nvSpPr>
        <p:spPr>
          <a:xfrm>
            <a:off x="2233613" y="5022204"/>
            <a:ext cx="467677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400" b="1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ผลการตรวจวัดความสั่นสะเทือน</a:t>
            </a:r>
            <a:br>
              <a:rPr kumimoji="0" lang="th-TH" sz="2400" b="1" i="0" u="none" strike="noStrike" kern="1200" cap="none" spc="0" normalizeH="0" baseline="0" noProof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2000" b="1" i="0" u="none" strike="noStrike" kern="1200" cap="none" spc="0" normalizeH="0" baseline="0" noProof="0" dirty="0">
                <a:ln w="0"/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อยู่ในระดับเป็นไปได้ที่จะรับรู้ </a:t>
            </a:r>
            <a:br>
              <a:rPr kumimoji="0" lang="th-TH" sz="2000" b="1" i="0" u="none" strike="noStrike" kern="1200" cap="none" spc="0" normalizeH="0" baseline="0" noProof="0" dirty="0">
                <a:ln w="0"/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2000" b="1" i="0" u="none" strike="noStrike" kern="1200" cap="none" spc="0" normalizeH="0" baseline="0" noProof="0" dirty="0">
                <a:ln w="0"/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และไม่ส่งผลเสียหายต่ออาคารประเภทที่ 2</a:t>
            </a:r>
            <a:endParaRPr kumimoji="0" lang="th-TH" sz="2400" b="1" i="0" u="none" strike="noStrike" kern="1200" cap="none" spc="0" normalizeH="0" baseline="0" noProof="0" dirty="0">
              <a:ln w="0"/>
              <a:solidFill>
                <a:srgbClr val="0000FF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30" name="Arrow: Striped Right 29">
            <a:extLst>
              <a:ext uri="{FF2B5EF4-FFF2-40B4-BE49-F238E27FC236}">
                <a16:creationId xmlns:a16="http://schemas.microsoft.com/office/drawing/2014/main" id="{CCDCAC7B-3E11-478C-4E30-36AB5EE551BD}"/>
              </a:ext>
            </a:extLst>
          </p:cNvPr>
          <p:cNvSpPr/>
          <p:nvPr/>
        </p:nvSpPr>
        <p:spPr>
          <a:xfrm rot="5400000">
            <a:off x="4359529" y="4429841"/>
            <a:ext cx="424940" cy="712313"/>
          </a:xfrm>
          <a:prstGeom prst="strip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1895A1-6D04-D87A-402E-A2B2DB2C9E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2279" y="1187598"/>
            <a:ext cx="5679440" cy="31813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99703288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A93A3D-5FAD-88B6-9297-82F9283598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4D85395-720F-EDD8-0B4C-129AA0DD48F3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อากาศและบรรยากาศ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2390FEA2-5529-E265-BA0F-DC66ED834474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56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9" name="Arrow: Pentagon 8">
            <a:extLst>
              <a:ext uri="{FF2B5EF4-FFF2-40B4-BE49-F238E27FC236}">
                <a16:creationId xmlns:a16="http://schemas.microsoft.com/office/drawing/2014/main" id="{ABED916B-D181-51D2-9190-8C963787561F}"/>
              </a:ext>
            </a:extLst>
          </p:cNvPr>
          <p:cNvSpPr/>
          <p:nvPr/>
        </p:nvSpPr>
        <p:spPr>
          <a:xfrm>
            <a:off x="142887" y="974714"/>
            <a:ext cx="3047300" cy="369244"/>
          </a:xfrm>
          <a:prstGeom prst="homePlate">
            <a:avLst/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แนวเส้นทางโครงการช่วงที่ 1 และช่วงที่ 2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7" name="Arrow: Chevron 16">
            <a:extLst>
              <a:ext uri="{FF2B5EF4-FFF2-40B4-BE49-F238E27FC236}">
                <a16:creationId xmlns:a16="http://schemas.microsoft.com/office/drawing/2014/main" id="{A0F36681-0802-BF8B-9DDC-2BF9C375A10F}"/>
              </a:ext>
            </a:extLst>
          </p:cNvPr>
          <p:cNvSpPr/>
          <p:nvPr/>
        </p:nvSpPr>
        <p:spPr>
          <a:xfrm>
            <a:off x="3078974" y="974714"/>
            <a:ext cx="428625" cy="369244"/>
          </a:xfrm>
          <a:prstGeom prst="chevron">
            <a:avLst>
              <a:gd name="adj" fmla="val 54969"/>
            </a:avLst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91C434-C25E-DB3A-051C-95A06DF68158}"/>
              </a:ext>
            </a:extLst>
          </p:cNvPr>
          <p:cNvSpPr/>
          <p:nvPr/>
        </p:nvSpPr>
        <p:spPr>
          <a:xfrm>
            <a:off x="268698" y="1616394"/>
            <a:ext cx="4314503" cy="516771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  <a:endParaRPr kumimoji="0" lang="th-TH" sz="1600" b="1" i="0" u="sng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ฝุ่นละอองฟุ้งกระจายจากการเปิดหน้าดินเตรียมพื้นที่ งานดิน และการเพิ่มขึ้นของ</a:t>
            </a:r>
            <a:b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มลสาร (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CO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และ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NO</a:t>
            </a:r>
            <a:r>
              <a:rPr kumimoji="0" lang="en-US" sz="1400" b="0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2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) จากการเผาไหม้เชื้อเพลิงของอุปกรณ์ก่อสร้าง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600" b="0" i="0" u="none" strike="noStrike" kern="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400" b="0" i="0" u="none" strike="noStrike" kern="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400" b="0" i="0" u="none" strike="noStrike" kern="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400" b="0" i="0" u="none" strike="noStrike" kern="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400" b="0" i="0" u="none" strike="noStrike" kern="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ผลการคาดการณ์บริเวณหมู่บ้านและพื้นที่อ่อนไหวทั้ง 12 แห่ง มีค่า </a:t>
            </a:r>
            <a:r>
              <a:rPr kumimoji="0" lang="en-US" sz="1400" b="0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CO</a:t>
            </a:r>
            <a:r>
              <a:rPr kumimoji="0" lang="th-TH" sz="1400" b="0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en-US" sz="1400" b="0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NO</a:t>
            </a:r>
            <a:r>
              <a:rPr kumimoji="0" lang="en-US" sz="1400" b="0" i="0" u="none" strike="noStrike" kern="0" cap="none" spc="-2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2</a:t>
            </a:r>
            <a:r>
              <a:rPr kumimoji="0" lang="th-TH" sz="1400" b="0" i="0" u="none" strike="noStrike" kern="0" cap="none" spc="-2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en-US" sz="1400" b="0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TSP</a:t>
            </a:r>
            <a:r>
              <a:rPr kumimoji="0" lang="th-TH" sz="1400" b="0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en-US" sz="1400" b="0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PM</a:t>
            </a:r>
            <a:r>
              <a:rPr kumimoji="0" lang="en-US" sz="1400" b="0" i="0" u="none" strike="noStrike" kern="0" cap="none" spc="-2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10</a:t>
            </a:r>
            <a:r>
              <a:rPr kumimoji="0" lang="th-TH" sz="1400" b="0" i="0" u="none" strike="noStrike" kern="0" cap="none" spc="-2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400" b="0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และ </a:t>
            </a:r>
            <a:r>
              <a:rPr kumimoji="0" lang="en-US" sz="1400" b="0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PM</a:t>
            </a:r>
            <a:r>
              <a:rPr kumimoji="0" lang="en-US" sz="1400" b="0" i="0" u="none" strike="noStrike" kern="0" cap="none" spc="-2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2.5</a:t>
            </a:r>
            <a:r>
              <a:rPr kumimoji="0" lang="th-TH" sz="1400" b="0" i="0" u="none" strike="noStrike" kern="0" cap="none" spc="-2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อยู่ในเกณฑ์มาตรฐานในทุกแห่ง อย่างไรก็ตาม ปริมาณฝุ่นละออง</a:t>
            </a:r>
            <a:b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ที่เพิ่มขึ้นจากการจราจร อาจส่งผลต่อความเดือดร้อนรำคาญของผู้ที่อาศัยอยู่ใกล้</a:t>
            </a:r>
            <a:b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แนวเส้นทางโครงการ ดังนั้น จึงกำหนด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ผลกระทบทางลบในระดับต่ำ</a:t>
            </a:r>
          </a:p>
        </p:txBody>
      </p:sp>
      <p:sp>
        <p:nvSpPr>
          <p:cNvPr id="10" name="TextBox 55">
            <a:extLst>
              <a:ext uri="{FF2B5EF4-FFF2-40B4-BE49-F238E27FC236}">
                <a16:creationId xmlns:a16="http://schemas.microsoft.com/office/drawing/2014/main" id="{333C8773-A7EA-88A0-7896-B2282071DD79}"/>
              </a:ext>
            </a:extLst>
          </p:cNvPr>
          <p:cNvSpPr txBox="1"/>
          <p:nvPr/>
        </p:nvSpPr>
        <p:spPr>
          <a:xfrm>
            <a:off x="925094" y="1415104"/>
            <a:ext cx="3001709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F37D0FB-3202-05D4-E4C4-C1F992390423}"/>
              </a:ext>
            </a:extLst>
          </p:cNvPr>
          <p:cNvGrpSpPr/>
          <p:nvPr/>
        </p:nvGrpSpPr>
        <p:grpSpPr>
          <a:xfrm>
            <a:off x="668072" y="2708963"/>
            <a:ext cx="3769512" cy="3087507"/>
            <a:chOff x="1248143" y="2650499"/>
            <a:chExt cx="3769512" cy="3087507"/>
          </a:xfrm>
        </p:grpSpPr>
        <p:sp>
          <p:nvSpPr>
            <p:cNvPr id="13" name="TextBox 5">
              <a:extLst>
                <a:ext uri="{FF2B5EF4-FFF2-40B4-BE49-F238E27FC236}">
                  <a16:creationId xmlns:a16="http://schemas.microsoft.com/office/drawing/2014/main" id="{5D3CB51F-5A5C-9A86-9197-E7B5B4EEE7FD}"/>
                </a:ext>
              </a:extLst>
            </p:cNvPr>
            <p:cNvSpPr txBox="1"/>
            <p:nvPr/>
          </p:nvSpPr>
          <p:spPr>
            <a:xfrm>
              <a:off x="1574997" y="2650499"/>
              <a:ext cx="3442658" cy="523220"/>
            </a:xfrm>
            <a:prstGeom prst="rect">
              <a:avLst/>
            </a:prstGeom>
            <a:solidFill>
              <a:srgbClr val="FFF2CC">
                <a:alpha val="50000"/>
              </a:srgbClr>
            </a:solidFill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CO</a:t>
              </a:r>
              <a:r>
                <a:rPr kumimoji="0" lang="th-TH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 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ความเข้มข้นอยู่ในช่วง 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326.82 – 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448.34 มคก./ลบ.ม. </a:t>
              </a:r>
              <a:endPara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endParaRPr>
            </a:p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(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ไม่เกิน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 34,355.83 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มคก./ลบ.ม.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) </a:t>
              </a:r>
              <a:r>
                <a:rPr kumimoji="0" lang="th-TH" sz="1400" b="1" i="0" u="sng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highlight>
                    <a:srgbClr val="FFFF00"/>
                  </a:highlight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ไม่เกิน</a:t>
              </a:r>
              <a:r>
                <a:rPr kumimoji="0" lang="th-TH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ค่ามาตรฐาน</a:t>
              </a:r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A4E31871-E9CE-545D-61F6-4EA996682D4F}"/>
                </a:ext>
              </a:extLst>
            </p:cNvPr>
            <p:cNvCxnSpPr>
              <a:cxnSpLocks/>
            </p:cNvCxnSpPr>
            <p:nvPr/>
          </p:nvCxnSpPr>
          <p:spPr>
            <a:xfrm>
              <a:off x="1268425" y="2650499"/>
              <a:ext cx="0" cy="2835901"/>
            </a:xfrm>
            <a:prstGeom prst="line">
              <a:avLst/>
            </a:prstGeom>
            <a:ln w="19050">
              <a:solidFill>
                <a:schemeClr val="accent2">
                  <a:lumMod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01BDBA91-8D2E-B8BB-C9C9-19D82859BE5D}"/>
                </a:ext>
              </a:extLst>
            </p:cNvPr>
            <p:cNvCxnSpPr>
              <a:cxnSpLocks/>
            </p:cNvCxnSpPr>
            <p:nvPr/>
          </p:nvCxnSpPr>
          <p:spPr>
            <a:xfrm>
              <a:off x="1268425" y="2817685"/>
              <a:ext cx="308345" cy="0"/>
            </a:xfrm>
            <a:prstGeom prst="line">
              <a:avLst/>
            </a:prstGeom>
            <a:ln w="19050">
              <a:solidFill>
                <a:schemeClr val="accent2">
                  <a:lumMod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8DB1FFFC-863D-67CA-8B64-B9DBCAFDEC16}"/>
                </a:ext>
              </a:extLst>
            </p:cNvPr>
            <p:cNvCxnSpPr>
              <a:cxnSpLocks/>
            </p:cNvCxnSpPr>
            <p:nvPr/>
          </p:nvCxnSpPr>
          <p:spPr>
            <a:xfrm>
              <a:off x="1268425" y="3571764"/>
              <a:ext cx="308345" cy="0"/>
            </a:xfrm>
            <a:prstGeom prst="line">
              <a:avLst/>
            </a:prstGeom>
            <a:ln w="19050">
              <a:solidFill>
                <a:schemeClr val="accent2">
                  <a:lumMod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0EE2363-1ED7-1415-BBE2-9AA5326A1072}"/>
                </a:ext>
              </a:extLst>
            </p:cNvPr>
            <p:cNvCxnSpPr>
              <a:cxnSpLocks/>
            </p:cNvCxnSpPr>
            <p:nvPr/>
          </p:nvCxnSpPr>
          <p:spPr>
            <a:xfrm>
              <a:off x="1266652" y="4217638"/>
              <a:ext cx="308345" cy="0"/>
            </a:xfrm>
            <a:prstGeom prst="line">
              <a:avLst/>
            </a:prstGeom>
            <a:ln w="19050">
              <a:solidFill>
                <a:schemeClr val="accent2">
                  <a:lumMod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5">
              <a:extLst>
                <a:ext uri="{FF2B5EF4-FFF2-40B4-BE49-F238E27FC236}">
                  <a16:creationId xmlns:a16="http://schemas.microsoft.com/office/drawing/2014/main" id="{E8730E2C-2621-BFFC-4FB4-D35DA24BBD1B}"/>
                </a:ext>
              </a:extLst>
            </p:cNvPr>
            <p:cNvSpPr txBox="1"/>
            <p:nvPr/>
          </p:nvSpPr>
          <p:spPr>
            <a:xfrm>
              <a:off x="1574997" y="3295020"/>
              <a:ext cx="3442658" cy="523220"/>
            </a:xfrm>
            <a:prstGeom prst="rect">
              <a:avLst/>
            </a:prstGeom>
            <a:solidFill>
              <a:srgbClr val="FFF2CC">
                <a:alpha val="50000"/>
              </a:srgbClr>
            </a:solidFill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NO</a:t>
              </a:r>
              <a:r>
                <a:rPr kumimoji="0" lang="en-US" sz="1400" b="1" i="0" u="none" strike="noStrike" kern="1200" cap="none" spc="0" normalizeH="0" baseline="-2500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2</a:t>
              </a:r>
              <a:r>
                <a:rPr kumimoji="0" lang="th-TH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 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ความเข้มข้นอยู่ในช่วง 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12.48 – 27.91 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มคก./ลบ.ม. </a:t>
              </a:r>
              <a:endPara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endParaRPr>
            </a:p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(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ไม่เกิน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 225.77 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มคก./ลบ.ม.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)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 </a:t>
              </a:r>
              <a:r>
                <a:rPr kumimoji="0" lang="th-TH" sz="1400" b="1" i="0" u="sng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highlight>
                    <a:srgbClr val="FFFF00"/>
                  </a:highlight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ไม่เกิน</a:t>
              </a:r>
              <a:r>
                <a:rPr kumimoji="0" lang="th-TH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ค่ามาตรฐาน</a:t>
              </a:r>
            </a:p>
          </p:txBody>
        </p:sp>
        <p:sp>
          <p:nvSpPr>
            <p:cNvPr id="23" name="TextBox 5">
              <a:extLst>
                <a:ext uri="{FF2B5EF4-FFF2-40B4-BE49-F238E27FC236}">
                  <a16:creationId xmlns:a16="http://schemas.microsoft.com/office/drawing/2014/main" id="{1EBD145E-6BBF-AB31-862C-75B9CE7ED5D4}"/>
                </a:ext>
              </a:extLst>
            </p:cNvPr>
            <p:cNvSpPr txBox="1"/>
            <p:nvPr/>
          </p:nvSpPr>
          <p:spPr>
            <a:xfrm>
              <a:off x="1574997" y="3945970"/>
              <a:ext cx="3442658" cy="523220"/>
            </a:xfrm>
            <a:prstGeom prst="rect">
              <a:avLst/>
            </a:prstGeom>
            <a:solidFill>
              <a:srgbClr val="FFF2CC">
                <a:alpha val="50000"/>
              </a:srgbClr>
            </a:solidFill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TSP</a:t>
              </a:r>
              <a:r>
                <a:rPr kumimoji="0" lang="th-TH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 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ความเข้มข้นอยู่ในช่วง 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39.03 –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 66.73 มคก./ลบ.ม. </a:t>
              </a:r>
              <a:endPara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endParaRPr>
            </a:p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(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ไม่เกิน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 200 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มคก./ลบ.ม.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)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 </a:t>
              </a:r>
              <a:r>
                <a:rPr kumimoji="0" lang="th-TH" sz="1400" b="1" i="0" u="sng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highlight>
                    <a:srgbClr val="FFFF00"/>
                  </a:highlight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ไม่เกิน</a:t>
              </a:r>
              <a:r>
                <a:rPr kumimoji="0" lang="th-TH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ค่ามาตรฐาน</a:t>
              </a:r>
            </a:p>
          </p:txBody>
        </p:sp>
        <p:sp>
          <p:nvSpPr>
            <p:cNvPr id="24" name="TextBox 5">
              <a:extLst>
                <a:ext uri="{FF2B5EF4-FFF2-40B4-BE49-F238E27FC236}">
                  <a16:creationId xmlns:a16="http://schemas.microsoft.com/office/drawing/2014/main" id="{65383DFE-4820-ED17-4C6D-6B6AA7CE409A}"/>
                </a:ext>
              </a:extLst>
            </p:cNvPr>
            <p:cNvSpPr txBox="1"/>
            <p:nvPr/>
          </p:nvSpPr>
          <p:spPr>
            <a:xfrm>
              <a:off x="1564219" y="4577482"/>
              <a:ext cx="3453436" cy="523220"/>
            </a:xfrm>
            <a:prstGeom prst="rect">
              <a:avLst/>
            </a:prstGeom>
            <a:solidFill>
              <a:srgbClr val="FFF2CC">
                <a:alpha val="50000"/>
              </a:srgbClr>
            </a:solidFill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PM</a:t>
              </a:r>
              <a:r>
                <a:rPr kumimoji="0" lang="th-TH" sz="1400" b="1" i="0" u="none" strike="noStrike" kern="1200" cap="none" spc="0" normalizeH="0" baseline="-2500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10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ความเข้มข้นอยู่ในช่วง 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18.93 – 34.60 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มคก./ลบ.ม. </a:t>
              </a:r>
              <a:endPara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endParaRPr>
            </a:p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(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ไม่เกิน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 100 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มคก./ลบ.ม.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)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 </a:t>
              </a:r>
              <a:r>
                <a:rPr kumimoji="0" lang="th-TH" sz="1400" b="1" i="0" u="sng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highlight>
                    <a:srgbClr val="FFFF00"/>
                  </a:highlight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ไม่เกิน</a:t>
              </a:r>
              <a:r>
                <a:rPr kumimoji="0" lang="th-TH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ค่ามาตรฐาน</a:t>
              </a:r>
            </a:p>
          </p:txBody>
        </p: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218856FB-B7BF-DC9B-88E7-DA2E96D357FA}"/>
                </a:ext>
              </a:extLst>
            </p:cNvPr>
            <p:cNvCxnSpPr>
              <a:cxnSpLocks/>
            </p:cNvCxnSpPr>
            <p:nvPr/>
          </p:nvCxnSpPr>
          <p:spPr>
            <a:xfrm>
              <a:off x="1266652" y="4877648"/>
              <a:ext cx="308345" cy="0"/>
            </a:xfrm>
            <a:prstGeom prst="line">
              <a:avLst/>
            </a:prstGeom>
            <a:ln w="19050">
              <a:solidFill>
                <a:schemeClr val="accent2">
                  <a:lumMod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Box 5">
              <a:extLst>
                <a:ext uri="{FF2B5EF4-FFF2-40B4-BE49-F238E27FC236}">
                  <a16:creationId xmlns:a16="http://schemas.microsoft.com/office/drawing/2014/main" id="{1586C2CC-E82C-7EB1-E2DA-F0E40C72143F}"/>
                </a:ext>
              </a:extLst>
            </p:cNvPr>
            <p:cNvSpPr txBox="1"/>
            <p:nvPr/>
          </p:nvSpPr>
          <p:spPr>
            <a:xfrm>
              <a:off x="1564219" y="5214786"/>
              <a:ext cx="3453436" cy="523220"/>
            </a:xfrm>
            <a:prstGeom prst="rect">
              <a:avLst/>
            </a:prstGeom>
            <a:solidFill>
              <a:srgbClr val="FFF2CC">
                <a:alpha val="50000"/>
              </a:srgbClr>
            </a:solidFill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PM</a:t>
              </a:r>
              <a:r>
                <a:rPr kumimoji="0" lang="th-TH" sz="1400" b="1" i="0" u="none" strike="noStrike" kern="1200" cap="none" spc="0" normalizeH="0" baseline="-2500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2.5</a:t>
              </a:r>
              <a:r>
                <a:rPr kumimoji="0" lang="th-TH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 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ความเข้มข้นอยู่ในช่วง 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6.48 – 15.43 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มคก./ลบ.ม. </a:t>
              </a:r>
              <a:endPara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endParaRPr>
            </a:p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(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ไม่เกิน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 37.5 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มคก./ลบ.ม.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)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 </a:t>
              </a:r>
              <a:r>
                <a:rPr kumimoji="0" lang="th-TH" sz="1400" b="1" i="0" u="sng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highlight>
                    <a:srgbClr val="FFFF00"/>
                  </a:highlight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ไม่เกิน</a:t>
              </a:r>
              <a:r>
                <a:rPr kumimoji="0" lang="th-TH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ค่ามาตรฐาน</a:t>
              </a:r>
            </a:p>
          </p:txBody>
        </p: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D1A986BF-1B20-80A9-22BB-9A4969AB47B0}"/>
                </a:ext>
              </a:extLst>
            </p:cNvPr>
            <p:cNvCxnSpPr>
              <a:cxnSpLocks/>
            </p:cNvCxnSpPr>
            <p:nvPr/>
          </p:nvCxnSpPr>
          <p:spPr>
            <a:xfrm>
              <a:off x="1248143" y="5481604"/>
              <a:ext cx="308345" cy="0"/>
            </a:xfrm>
            <a:prstGeom prst="line">
              <a:avLst/>
            </a:prstGeom>
            <a:ln w="19050">
              <a:solidFill>
                <a:schemeClr val="accent2">
                  <a:lumMod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6EC52BF1-D861-843E-4A98-9AFF29BFC42D}"/>
              </a:ext>
            </a:extLst>
          </p:cNvPr>
          <p:cNvSpPr/>
          <p:nvPr/>
        </p:nvSpPr>
        <p:spPr>
          <a:xfrm>
            <a:off x="4731798" y="1599772"/>
            <a:ext cx="4187323" cy="3036174"/>
          </a:xfrm>
          <a:prstGeom prst="rect">
            <a:avLst/>
          </a:prstGeom>
          <a:solidFill>
            <a:srgbClr val="FBFFFB"/>
          </a:solidFill>
          <a:ln w="19050">
            <a:solidFill>
              <a:schemeClr val="accent3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ประสานกับทางชุมชนที่อาศัยอยู่โดยรอบพื้นที่ก่อสร้างให้ทราบทุกครั้ง และการ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ดำเนินการก่อสร้างจะดำเนินการในช่วงเวลากลางวันเท่านั้น 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ตั้งแต่เวลา 08.00-17.00 น. (8 ชั่วโมง ไม่รวมช่วงเวลาพักเที่ยงตั้งแต่เวลา 12.00 – 13.00 น.)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ผู้รับเหมาก่อสร้างต้องดำเนินการ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ฉีดพรมน้ำบริเวณพื้นที่ก่อสร้างที่มีการขุดเปิดหน้าดิน/ผิวทางของถนนที่ยังไม่ได้ก่อสร้างผิวทางถาวร อย่างน้อยวันละ 2 ครั้ง 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ทั้งนี้ ให้พิจารณาเพิ่มความถี่ในกรณีที่ค่าฝุ่นละอองสูงหรือมีกิจกรรมงานดิน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ผู้รับเหมาก่อสร้างต้อง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ติดตั้งแผ่นกันฝุ่นที่ล้อทั้ง 4 ข้างของยานพาหนะ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ที่ใช้ในการขนส่งอุปกรณ์ก่อสร้างและหนักงานก่อสร้างในพื้นที่ก่อสร้าง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รถบรรทุกวัสดุก่อสร้าง เศษวัสดุเหลือใช้ และรถขนดิน ต้องมีผ้าใบปิดปกคลุมให้มิดชิด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และมีการตรวจสอบความเรียบร้อยของยานพาหนะในการขนส่งเสมอ </a:t>
            </a:r>
            <a:b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เพื่อป้องกันการฟุ้งกระจายหรือการตกหล่น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30" name="TextBox 55">
            <a:extLst>
              <a:ext uri="{FF2B5EF4-FFF2-40B4-BE49-F238E27FC236}">
                <a16:creationId xmlns:a16="http://schemas.microsoft.com/office/drawing/2014/main" id="{F77BE526-EAA2-B55E-A273-1E381EC9BDB6}"/>
              </a:ext>
            </a:extLst>
          </p:cNvPr>
          <p:cNvSpPr txBox="1"/>
          <p:nvPr/>
        </p:nvSpPr>
        <p:spPr>
          <a:xfrm>
            <a:off x="5352832" y="1415104"/>
            <a:ext cx="2900205" cy="369332"/>
          </a:xfrm>
          <a:prstGeom prst="rect">
            <a:avLst/>
          </a:prstGeom>
          <a:solidFill>
            <a:srgbClr val="006600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มาตรการฯ ที่สำคัญ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4" name="รูปภาพ 10">
            <a:extLst>
              <a:ext uri="{FF2B5EF4-FFF2-40B4-BE49-F238E27FC236}">
                <a16:creationId xmlns:a16="http://schemas.microsoft.com/office/drawing/2014/main" id="{8652B372-767D-C995-1C03-D5E8AF83C50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5461" y="4718980"/>
            <a:ext cx="1309102" cy="100571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Picture 4" descr="à¸£à¸¹à¸à¸ à¸²à¸à¸à¸µà¹à¹à¸à¸µà¹à¸¢à¸§à¸à¹à¸­à¸">
            <a:extLst>
              <a:ext uri="{FF2B5EF4-FFF2-40B4-BE49-F238E27FC236}">
                <a16:creationId xmlns:a16="http://schemas.microsoft.com/office/drawing/2014/main" id="{984A3ABD-FC1C-21CC-6F66-A1294AC05D9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2230" y="4736082"/>
            <a:ext cx="1487153" cy="988616"/>
          </a:xfrm>
          <a:prstGeom prst="rect">
            <a:avLst/>
          </a:prstGeom>
          <a:noFill/>
          <a:ln>
            <a:solidFill>
              <a:sysClr val="windowText" lastClr="00000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C4B67E8-45FC-662C-4DD7-42D3A16C8CE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5" t="5677" r="4528" b="3774"/>
          <a:stretch>
            <a:fillRect/>
          </a:stretch>
        </p:blipFill>
        <p:spPr bwMode="auto">
          <a:xfrm>
            <a:off x="4754238" y="4736082"/>
            <a:ext cx="1232078" cy="100571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97037131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F4B0799C-192B-B6E2-FDA9-EF777624B6FE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เสียง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196AAF8D-2977-04FD-E50C-2D7626E75C74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57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1" name="Arrow: Pentagon 10">
            <a:extLst>
              <a:ext uri="{FF2B5EF4-FFF2-40B4-BE49-F238E27FC236}">
                <a16:creationId xmlns:a16="http://schemas.microsoft.com/office/drawing/2014/main" id="{6EFEEA0E-7FC1-C260-CB17-71D89D893E82}"/>
              </a:ext>
            </a:extLst>
          </p:cNvPr>
          <p:cNvSpPr/>
          <p:nvPr/>
        </p:nvSpPr>
        <p:spPr>
          <a:xfrm>
            <a:off x="142887" y="974714"/>
            <a:ext cx="3047300" cy="369244"/>
          </a:xfrm>
          <a:prstGeom prst="homePlate">
            <a:avLst/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แนวเส้นทางโครงการช่วงที่ 1 และช่วงที่ 2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2" name="Arrow: Chevron 11">
            <a:extLst>
              <a:ext uri="{FF2B5EF4-FFF2-40B4-BE49-F238E27FC236}">
                <a16:creationId xmlns:a16="http://schemas.microsoft.com/office/drawing/2014/main" id="{3B0BCC76-4B14-127B-A0CF-A5FEC9226E36}"/>
              </a:ext>
            </a:extLst>
          </p:cNvPr>
          <p:cNvSpPr/>
          <p:nvPr/>
        </p:nvSpPr>
        <p:spPr>
          <a:xfrm>
            <a:off x="3078974" y="974714"/>
            <a:ext cx="428625" cy="369244"/>
          </a:xfrm>
          <a:prstGeom prst="chevron">
            <a:avLst>
              <a:gd name="adj" fmla="val 54969"/>
            </a:avLst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C280D72-D3EF-6B7A-DB8C-2C578CD49B9A}"/>
              </a:ext>
            </a:extLst>
          </p:cNvPr>
          <p:cNvSpPr/>
          <p:nvPr/>
        </p:nvSpPr>
        <p:spPr>
          <a:xfrm>
            <a:off x="268698" y="1616394"/>
            <a:ext cx="4314503" cy="5241606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  <a:endParaRPr kumimoji="0" lang="th-TH" sz="1600" b="1" i="0" u="sng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เสียงดังจากเครื่องจักรกล เครื่องมือต่าง ๆ จากงานเตรียมพื้นที่ งานผิวทางและชั้นทาง </a:t>
            </a:r>
            <a:br>
              <a:rPr kumimoji="0" lang="th-TH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งานโครงสร้างสะพานส่วนล่าง และงานโครงสร้างสะพานส่วนบน ไปยังหมู่บ้านและพื้นที่อ่อนไหว รวม 12 แห่ง</a:t>
            </a:r>
            <a:endParaRPr kumimoji="0" lang="th-T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600" b="0" i="0" u="none" strike="noStrike" kern="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เมื่อเปรียบเทียบผลการประเมินกับประกาศคณะกรรมสิ่งแวดล้อมแห่งชาติ ฉบับที่ 15 (พ.ศ.2540) เรื่อง กำหนดมาตรฐานระดับเสียงโดยทั่วไปที่กำหนดให้ค่าระดับเสียงต้องไม่เกิน 70.0 เดซิเบล เอ พบว่า ค่าระดับเสียงในเวลา 24 ชั่วโมง ณ บริเวณผู้รับที่อ่อนไหวมีค่าเกินเกณฑ์มาตรฐาน จำนวน 5 แห่ง ได้แก่ </a:t>
            </a: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	</a:t>
            </a:r>
            <a:r>
              <a:rPr kumimoji="0" lang="th-TH" sz="14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ช่วงที่ 1 </a:t>
            </a:r>
            <a:r>
              <a:rPr kumimoji="0" lang="th-TH" sz="1400" b="1" i="0" u="none" strike="noStrike" kern="1200" cap="none" spc="-2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จำนวน 4 แห่ง </a:t>
            </a:r>
            <a:r>
              <a:rPr kumimoji="0" lang="th-TH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ได้แก่ </a:t>
            </a: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	(1) หมู่ 1 บ้านช่องพลี </a:t>
            </a: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	(2) โรงเรียนบ้านหนองทะเล </a:t>
            </a: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	(3) หมู่ 1 บ้านหนองทะเล </a:t>
            </a: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	(4) โรงเรียนประทีปศึกษา</a:t>
            </a: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0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	</a:t>
            </a:r>
            <a:r>
              <a:rPr kumimoji="0" lang="th-TH" sz="1400" b="1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ช่วงที่ 2 </a:t>
            </a:r>
            <a:r>
              <a:rPr kumimoji="0" lang="th-TH" sz="1400" b="1" i="0" u="none" strike="noStrike" kern="0" cap="none" spc="-2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จำนวน 1 แห่ง </a:t>
            </a:r>
            <a:r>
              <a:rPr kumimoji="0" lang="th-TH" sz="1400" b="0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ได่แก่</a:t>
            </a:r>
            <a:r>
              <a:rPr kumimoji="0" lang="en-US" sz="1400" b="0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endParaRPr kumimoji="0" lang="th-TH" sz="1400" b="0" i="0" u="none" strike="noStrike" kern="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0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	(1) หมู่ 5 บ้านในไร่</a:t>
            </a: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0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	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ดังนั้น จึงกำหนด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ผลกระทบทางลบในระดับปานกลาง</a:t>
            </a:r>
          </a:p>
        </p:txBody>
      </p:sp>
      <p:sp>
        <p:nvSpPr>
          <p:cNvPr id="17" name="TextBox 55">
            <a:extLst>
              <a:ext uri="{FF2B5EF4-FFF2-40B4-BE49-F238E27FC236}">
                <a16:creationId xmlns:a16="http://schemas.microsoft.com/office/drawing/2014/main" id="{E6A826C5-0458-266C-F9EA-82B4FE4480A8}"/>
              </a:ext>
            </a:extLst>
          </p:cNvPr>
          <p:cNvSpPr txBox="1"/>
          <p:nvPr/>
        </p:nvSpPr>
        <p:spPr>
          <a:xfrm>
            <a:off x="925094" y="1415104"/>
            <a:ext cx="3001709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428AA45-C977-8B39-8E2F-FF84F24EADDF}"/>
              </a:ext>
            </a:extLst>
          </p:cNvPr>
          <p:cNvSpPr/>
          <p:nvPr/>
        </p:nvSpPr>
        <p:spPr>
          <a:xfrm>
            <a:off x="4731798" y="1599772"/>
            <a:ext cx="4187323" cy="1811594"/>
          </a:xfrm>
          <a:prstGeom prst="rect">
            <a:avLst/>
          </a:prstGeom>
          <a:solidFill>
            <a:srgbClr val="FBFFFB"/>
          </a:solidFill>
          <a:ln w="19050">
            <a:solidFill>
              <a:schemeClr val="accent3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กำหนดให้มีการติดตั้งกำแพงกันเสียงชั่วคราว ณ บริเวณผู้รับที่อ่อนไหวที่มีค่าระดับเสียงเกินเกณฑ์มาตรฐาน โดยเลือกใช้วัสดุกันเสียงคือเหล็ก (</a:t>
            </a:r>
            <a: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steel), 24 ga 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ความหนา 0.64 มิลลิเมตร และมีค่า </a:t>
            </a:r>
            <a: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Transmission loss 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เท่ากับ 18 เดซิเบล เอ ซึ่งออกแบบเป็นกำแพงกันเสียงแบบตั้งตรง โดยมีความสูง 2.5 เมตร ติดตั้งบน</a:t>
            </a:r>
            <a:b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แบริเออร์คอนกรีต บริเวณผู้รับที่อ่อนไหวจำนวน 5 แห่ง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9" name="TextBox 55">
            <a:extLst>
              <a:ext uri="{FF2B5EF4-FFF2-40B4-BE49-F238E27FC236}">
                <a16:creationId xmlns:a16="http://schemas.microsoft.com/office/drawing/2014/main" id="{3E8F69FA-AAEC-F0EC-47CC-DFAC4B7A74C6}"/>
              </a:ext>
            </a:extLst>
          </p:cNvPr>
          <p:cNvSpPr txBox="1"/>
          <p:nvPr/>
        </p:nvSpPr>
        <p:spPr>
          <a:xfrm>
            <a:off x="5352832" y="1415104"/>
            <a:ext cx="2900205" cy="369332"/>
          </a:xfrm>
          <a:prstGeom prst="rect">
            <a:avLst/>
          </a:prstGeom>
          <a:solidFill>
            <a:srgbClr val="006600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มาตรการฯ ที่สำคัญ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6EFBA9F-9009-519D-3F05-43B094E81672}"/>
              </a:ext>
            </a:extLst>
          </p:cNvPr>
          <p:cNvGrpSpPr/>
          <p:nvPr/>
        </p:nvGrpSpPr>
        <p:grpSpPr>
          <a:xfrm>
            <a:off x="670967" y="2888145"/>
            <a:ext cx="3751004" cy="1109223"/>
            <a:chOff x="1236575" y="2687714"/>
            <a:chExt cx="3751004" cy="1109223"/>
          </a:xfrm>
        </p:grpSpPr>
        <p:sp>
          <p:nvSpPr>
            <p:cNvPr id="21" name="TextBox 5">
              <a:extLst>
                <a:ext uri="{FF2B5EF4-FFF2-40B4-BE49-F238E27FC236}">
                  <a16:creationId xmlns:a16="http://schemas.microsoft.com/office/drawing/2014/main" id="{067F22A3-40E2-1F4A-480C-C79F0079E975}"/>
                </a:ext>
              </a:extLst>
            </p:cNvPr>
            <p:cNvSpPr txBox="1"/>
            <p:nvPr/>
          </p:nvSpPr>
          <p:spPr>
            <a:xfrm>
              <a:off x="1544921" y="2687714"/>
              <a:ext cx="3442658" cy="523220"/>
            </a:xfrm>
            <a:prstGeom prst="rect">
              <a:avLst/>
            </a:prstGeom>
            <a:solidFill>
              <a:srgbClr val="FFF8E5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400" b="1" i="0" u="sng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กิจกรรมเตรียมพื้นที่</a:t>
              </a:r>
              <a:r>
                <a:rPr kumimoji="0" lang="th-TH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 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ระดับเสียง 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61.9 – 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74.1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 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dB(A)</a:t>
              </a:r>
              <a:endPara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endParaRPr>
            </a:p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(ไม่เกิน 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70 dB(A)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) </a:t>
              </a:r>
              <a:r>
                <a:rPr kumimoji="0" lang="th-TH" sz="1400" b="1" i="0" u="sng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highlight>
                    <a:srgbClr val="FFFF00"/>
                  </a:highlight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เกิน</a:t>
              </a:r>
              <a:r>
                <a:rPr kumimoji="0" lang="th-TH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ค่ามาตรฐาน</a:t>
              </a:r>
            </a:p>
          </p:txBody>
        </p: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DC637AC5-A907-9704-692E-5D50EA03440D}"/>
                </a:ext>
              </a:extLst>
            </p:cNvPr>
            <p:cNvCxnSpPr>
              <a:cxnSpLocks/>
            </p:cNvCxnSpPr>
            <p:nvPr/>
          </p:nvCxnSpPr>
          <p:spPr>
            <a:xfrm>
              <a:off x="1238349" y="2687714"/>
              <a:ext cx="0" cy="795511"/>
            </a:xfrm>
            <a:prstGeom prst="line">
              <a:avLst/>
            </a:prstGeom>
            <a:ln w="19050">
              <a:solidFill>
                <a:schemeClr val="accent2">
                  <a:lumMod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6A6FB642-EB67-77DE-6433-F6063F6A6780}"/>
                </a:ext>
              </a:extLst>
            </p:cNvPr>
            <p:cNvCxnSpPr>
              <a:cxnSpLocks/>
            </p:cNvCxnSpPr>
            <p:nvPr/>
          </p:nvCxnSpPr>
          <p:spPr>
            <a:xfrm>
              <a:off x="1238349" y="2928510"/>
              <a:ext cx="308345" cy="0"/>
            </a:xfrm>
            <a:prstGeom prst="line">
              <a:avLst/>
            </a:prstGeom>
            <a:ln w="19050">
              <a:solidFill>
                <a:schemeClr val="accent2">
                  <a:lumMod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8CD02C7-48CF-8458-3F7A-2DB0CD087D1F}"/>
                </a:ext>
              </a:extLst>
            </p:cNvPr>
            <p:cNvCxnSpPr>
              <a:cxnSpLocks/>
            </p:cNvCxnSpPr>
            <p:nvPr/>
          </p:nvCxnSpPr>
          <p:spPr>
            <a:xfrm>
              <a:off x="1236575" y="3483225"/>
              <a:ext cx="308345" cy="0"/>
            </a:xfrm>
            <a:prstGeom prst="line">
              <a:avLst/>
            </a:prstGeom>
            <a:ln w="19050">
              <a:solidFill>
                <a:schemeClr val="accent2">
                  <a:lumMod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Box 5">
              <a:extLst>
                <a:ext uri="{FF2B5EF4-FFF2-40B4-BE49-F238E27FC236}">
                  <a16:creationId xmlns:a16="http://schemas.microsoft.com/office/drawing/2014/main" id="{B35D4A9D-76D5-B6D0-A716-9F0A37A82BFD}"/>
                </a:ext>
              </a:extLst>
            </p:cNvPr>
            <p:cNvSpPr txBox="1"/>
            <p:nvPr/>
          </p:nvSpPr>
          <p:spPr>
            <a:xfrm>
              <a:off x="1544921" y="3273717"/>
              <a:ext cx="3442658" cy="523220"/>
            </a:xfrm>
            <a:prstGeom prst="rect">
              <a:avLst/>
            </a:prstGeom>
            <a:solidFill>
              <a:srgbClr val="FFF2CC">
                <a:alpha val="50000"/>
              </a:srgbClr>
            </a:solidFill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400" b="1" i="0" u="sng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กิจกรรมงานผิวทางและชั้นทาง</a:t>
              </a:r>
              <a:r>
                <a:rPr kumimoji="0" lang="th-TH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 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ระดับเสียง 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61.9 – 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73.7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 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dB(A)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Tahoma" panose="020B0604030504040204" pitchFamily="34" charset="0"/>
                  <a:cs typeface="TH SarabunPSK" panose="020B0500040200020003" pitchFamily="34" charset="-34"/>
                </a:rPr>
                <a:t> </a:t>
              </a:r>
            </a:p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(ไม่เกิน </a:t>
              </a: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70 dB(A)</a:t>
              </a:r>
              <a:r>
                <a:rPr kumimoji="0" lang="th-TH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) </a:t>
              </a:r>
              <a:r>
                <a:rPr kumimoji="0" lang="th-TH" sz="1400" b="1" i="0" u="sng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highlight>
                    <a:srgbClr val="FFFF00"/>
                  </a:highlight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เกิน</a:t>
              </a:r>
              <a:r>
                <a:rPr kumimoji="0" lang="th-TH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ค่ามาตรฐาน</a:t>
              </a:r>
            </a:p>
          </p:txBody>
        </p:sp>
      </p:grpSp>
      <p:pic>
        <p:nvPicPr>
          <p:cNvPr id="32" name="Picture 31">
            <a:extLst>
              <a:ext uri="{FF2B5EF4-FFF2-40B4-BE49-F238E27FC236}">
                <a16:creationId xmlns:a16="http://schemas.microsoft.com/office/drawing/2014/main" id="{A662AADF-DFA5-6EC1-B001-C8569DB54F2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2035" y="3498338"/>
            <a:ext cx="3767608" cy="2753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84593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E75FD0-22B6-848E-0F2B-92EA5657FD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B6464CD5-229F-EBB9-3086-3A26AFC3F455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เสียง (ต่อ)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BE41AB75-A836-43F5-0A12-D3DE99565EE2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58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1" name="Arrow: Pentagon 10">
            <a:extLst>
              <a:ext uri="{FF2B5EF4-FFF2-40B4-BE49-F238E27FC236}">
                <a16:creationId xmlns:a16="http://schemas.microsoft.com/office/drawing/2014/main" id="{2DFA96A9-FC5B-E99A-79CA-CFA034CD4505}"/>
              </a:ext>
            </a:extLst>
          </p:cNvPr>
          <p:cNvSpPr/>
          <p:nvPr/>
        </p:nvSpPr>
        <p:spPr>
          <a:xfrm>
            <a:off x="142887" y="974714"/>
            <a:ext cx="3047300" cy="369244"/>
          </a:xfrm>
          <a:prstGeom prst="homePlate">
            <a:avLst/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แนวเส้นทางโครงการช่วงที่ 1 และช่วงที่ 2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2" name="Arrow: Chevron 11">
            <a:extLst>
              <a:ext uri="{FF2B5EF4-FFF2-40B4-BE49-F238E27FC236}">
                <a16:creationId xmlns:a16="http://schemas.microsoft.com/office/drawing/2014/main" id="{04BA4DBF-71F9-57D5-D03C-07EB708C51BA}"/>
              </a:ext>
            </a:extLst>
          </p:cNvPr>
          <p:cNvSpPr/>
          <p:nvPr/>
        </p:nvSpPr>
        <p:spPr>
          <a:xfrm>
            <a:off x="3078974" y="974714"/>
            <a:ext cx="428625" cy="369244"/>
          </a:xfrm>
          <a:prstGeom prst="chevron">
            <a:avLst>
              <a:gd name="adj" fmla="val 54969"/>
            </a:avLst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0FCB97-B34D-869B-DBCA-320F6EC4F102}"/>
              </a:ext>
            </a:extLst>
          </p:cNvPr>
          <p:cNvSpPr txBox="1"/>
          <p:nvPr/>
        </p:nvSpPr>
        <p:spPr>
          <a:xfrm>
            <a:off x="142887" y="1442296"/>
            <a:ext cx="3986539" cy="2977738"/>
          </a:xfrm>
          <a:prstGeom prst="rect">
            <a:avLst/>
          </a:prstGeom>
          <a:solidFill>
            <a:srgbClr val="FFFDEF"/>
          </a:solidFill>
        </p:spPr>
        <p:txBody>
          <a:bodyPr wrap="square">
            <a:spAutoFit/>
          </a:bodyPr>
          <a:lstStyle/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การติดตั้งกำแพงกันเสียงบริเวณเขตทางต้อง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สอบถามความคิดเห็นของประชาชนก่อนดำเนินการติดตั้งกำแพงกันเสียง 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ซึ่ง</a:t>
            </a:r>
            <a:r>
              <a:rPr kumimoji="0" lang="th-TH" sz="1500" b="0" i="0" u="none" strike="noStrike" kern="1200" cap="none" spc="-3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ทางโครงการได้ดำเนินการสอบถามความคิดเห็นของประชาชนบริเวณที่คาดว่าจะมีระดับเสียงเกินค่ามาตรฐาน โดยดำเนินการเมื่อ</a:t>
            </a:r>
            <a:r>
              <a:rPr kumimoji="0" lang="th-TH" sz="1500" b="0" i="0" u="none" strike="noStrike" kern="1200" cap="none" spc="-3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วันที่ 21 - 22 พฤษภาคม </a:t>
            </a:r>
            <a:r>
              <a:rPr kumimoji="0" lang="en-US" sz="1500" b="0" i="0" u="none" strike="noStrike" kern="1200" cap="none" spc="-3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2569</a:t>
            </a:r>
            <a:r>
              <a:rPr kumimoji="0" lang="th-TH" sz="1500" b="0" i="0" u="none" strike="noStrike" kern="1200" cap="none" spc="-3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 </a:t>
            </a:r>
            <a:r>
              <a:rPr kumimoji="0" lang="th-TH" sz="1500" b="0" i="0" u="none" strike="noStrike" kern="1200" cap="none" spc="-3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รวมจำนวนทั้งสิ้น </a:t>
            </a:r>
            <a:r>
              <a:rPr kumimoji="0" lang="th-TH" sz="1500" b="0" i="0" u="none" strike="noStrike" kern="1200" cap="none" spc="-3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93 ราย</a:t>
            </a: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500" b="0" i="0" u="none" strike="noStrike" kern="1200" cap="none" spc="-3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โดยผลการสํารวจความคิดเห็นของประชาชนต่อมาตรการติดตั้งกําแพงกันเสียงชั่วคราวในระยะก่อสร้าง</a:t>
            </a:r>
            <a:r>
              <a:rPr kumimoji="0" lang="th-TH" sz="1500" b="1" i="0" u="none" strike="noStrike" kern="1200" cap="none" spc="-3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 </a:t>
            </a:r>
            <a:r>
              <a:rPr kumimoji="0" lang="th-TH" sz="1500" b="1" i="0" u="sng" strike="noStrike" kern="1200" cap="none" spc="-3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ประชาชนทั้งหมดไม่เห็นด้วยกับการติดตั้งกำแพงกันเสียงชั่วคราว</a:t>
            </a:r>
            <a:r>
              <a:rPr kumimoji="0" lang="th-TH" sz="1500" b="0" i="0" u="sng" strike="noStrike" kern="1200" cap="none" spc="-3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 </a:t>
            </a:r>
            <a:r>
              <a:rPr kumimoji="0" lang="th-TH" sz="1500" b="0" i="0" u="none" strike="noStrike" kern="1200" cap="none" spc="-3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เนื่องจาก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th-TH" sz="1500" b="0" i="0" u="none" strike="noStrike" kern="1200" cap="none" spc="-3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บดบังทัศนียภาพ 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th-TH" sz="1500" b="0" i="0" u="none" strike="noStrike" kern="1200" cap="none" spc="-3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ทำให้เข้า-ออกบ้านไม่สะดวก 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th-TH" sz="1500" b="0" i="0" u="none" strike="noStrike" kern="1200" cap="none" spc="-3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บดบังหน้าร้านค้ากระทบกับการขายของ (ประกอบกิจการ) ลูกค้าไม่สามารถมองเห็นร้านได้</a:t>
            </a:r>
            <a:endParaRPr kumimoji="0" lang="th-TH" sz="1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90BA708-906D-869D-F76E-C5DDF7447A4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216" y="4522432"/>
            <a:ext cx="979831" cy="130614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A9D06B8-365B-BD00-2E9B-CFA9723276B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1473" y="4488598"/>
            <a:ext cx="1005213" cy="133998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235228A-3780-6EE8-AEB8-1F24C156E44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2725" y="4488598"/>
            <a:ext cx="1005213" cy="1339981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3B0BF693-09C5-E0E9-6182-95BCD5F0019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6598" y="1407753"/>
            <a:ext cx="4386414" cy="3069083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EF58D6C5-24E3-81B1-BB60-0930FDCF6DC6}"/>
              </a:ext>
            </a:extLst>
          </p:cNvPr>
          <p:cNvSpPr txBox="1"/>
          <p:nvPr/>
        </p:nvSpPr>
        <p:spPr>
          <a:xfrm>
            <a:off x="164153" y="5828579"/>
            <a:ext cx="38615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ภาพบรรยากาศการสอบถามความคิดเห็นติดตั้งกำแพงกันเสียงชั่วคราว</a:t>
            </a:r>
          </a:p>
        </p:txBody>
      </p:sp>
      <p:sp>
        <p:nvSpPr>
          <p:cNvPr id="29" name="Arrow: Right 28">
            <a:extLst>
              <a:ext uri="{FF2B5EF4-FFF2-40B4-BE49-F238E27FC236}">
                <a16:creationId xmlns:a16="http://schemas.microsoft.com/office/drawing/2014/main" id="{8646C4B4-A6B1-5E62-D16E-EFE2B0F27DCD}"/>
              </a:ext>
            </a:extLst>
          </p:cNvPr>
          <p:cNvSpPr/>
          <p:nvPr/>
        </p:nvSpPr>
        <p:spPr>
          <a:xfrm>
            <a:off x="4193391" y="2618003"/>
            <a:ext cx="399876" cy="439234"/>
          </a:xfrm>
          <a:prstGeom prst="rightArrow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2C5AAEDE-57A6-D2DC-AA0E-F30186049D87}"/>
              </a:ext>
            </a:extLst>
          </p:cNvPr>
          <p:cNvSpPr/>
          <p:nvPr/>
        </p:nvSpPr>
        <p:spPr>
          <a:xfrm rot="5400000">
            <a:off x="6702694" y="4564461"/>
            <a:ext cx="356639" cy="466147"/>
          </a:xfrm>
          <a:prstGeom prst="rightArrow">
            <a:avLst/>
          </a:prstGeom>
          <a:solidFill>
            <a:srgbClr val="0066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2C9BDA-B2CA-184A-F736-70AF8077ECBE}"/>
              </a:ext>
            </a:extLst>
          </p:cNvPr>
          <p:cNvSpPr txBox="1"/>
          <p:nvPr/>
        </p:nvSpPr>
        <p:spPr>
          <a:xfrm>
            <a:off x="4729018" y="5118234"/>
            <a:ext cx="4303993" cy="519351"/>
          </a:xfrm>
          <a:prstGeom prst="flowChartTerminator">
            <a:avLst/>
          </a:prstGeom>
          <a:solidFill>
            <a:schemeClr val="accent3"/>
          </a:solidFill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H SarabunPSK" panose="020B0500040200020003" pitchFamily="34" charset="-34"/>
              </a:rPr>
              <a:t>ค่าระดับเสียงลดลงอยู่ในช่วง </a:t>
            </a:r>
            <a:r>
              <a:rPr kumimoji="0" lang="th-TH" sz="1800" b="1" i="0" u="none" strike="noStrike" kern="1200" cap="none" spc="-2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H SarabunPSK" panose="020B0500040200020003" pitchFamily="34" charset="-34"/>
              </a:rPr>
              <a:t>68.1 - 70.0 เดซิเบล เอ</a:t>
            </a:r>
            <a:endParaRPr kumimoji="0" lang="th-TH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176614150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0D473CD-18A8-606E-F038-1979EFBC977E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ความสั่นสะเทือน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FF6F8EEA-915C-0313-C555-FA7CFD3E5983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59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9" name="Arrow: Pentagon 8">
            <a:extLst>
              <a:ext uri="{FF2B5EF4-FFF2-40B4-BE49-F238E27FC236}">
                <a16:creationId xmlns:a16="http://schemas.microsoft.com/office/drawing/2014/main" id="{2BBB33ED-51A3-BB9A-416E-4C38B3C3F090}"/>
              </a:ext>
            </a:extLst>
          </p:cNvPr>
          <p:cNvSpPr/>
          <p:nvPr/>
        </p:nvSpPr>
        <p:spPr>
          <a:xfrm>
            <a:off x="142887" y="974714"/>
            <a:ext cx="3047300" cy="369244"/>
          </a:xfrm>
          <a:prstGeom prst="homePlate">
            <a:avLst/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แนวเส้นทางโครงการช่วงที่ 1 และช่วงที่ 2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1" name="Arrow: Chevron 10">
            <a:extLst>
              <a:ext uri="{FF2B5EF4-FFF2-40B4-BE49-F238E27FC236}">
                <a16:creationId xmlns:a16="http://schemas.microsoft.com/office/drawing/2014/main" id="{092AA524-7531-2BAD-9BFE-26ABA57DF3AD}"/>
              </a:ext>
            </a:extLst>
          </p:cNvPr>
          <p:cNvSpPr/>
          <p:nvPr/>
        </p:nvSpPr>
        <p:spPr>
          <a:xfrm>
            <a:off x="3078974" y="974714"/>
            <a:ext cx="428625" cy="369244"/>
          </a:xfrm>
          <a:prstGeom prst="chevron">
            <a:avLst>
              <a:gd name="adj" fmla="val 54969"/>
            </a:avLst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D61C9BA-ABC1-C316-D991-E5A49FA82EB5}"/>
              </a:ext>
            </a:extLst>
          </p:cNvPr>
          <p:cNvSpPr/>
          <p:nvPr/>
        </p:nvSpPr>
        <p:spPr>
          <a:xfrm>
            <a:off x="224879" y="1628586"/>
            <a:ext cx="4347121" cy="4662486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  <a:endParaRPr kumimoji="0" lang="th-TH" sz="1600" b="1" i="0" u="sng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6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1" i="0" u="none" strike="noStrike" kern="1200" cap="none" spc="0" normalizeH="0" baseline="0" noProof="0" dirty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500" b="1" i="0" u="none" strike="noStrike" kern="1200" cap="none" spc="0" normalizeH="0" baseline="0" noProof="0" dirty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600" b="0" i="0" u="none" strike="noStrike" kern="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5" name="TextBox 55">
            <a:extLst>
              <a:ext uri="{FF2B5EF4-FFF2-40B4-BE49-F238E27FC236}">
                <a16:creationId xmlns:a16="http://schemas.microsoft.com/office/drawing/2014/main" id="{2AED4AC8-7C56-C52A-C7C2-4CC331F5B5A0}"/>
              </a:ext>
            </a:extLst>
          </p:cNvPr>
          <p:cNvSpPr txBox="1"/>
          <p:nvPr/>
        </p:nvSpPr>
        <p:spPr>
          <a:xfrm>
            <a:off x="925094" y="1415104"/>
            <a:ext cx="3001709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1543C8A-FA02-0A32-4BC9-FD3F129E14C8}"/>
              </a:ext>
            </a:extLst>
          </p:cNvPr>
          <p:cNvGrpSpPr/>
          <p:nvPr/>
        </p:nvGrpSpPr>
        <p:grpSpPr>
          <a:xfrm>
            <a:off x="420726" y="2208759"/>
            <a:ext cx="4010444" cy="1077218"/>
            <a:chOff x="441141" y="294962"/>
            <a:chExt cx="4010444" cy="1077218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ED209228-E585-00FD-F2B4-0F70E689E0C3}"/>
                </a:ext>
              </a:extLst>
            </p:cNvPr>
            <p:cNvSpPr txBox="1"/>
            <p:nvPr/>
          </p:nvSpPr>
          <p:spPr>
            <a:xfrm>
              <a:off x="441141" y="294962"/>
              <a:ext cx="1971533" cy="1077218"/>
            </a:xfrm>
            <a:prstGeom prst="rect">
              <a:avLst/>
            </a:prstGeom>
            <a:solidFill>
              <a:schemeClr val="accent2">
                <a:lumMod val="20000"/>
                <a:lumOff val="80000"/>
                <a:alpha val="50000"/>
              </a:schemeClr>
            </a:solidFill>
            <a:ln>
              <a:solidFill>
                <a:srgbClr val="AA9173"/>
              </a:solidFill>
            </a:ln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การเตรียมพื้นที่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รถบรรทุก ก่อให้เกิดความสั่นสะเทือนมากที่สุด 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1.3984 มม./วินาที</a:t>
              </a:r>
            </a:p>
          </p:txBody>
        </p:sp>
        <p:sp>
          <p:nvSpPr>
            <p:cNvPr id="8" name="TextBox 5">
              <a:extLst>
                <a:ext uri="{FF2B5EF4-FFF2-40B4-BE49-F238E27FC236}">
                  <a16:creationId xmlns:a16="http://schemas.microsoft.com/office/drawing/2014/main" id="{50B8E8F0-5617-7657-BF46-A6C12A8EB80E}"/>
                </a:ext>
              </a:extLst>
            </p:cNvPr>
            <p:cNvSpPr txBox="1"/>
            <p:nvPr/>
          </p:nvSpPr>
          <p:spPr>
            <a:xfrm>
              <a:off x="2480052" y="294962"/>
              <a:ext cx="1971533" cy="1077218"/>
            </a:xfrm>
            <a:prstGeom prst="rect">
              <a:avLst/>
            </a:prstGeom>
            <a:solidFill>
              <a:schemeClr val="accent2">
                <a:lumMod val="20000"/>
                <a:lumOff val="80000"/>
                <a:alpha val="50000"/>
              </a:schemeClr>
            </a:solidFill>
            <a:ln>
              <a:solidFill>
                <a:srgbClr val="AA9173"/>
              </a:solidFill>
            </a:ln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งานผิวทางและชั้นทาง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ลูกกลิ้งสั่นบดพื้น ก่อให้เกิดความสั่นสะเทือนมากที่สุด </a:t>
              </a:r>
            </a:p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6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1.9320 มม./วินาที</a:t>
              </a:r>
            </a:p>
          </p:txBody>
        </p:sp>
      </p:grpSp>
      <p:sp>
        <p:nvSpPr>
          <p:cNvPr id="10" name="TextBox 5">
            <a:extLst>
              <a:ext uri="{FF2B5EF4-FFF2-40B4-BE49-F238E27FC236}">
                <a16:creationId xmlns:a16="http://schemas.microsoft.com/office/drawing/2014/main" id="{8EE78B35-0A8E-966F-AB83-870DB3C6019D}"/>
              </a:ext>
            </a:extLst>
          </p:cNvPr>
          <p:cNvSpPr txBox="1"/>
          <p:nvPr/>
        </p:nvSpPr>
        <p:spPr>
          <a:xfrm>
            <a:off x="420726" y="5142201"/>
            <a:ext cx="4010444" cy="1077218"/>
          </a:xfrm>
          <a:prstGeom prst="rect">
            <a:avLst/>
          </a:prstGeom>
          <a:noFill/>
          <a:ln w="19050">
            <a:solidFill>
              <a:schemeClr val="accent2">
                <a:lumMod val="50000"/>
              </a:schemeClr>
            </a:solidFill>
            <a:prstDash val="sysDot"/>
          </a:ln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ความสั่นสะเทือนสูงสุด อยู่ในระดับเป็นไปได้ที่จะรับรู้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ไม่ส่งผลเสียหายต่ออาคารประเภทที่ </a:t>
            </a:r>
            <a:r>
              <a:rPr kumimoji="0" lang="en-US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2</a:t>
            </a: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(ไม่เกิน 5 มม./วินาที)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และอาคารประเภทที่ 3 (ไม่เกิน 3 มม./วินาที)</a:t>
            </a:r>
            <a:b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ดังนั้น จึงกำหนด</a:t>
            </a: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</a:t>
            </a: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TH SarabunPSK" panose="020B0500040200020003" pitchFamily="34" charset="-34"/>
              </a:rPr>
              <a:t>ลกระทบทางลบอยู่ในระดับต่ำ</a:t>
            </a:r>
            <a:endParaRPr kumimoji="0" lang="th-TH" sz="16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EE80323-8B50-DED6-549C-F207B416CA1D}"/>
              </a:ext>
            </a:extLst>
          </p:cNvPr>
          <p:cNvSpPr/>
          <p:nvPr/>
        </p:nvSpPr>
        <p:spPr>
          <a:xfrm>
            <a:off x="4731798" y="1609008"/>
            <a:ext cx="4187323" cy="3024268"/>
          </a:xfrm>
          <a:prstGeom prst="rect">
            <a:avLst/>
          </a:prstGeom>
          <a:solidFill>
            <a:srgbClr val="FBFFFB"/>
          </a:solidFill>
          <a:ln w="19050">
            <a:solidFill>
              <a:schemeClr val="accent3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ผู้รับเหมาก่อสร้างต้อง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ดำเนินการกิจกรรมการก่อสร้างภายในช่วงเวลากลางวันเท่านั้น ตั้งแต่ 08.00-17.00 น.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(8 ชั่วโมง ไม่รวมช่วงเวลาพักเที่ยงตั้งแต่เวลา 12.00 - 13.00 น.) เพื่อไม่ให้รบกวนการพักผ่อนของประชาชน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ผู้รับเหมาก่อสร้างต้อง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ตรวจสอบและซ่อมบำรุงรักษาเครื่องจักรอุปกรณ์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และ</a:t>
            </a:r>
            <a:r>
              <a:rPr kumimoji="0" lang="th-TH" sz="1400" b="0" i="0" u="none" strike="noStrike" kern="1200" cap="none" spc="-1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ยานพาหนะต่าง ๆ อย่างสม่ำเสมอ โดยเฉพาะระบบขับเคลื่อนเพื่อลดแรงสั่นสะเทือน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ผู้รับเหมาก่อสร้างต้อง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บำรุงรักษาผิวจราจรที่ชำรุด ขรุขระหรือเป็นหลุมบ่อ </a:t>
            </a:r>
            <a:b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บนเส้นทางการขนส่งเครื่องจักร/อุปกรณ์ก่อสร้าง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ให้อยู่ในสภาพดี เพื่อป้องกันการกระแทกซึ่งก่อให้เกิดความสั่นสะเทือนจากการขนส่งวัสดุก่อสร้าง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ใน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กรณีที่มีการร้องเรี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ยนเกี่ยวกับผลกระทบด้านความสั่นสะเทือน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ให้ผู้รับเหมาตรวจสอบข้อเท็จจริงและดำเนินการแก้ไขปัญหาโดยเร็ว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3" name="TextBox 55">
            <a:extLst>
              <a:ext uri="{FF2B5EF4-FFF2-40B4-BE49-F238E27FC236}">
                <a16:creationId xmlns:a16="http://schemas.microsoft.com/office/drawing/2014/main" id="{0BF11F15-D7D5-E8F6-C84D-7EB696D32A9A}"/>
              </a:ext>
            </a:extLst>
          </p:cNvPr>
          <p:cNvSpPr txBox="1"/>
          <p:nvPr/>
        </p:nvSpPr>
        <p:spPr>
          <a:xfrm>
            <a:off x="5352832" y="1424340"/>
            <a:ext cx="2900205" cy="369332"/>
          </a:xfrm>
          <a:prstGeom prst="rect">
            <a:avLst/>
          </a:prstGeom>
          <a:solidFill>
            <a:srgbClr val="006600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มาตรการฯ ที่สำคัญ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87994FA-76D8-16FF-9EC7-FE976336D178}"/>
              </a:ext>
            </a:extLst>
          </p:cNvPr>
          <p:cNvSpPr txBox="1"/>
          <p:nvPr/>
        </p:nvSpPr>
        <p:spPr>
          <a:xfrm>
            <a:off x="420726" y="3317935"/>
            <a:ext cx="4010444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ช่วงที่ 1 มีค่าสูงสุด จำนวน 4 แห่ง </a:t>
            </a:r>
          </a:p>
          <a:p>
            <a:pPr marL="268288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(1) บริเวณหมู่ 1 บ้านช่องพลี </a:t>
            </a:r>
            <a:b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(2) โรงเรียนบ้านหนองทะเล</a:t>
            </a:r>
          </a:p>
          <a:p>
            <a:pPr marL="268288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(3) หมู่ 1 บ้านหนองทะเล</a:t>
            </a:r>
          </a:p>
          <a:p>
            <a:pPr marL="268288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(4) โรงเรียนประทีปศึกษา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ช่วงที่ 2 มีค่าสูงสุด จำนวน 1 แห่ง</a:t>
            </a:r>
          </a:p>
          <a:p>
            <a:pPr marL="268288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(1) หมู่ 5 บ้านในไร่</a:t>
            </a:r>
          </a:p>
        </p:txBody>
      </p:sp>
    </p:spTree>
    <p:extLst>
      <p:ext uri="{BB962C8B-B14F-4D97-AF65-F5344CB8AC3E}">
        <p14:creationId xmlns:p14="http://schemas.microsoft.com/office/powerpoint/2010/main" val="2271236209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338E109-3489-5979-EA72-78970780ADD3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นิเวศวิทยาทางบก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F6138BD1-043B-AAA2-544D-8BAEF7EEA4A2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60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EE1F2B-97BD-27D6-5FC2-077ABBF66E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2390" y="1059377"/>
            <a:ext cx="3283946" cy="464173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79E0E5C-C1EF-BAAE-A0E2-C62153D50858}"/>
              </a:ext>
            </a:extLst>
          </p:cNvPr>
          <p:cNvSpPr/>
          <p:nvPr/>
        </p:nvSpPr>
        <p:spPr>
          <a:xfrm>
            <a:off x="96418" y="1059377"/>
            <a:ext cx="5621215" cy="2867510"/>
          </a:xfrm>
          <a:prstGeom prst="rect">
            <a:avLst/>
          </a:prstGeom>
          <a:solidFill>
            <a:srgbClr val="FFFFF3"/>
          </a:solidFill>
          <a:ln w="19050">
            <a:solidFill>
              <a:srgbClr val="037F7C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1" i="0" u="none" strike="noStrike" kern="0" cap="none" spc="-6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1 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ตัดผ่าน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พื้นที่ป่าไม้ถาวร จำนวน 1 แห่ง คือ ป่าที่ดินของรัฐตำบลอ่าวนาง (ร.7)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พื้นที่ศึกษาในระยะ 500 เมตร จากกึ่งกลางแนวเส้นทางโครงการ</a:t>
            </a:r>
          </a:p>
          <a:p>
            <a:pPr marL="714375" marR="0" lvl="0" indent="-1714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ป่าสงวนแห่งชาติ 1 แห่ง คือ ป่าสงวนแห่งชาติ ป่าอ่าวนางและป่าหางนาค</a:t>
            </a:r>
          </a:p>
          <a:p>
            <a:pPr marL="714375" marR="0" lvl="0" indent="-1714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ป่าไม้ถาวร 2 แห่ง ได้แก่ ป่าที่ดินของรัฐตำบลเขาทอง-ไสไทย-กระบี่ใหญ่ (ร.6) และป่าที่ดินของรัฐตำบลอ่าวนาง (ร.7)</a:t>
            </a:r>
          </a:p>
          <a:p>
            <a:pPr marL="714375" marR="0" lvl="0" indent="-1714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อุทยานแห่งชาติ 1 แห่ง คือ อุทยานแห่งชาติหาดนพรัตน์ธารา-หมู่เกาะพีพี</a:t>
            </a:r>
            <a:endParaRPr kumimoji="0" lang="th-TH" sz="1500" b="0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2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ตัดผ่าน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และมีพื้นที่ศึกษาในระยะ 500 เมตร จากกึ่งกลางแนวเส้นทางโครงการ </a:t>
            </a:r>
          </a:p>
          <a:p>
            <a:pPr marL="714375" marR="0" lvl="0" indent="-1714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ป่าสงวนแห่งชาติ 1 แห่ง  คือ ป่าสงวนแห่งชาติ ป่าเขาทอง ป่าไสไทย และป่าอ่าวนาง</a:t>
            </a:r>
          </a:p>
          <a:p>
            <a:pPr marL="714375" marR="0" lvl="0" indent="-1714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ป่าไม้ถาวร 1 แห่ง คือ ที่ดินของรัฐตำบลเขาทอง-ไสไทย-กระบี่ใหญ่ (ร.6)</a:t>
            </a:r>
            <a:endParaRPr kumimoji="0" lang="th-TH" sz="1600" b="0" i="0" u="none" strike="noStrike" kern="0" cap="none" spc="-6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4ACD567-7540-B119-CF87-6FB6C62D1CCA}"/>
              </a:ext>
            </a:extLst>
          </p:cNvPr>
          <p:cNvSpPr/>
          <p:nvPr/>
        </p:nvSpPr>
        <p:spPr>
          <a:xfrm>
            <a:off x="95250" y="4184189"/>
            <a:ext cx="5621215" cy="229050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500" b="1" i="0" u="sng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5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1 </a:t>
            </a:r>
          </a:p>
          <a:p>
            <a:pPr marL="360363" marR="0" lvl="0" indent="-9366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สูญเสียพื้นที่ป่าไม้ถาวร ป่าที่ดินของรัฐตำบลอ่าวนาง (ร.7) จำนวน 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184.19 ไร่</a:t>
            </a:r>
            <a:endParaRPr kumimoji="0" lang="th-TH" sz="15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Cordia New" panose="020B0304020202020204" pitchFamily="34" charset="-34"/>
              <a:cs typeface="TH SarabunPSK" panose="020B0500040200020003" pitchFamily="34" charset="-34"/>
            </a:endParaRP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2 </a:t>
            </a:r>
          </a:p>
          <a:p>
            <a:pPr marL="360363" marR="0" lvl="0" indent="-9366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สูญเสียพื้นที่ป่าสงวนแห่งชาติ ป่าเขาทอง ป่าไสไทย และป่าอ่าวนาง จำนวน 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565.26 ไร่</a:t>
            </a:r>
          </a:p>
          <a:p>
            <a:pPr marL="360363" marR="0" lvl="0" indent="-9366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สูญเสียพื้นที่ไม้ถาวร ป่าที่ดินของรัฐตำบลเขาทอง-ไสไทย-กระบี่ใหญ่ (ร.6)จำนวน 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180.98 ไร่</a:t>
            </a:r>
            <a:endParaRPr kumimoji="0" lang="en-US" sz="15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26670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*ปัจจุบันกรมทางหลวงอยู่ระหว่างการขอใช้ประโยชน์ในพื้นที่ป่าไม้ ตามมติคณะรัฐมนตรีเมื่อวันที่</a:t>
            </a:r>
            <a:b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</a:b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25 กุมภาพันธ์ 2568</a:t>
            </a:r>
          </a:p>
        </p:txBody>
      </p:sp>
      <p:sp>
        <p:nvSpPr>
          <p:cNvPr id="7" name="TextBox 55">
            <a:extLst>
              <a:ext uri="{FF2B5EF4-FFF2-40B4-BE49-F238E27FC236}">
                <a16:creationId xmlns:a16="http://schemas.microsoft.com/office/drawing/2014/main" id="{D47D9772-045C-E548-37CA-2E65DB8460F1}"/>
              </a:ext>
            </a:extLst>
          </p:cNvPr>
          <p:cNvSpPr txBox="1"/>
          <p:nvPr/>
        </p:nvSpPr>
        <p:spPr>
          <a:xfrm>
            <a:off x="1360399" y="3989993"/>
            <a:ext cx="3001709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8" name="TextBox 55">
            <a:extLst>
              <a:ext uri="{FF2B5EF4-FFF2-40B4-BE49-F238E27FC236}">
                <a16:creationId xmlns:a16="http://schemas.microsoft.com/office/drawing/2014/main" id="{1486F0A4-CFE9-2BAF-334E-20937F51F004}"/>
              </a:ext>
            </a:extLst>
          </p:cNvPr>
          <p:cNvSpPr txBox="1"/>
          <p:nvPr/>
        </p:nvSpPr>
        <p:spPr>
          <a:xfrm>
            <a:off x="1360398" y="887928"/>
            <a:ext cx="3001709" cy="369332"/>
          </a:xfrm>
          <a:prstGeom prst="rect">
            <a:avLst/>
          </a:prstGeom>
          <a:solidFill>
            <a:srgbClr val="037F7C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พื้นที่ป่าอนุรักษ์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1257339706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9BEE18-A0B3-8D2B-D09A-A0BDC965CA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27">
            <a:extLst>
              <a:ext uri="{FF2B5EF4-FFF2-40B4-BE49-F238E27FC236}">
                <a16:creationId xmlns:a16="http://schemas.microsoft.com/office/drawing/2014/main" id="{96F5E15D-A976-77ED-7793-8EBD13EC3EE7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61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5DB8017C-99D0-93BA-4E9B-E0106D54A1F2}"/>
              </a:ext>
            </a:extLst>
          </p:cNvPr>
          <p:cNvGraphicFramePr>
            <a:graphicFrameLocks noGrp="1"/>
          </p:cNvGraphicFramePr>
          <p:nvPr/>
        </p:nvGraphicFramePr>
        <p:xfrm>
          <a:off x="5054814" y="948806"/>
          <a:ext cx="4043466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486638">
                  <a:extLst>
                    <a:ext uri="{9D8B030D-6E8A-4147-A177-3AD203B41FA5}">
                      <a16:colId xmlns:a16="http://schemas.microsoft.com/office/drawing/2014/main" val="4183683583"/>
                    </a:ext>
                  </a:extLst>
                </a:gridCol>
                <a:gridCol w="431800">
                  <a:extLst>
                    <a:ext uri="{9D8B030D-6E8A-4147-A177-3AD203B41FA5}">
                      <a16:colId xmlns:a16="http://schemas.microsoft.com/office/drawing/2014/main" val="3794155212"/>
                    </a:ext>
                  </a:extLst>
                </a:gridCol>
                <a:gridCol w="431800">
                  <a:extLst>
                    <a:ext uri="{9D8B030D-6E8A-4147-A177-3AD203B41FA5}">
                      <a16:colId xmlns:a16="http://schemas.microsoft.com/office/drawing/2014/main" val="540308749"/>
                    </a:ext>
                  </a:extLst>
                </a:gridCol>
                <a:gridCol w="233680">
                  <a:extLst>
                    <a:ext uri="{9D8B030D-6E8A-4147-A177-3AD203B41FA5}">
                      <a16:colId xmlns:a16="http://schemas.microsoft.com/office/drawing/2014/main" val="2855847700"/>
                    </a:ext>
                  </a:extLst>
                </a:gridCol>
                <a:gridCol w="400050">
                  <a:extLst>
                    <a:ext uri="{9D8B030D-6E8A-4147-A177-3AD203B41FA5}">
                      <a16:colId xmlns:a16="http://schemas.microsoft.com/office/drawing/2014/main" val="345140141"/>
                    </a:ext>
                  </a:extLst>
                </a:gridCol>
                <a:gridCol w="400050">
                  <a:extLst>
                    <a:ext uri="{9D8B030D-6E8A-4147-A177-3AD203B41FA5}">
                      <a16:colId xmlns:a16="http://schemas.microsoft.com/office/drawing/2014/main" val="3188322692"/>
                    </a:ext>
                  </a:extLst>
                </a:gridCol>
                <a:gridCol w="259398">
                  <a:extLst>
                    <a:ext uri="{9D8B030D-6E8A-4147-A177-3AD203B41FA5}">
                      <a16:colId xmlns:a16="http://schemas.microsoft.com/office/drawing/2014/main" val="1028701887"/>
                    </a:ext>
                  </a:extLst>
                </a:gridCol>
                <a:gridCol w="400050">
                  <a:extLst>
                    <a:ext uri="{9D8B030D-6E8A-4147-A177-3AD203B41FA5}">
                      <a16:colId xmlns:a16="http://schemas.microsoft.com/office/drawing/2014/main" val="647609121"/>
                    </a:ext>
                  </a:extLst>
                </a:gridCol>
              </a:tblGrid>
              <a:tr h="179705">
                <a:tc rowSpan="2"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แนวเส้นทางโครงการ</a:t>
                      </a:r>
                      <a:endParaRPr lang="en-US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ไม้นอกบัญชี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ไม้หวงห้ามประเภท ก.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71755" marR="71755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รวมทั้งหมด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6972581"/>
                  </a:ext>
                </a:extLst>
              </a:tr>
              <a:tr h="10439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71755" marR="71755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เส้นรอบวงไม่เกิน </a:t>
                      </a:r>
                      <a:r>
                        <a:rPr lang="en-US" sz="1300" b="1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80 </a:t>
                      </a: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ซม.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71755" marR="71755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เส้นรอบวงมากกว่า</a:t>
                      </a:r>
                      <a:r>
                        <a:rPr lang="en-US" sz="1300" b="1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80 </a:t>
                      </a: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ซม.ขึ้นไป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71755" marR="71755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รวม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71755" marR="71755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เส้นรอบวงไม่เกิน </a:t>
                      </a:r>
                      <a:r>
                        <a:rPr lang="en-US" sz="1300" b="1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80 </a:t>
                      </a: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ซม.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71755" marR="71755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เส้นรอบวงมากกว่า</a:t>
                      </a:r>
                      <a:r>
                        <a:rPr lang="en-US" sz="1300" b="1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80 </a:t>
                      </a: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ซม.ขึ้นไป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71755" marR="71755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รวม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4654532"/>
                  </a:ext>
                </a:extLst>
              </a:tr>
              <a:tr h="50800">
                <a:tc>
                  <a:txBody>
                    <a:bodyPr/>
                    <a:lstStyle/>
                    <a:p>
                      <a:pPr marL="38100" marR="0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ช่วงที่ 1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en-US" sz="1300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 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en-US" sz="1300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 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en-US" sz="1300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 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en-US" sz="1300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 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en-US" sz="1300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 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en-US" sz="1300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 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en-US" sz="1300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 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5580151"/>
                  </a:ext>
                </a:extLst>
              </a:tr>
              <a:tr h="96520">
                <a:tc>
                  <a:txBody>
                    <a:bodyPr/>
                    <a:lstStyle/>
                    <a:p>
                      <a:pPr marL="3810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รวม (</a:t>
                      </a:r>
                      <a:r>
                        <a:rPr lang="en-US" sz="1300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62 </a:t>
                      </a:r>
                      <a:r>
                        <a:rPr lang="th-TH" sz="1300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ต้น)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16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3</a:t>
                      </a:r>
                      <a:endParaRPr lang="en-US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19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19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24</a:t>
                      </a:r>
                      <a:endParaRPr lang="en-US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43</a:t>
                      </a:r>
                      <a:endParaRPr lang="en-US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62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2020340"/>
                  </a:ext>
                </a:extLst>
              </a:tr>
              <a:tr h="96520">
                <a:tc>
                  <a:txBody>
                    <a:bodyPr/>
                    <a:lstStyle/>
                    <a:p>
                      <a:pPr marL="38100" marR="0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ช่วงที่ </a:t>
                      </a:r>
                      <a:r>
                        <a:rPr lang="en-US" sz="1300" b="1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2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en-US" sz="1300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 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en-US" sz="1300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 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en-US" sz="1300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 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en-US" sz="1300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 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en-US" sz="1300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 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en-US" sz="1300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 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en-US" sz="1300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 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3851076"/>
                  </a:ext>
                </a:extLst>
              </a:tr>
              <a:tr h="31750">
                <a:tc>
                  <a:txBody>
                    <a:bodyPr/>
                    <a:lstStyle/>
                    <a:p>
                      <a:pPr marL="3810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รวม (</a:t>
                      </a:r>
                      <a:r>
                        <a:rPr lang="en-US" sz="1300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57 </a:t>
                      </a:r>
                      <a:r>
                        <a:rPr lang="th-TH" sz="1300" kern="0">
                          <a:solidFill>
                            <a:srgbClr val="000000"/>
                          </a:solidFill>
                          <a:effectLst/>
                          <a:latin typeface="TH SarabunPSK" panose="020B0500040200020003" pitchFamily="34" charset="-34"/>
                          <a:ea typeface="Times New Roman" panose="02020603050405020304" pitchFamily="18" charset="0"/>
                          <a:cs typeface="Cordia New" panose="020B0304020202020204" pitchFamily="34" charset="-34"/>
                        </a:rPr>
                        <a:t>ต้น)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39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16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55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1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1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2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57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4477638"/>
                  </a:ext>
                </a:extLst>
              </a:tr>
              <a:tr h="31750">
                <a:tc>
                  <a:txBody>
                    <a:bodyPr/>
                    <a:lstStyle/>
                    <a:p>
                      <a:pPr marL="3810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รวมทั้งหมด (119 ต้น)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55</a:t>
                      </a:r>
                      <a:endParaRPr lang="en-US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19</a:t>
                      </a:r>
                      <a:endParaRPr lang="en-US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74</a:t>
                      </a:r>
                      <a:endParaRPr lang="en-US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20</a:t>
                      </a:r>
                      <a:endParaRPr lang="en-US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25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45</a:t>
                      </a:r>
                      <a:endParaRPr lang="en-US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800"/>
                        </a:spcAft>
                        <a:buNone/>
                      </a:pPr>
                      <a:r>
                        <a:rPr lang="th-TH" sz="1300" b="1" kern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H SarabunPSK" panose="020B0500040200020003" pitchFamily="34" charset="-34"/>
                        </a:rPr>
                        <a:t>119</a:t>
                      </a:r>
                      <a:endParaRPr lang="en-US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ordia New" panose="020B0304020202020204" pitchFamily="34" charset="-34"/>
                      </a:endParaRPr>
                    </a:p>
                  </a:txBody>
                  <a:tcPr marL="17780" marR="177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5485304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3C1068CD-C619-E66C-A174-0A7941B6EF9B}"/>
              </a:ext>
            </a:extLst>
          </p:cNvPr>
          <p:cNvSpPr txBox="1"/>
          <p:nvPr/>
        </p:nvSpPr>
        <p:spPr>
          <a:xfrm>
            <a:off x="4999271" y="3162941"/>
            <a:ext cx="416052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ต้นไม้ที่มีขนาดเส้นรอบวง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ไม่เกิน 80 เซนติเมตร 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75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ต้น คิดเป็นร้อยละ 63 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%</a:t>
            </a:r>
            <a:b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ต้นไม้ที่มีขนาดเส้นรอบวง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มากกว่า 80 เซนติเมตรขึ้นไป 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44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ต้น คิดเป็นร้อยละ 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37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%</a:t>
            </a: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9" name="TextBox 55">
            <a:extLst>
              <a:ext uri="{FF2B5EF4-FFF2-40B4-BE49-F238E27FC236}">
                <a16:creationId xmlns:a16="http://schemas.microsoft.com/office/drawing/2014/main" id="{635E7170-4E3B-DFCB-278E-1F959AD005E4}"/>
              </a:ext>
            </a:extLst>
          </p:cNvPr>
          <p:cNvSpPr txBox="1"/>
          <p:nvPr/>
        </p:nvSpPr>
        <p:spPr>
          <a:xfrm>
            <a:off x="1017637" y="1172098"/>
            <a:ext cx="3001709" cy="369332"/>
          </a:xfrm>
          <a:prstGeom prst="rect">
            <a:avLst/>
          </a:prstGeom>
          <a:solidFill>
            <a:srgbClr val="037F7C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พืชในระบบนิเวศ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D56A472-A84B-66E6-6381-366ADA6E2841}"/>
              </a:ext>
            </a:extLst>
          </p:cNvPr>
          <p:cNvSpPr txBox="1"/>
          <p:nvPr/>
        </p:nvSpPr>
        <p:spPr>
          <a:xfrm>
            <a:off x="786995" y="1594403"/>
            <a:ext cx="384901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จากการสำรวจระหว่างวันที่ 4-6 ตุลาคม พ.ศ. 2568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พบว่า 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F9ED5">
                  <a:lumMod val="50000"/>
                </a:srgbClr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1B5459-5EDB-43F5-CE81-C1E40DC5E086}"/>
              </a:ext>
            </a:extLst>
          </p:cNvPr>
          <p:cNvSpPr txBox="1"/>
          <p:nvPr/>
        </p:nvSpPr>
        <p:spPr>
          <a:xfrm>
            <a:off x="100965" y="2030563"/>
            <a:ext cx="4882515" cy="1246495"/>
          </a:xfrm>
          <a:prstGeom prst="rect">
            <a:avLst/>
          </a:prstGeom>
          <a:solidFill>
            <a:srgbClr val="FFF9F3"/>
          </a:solidFill>
        </p:spPr>
        <p:txBody>
          <a:bodyPr wrap="square" rtlCol="0">
            <a:spAutoFit/>
          </a:bodyPr>
          <a:lstStyle/>
          <a:p>
            <a:pPr marL="714375" marR="0" lvl="0" indent="-71437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500" b="1" i="0" u="sng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แนวเส้นทางโครงการช่วงที่ 1 (กม.11+950 ถึง กม.13+930)</a:t>
            </a: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พบพรรณไม้ยืนต้นในพื้นที่เขตทางโครงการ </a:t>
            </a:r>
            <a:r>
              <a:rPr kumimoji="0" lang="th-TH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16 ชนิด จำนวน 62 ต้น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ส่วนใหญ่เป็น ราชพฤกษ์ ตะแบกนา มะม่วง เป็นต้น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จัดเป็นไม้หวงห้าม 43 ต้น 4 ชนิด 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ได้แก่ ตะแบกนา ราชพฤกษ์ อินทนิลน้ำ และแซะ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ไม่พบพืชหายาก 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(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Rare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species)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หรือพืชที่มีสถานะถูกคุกคาม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7C6785-444E-9FE3-0FFF-9400F3184A0F}"/>
              </a:ext>
            </a:extLst>
          </p:cNvPr>
          <p:cNvSpPr txBox="1"/>
          <p:nvPr/>
        </p:nvSpPr>
        <p:spPr>
          <a:xfrm>
            <a:off x="100965" y="3424950"/>
            <a:ext cx="4882515" cy="1938992"/>
          </a:xfrm>
          <a:prstGeom prst="rect">
            <a:avLst/>
          </a:prstGeom>
          <a:solidFill>
            <a:srgbClr val="FFFFDD"/>
          </a:solidFill>
        </p:spPr>
        <p:txBody>
          <a:bodyPr wrap="square" rtlCol="0">
            <a:spAutoFit/>
          </a:bodyPr>
          <a:lstStyle/>
          <a:p>
            <a:pPr marL="714375" marR="0" lvl="0" indent="-71437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500" b="1" i="0" u="sng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แนวเส้นทางโครงการช่วงที่ 2 (กม.19+500 ถึง กม.21+000)</a:t>
            </a: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พบพรรณไม้ยืนต้นในพื้นที่เขตทางโครงการ </a:t>
            </a:r>
            <a:r>
              <a:rPr kumimoji="0" lang="th-TH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1</a:t>
            </a: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3</a:t>
            </a:r>
            <a:r>
              <a:rPr kumimoji="0" lang="th-TH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ชนิด จำนวน </a:t>
            </a: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57</a:t>
            </a:r>
            <a:r>
              <a:rPr kumimoji="0" lang="th-TH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ต้น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ส่วนใหญ่เป็น </a:t>
            </a:r>
            <a:b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ชมพูพันธุ์ทิพย์ หางนกยูงฝรั่ง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มะเดื่อปล้อง เป็นต้น 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th-TH" sz="1500" b="1" dirty="0">
                <a:solidFill>
                  <a:srgbClr val="002060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จัดเป็น</a:t>
            </a:r>
            <a:r>
              <a:rPr kumimoji="0" lang="th-TH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ไม้หวงห้าม </a:t>
            </a: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2 </a:t>
            </a:r>
            <a:r>
              <a:rPr kumimoji="0" lang="th-TH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ต้น </a:t>
            </a: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2</a:t>
            </a:r>
            <a:r>
              <a:rPr kumimoji="0" lang="th-TH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ชนิด 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ได้แก่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กะออก และ ทุ้งฟ้า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ไม่พบพืชหายาก 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(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Rare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species)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หรือพืชที่มีสถานะถูกคุกคาม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พบพืชที่อยู่ในสถานภาพกลุ่มที่มีแนวโน้มใกล้สูญพันธุ์ (</a:t>
            </a: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VU;</a:t>
            </a:r>
            <a:r>
              <a:rPr kumimoji="0" lang="th-TH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Vulnerable)</a:t>
            </a:r>
            <a:r>
              <a:rPr kumimoji="0" lang="th-TH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ตาม</a:t>
            </a:r>
            <a:r>
              <a:rPr kumimoji="0" lang="th-TH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IUCN Red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List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(2025</a:t>
            </a:r>
            <a:r>
              <a:rPr kumimoji="0" lang="af-ZA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)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จำนวน 1 ชนิด คือ หูกระจง (</a:t>
            </a:r>
            <a:r>
              <a:rPr kumimoji="0" lang="en-US" sz="1500" b="1" i="1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Terminalia</a:t>
            </a:r>
            <a:r>
              <a:rPr kumimoji="0" lang="th-TH" sz="1500" b="1" i="1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en-US" sz="1500" b="1" i="1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ivorensis</a:t>
            </a:r>
            <a:r>
              <a:rPr kumimoji="0" lang="th-TH" sz="1500" b="1" i="1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en-US" sz="15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A.Chev</a:t>
            </a: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.)</a:t>
            </a:r>
            <a:br>
              <a:rPr kumimoji="0" lang="th-TH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ซึ่งเป็นไม้ยืนต้นต่างประเทศ (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Exotic Tree; </a:t>
            </a:r>
            <a:r>
              <a:rPr kumimoji="0" lang="en-US" sz="1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ExT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)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ที่มีการนำเข้ามาปลูกทั่วไปในประเทศ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A629576-4255-DA5C-D121-B393DBB5ABC5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นิเวศวิทยาทางบก (ต่อ)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7619258-1FDD-72C4-857B-221E6A00DDE5}"/>
              </a:ext>
            </a:extLst>
          </p:cNvPr>
          <p:cNvSpPr txBox="1"/>
          <p:nvPr/>
        </p:nvSpPr>
        <p:spPr>
          <a:xfrm>
            <a:off x="5404921" y="5377077"/>
            <a:ext cx="202698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H SarabunPSK" panose="020B0500040200020003" pitchFamily="34" charset="-34"/>
              </a:rPr>
              <a:t>ตะแบกนา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H SarabunPSK" panose="020B0500040200020003" pitchFamily="34" charset="-34"/>
              </a:rPr>
              <a:t>(</a:t>
            </a:r>
            <a:r>
              <a:rPr kumimoji="0" lang="en-US" sz="1400" b="1" i="1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+mn-cs"/>
              </a:rPr>
              <a:t>Lagerstroemia floribunda</a:t>
            </a:r>
            <a:r>
              <a:rPr kumimoji="0" lang="en-US" sz="1400" b="1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+mn-cs"/>
              </a:rPr>
              <a:t> Jack</a:t>
            </a:r>
            <a:r>
              <a:rPr kumimoji="0" lang="th-TH" sz="1400" b="1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H SarabunPSK" panose="020B0500040200020003" pitchFamily="34" charset="-34"/>
              </a:rPr>
              <a:t>)</a:t>
            </a:r>
            <a:endParaRPr kumimoji="0" lang="th-TH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6A5F6B9-F5A9-A042-2BDA-A96F5DE16AB9}"/>
              </a:ext>
            </a:extLst>
          </p:cNvPr>
          <p:cNvSpPr txBox="1"/>
          <p:nvPr/>
        </p:nvSpPr>
        <p:spPr>
          <a:xfrm>
            <a:off x="7100056" y="5377077"/>
            <a:ext cx="172561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ราชพฤกษ์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(</a:t>
            </a:r>
            <a:r>
              <a:rPr kumimoji="0" lang="en-US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Cassia fistula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 L.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)</a:t>
            </a:r>
            <a:endParaRPr kumimoji="0" lang="th-TH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D4AF9D8-9594-3C53-C0C8-0CDBFBAAAE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4609" y="3751392"/>
            <a:ext cx="1249994" cy="166531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CF9CB9F-4D52-AA72-B315-4033839C38D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115961" y="3969597"/>
            <a:ext cx="1666659" cy="1249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695969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62C3E4-1053-A5D4-1785-E51DE5D4A2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0361E52C-89D3-201F-A25E-DC68AA22E715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นิเวศวิทยาทางบก (ต่อ)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59E844D2-249C-913F-BA53-45C554B52D60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62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928549A-FAA1-4FB3-FBDF-620513321B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4362" y="1179576"/>
            <a:ext cx="3270115" cy="46268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484B1CE-DD7B-71C6-C4E4-D70CD8633D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2480" y="1179576"/>
            <a:ext cx="3270115" cy="462686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FBE984B-4E40-7F42-A7AD-318EE9F2F05E}"/>
              </a:ext>
            </a:extLst>
          </p:cNvPr>
          <p:cNvSpPr txBox="1"/>
          <p:nvPr/>
        </p:nvSpPr>
        <p:spPr>
          <a:xfrm>
            <a:off x="2411818" y="829088"/>
            <a:ext cx="441174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ตำแหน่งไม้ต้นที่พบในพื้นที่ก่อสร้าง 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123BA3-1168-2095-AD9F-D8D1B199B828}"/>
              </a:ext>
            </a:extLst>
          </p:cNvPr>
          <p:cNvSpPr txBox="1"/>
          <p:nvPr/>
        </p:nvSpPr>
        <p:spPr>
          <a:xfrm>
            <a:off x="1102480" y="5806440"/>
            <a:ext cx="32701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แนวเส้นทางโครงการช่วงที่ 1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8CA9343-6CDF-CF15-5251-282966CF0ABE}"/>
              </a:ext>
            </a:extLst>
          </p:cNvPr>
          <p:cNvSpPr txBox="1"/>
          <p:nvPr/>
        </p:nvSpPr>
        <p:spPr>
          <a:xfrm>
            <a:off x="4834361" y="5811130"/>
            <a:ext cx="32701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แนวเส้นทางโครงการช่วงที่ 2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1841803170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F21F5B-C5EE-7702-2842-E0D5DCA940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93E71AC4-4A43-499E-8E3C-327390087F04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63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8CCA317-265E-7A43-F9C5-B5ECF85FA27A}"/>
              </a:ext>
            </a:extLst>
          </p:cNvPr>
          <p:cNvSpPr/>
          <p:nvPr/>
        </p:nvSpPr>
        <p:spPr>
          <a:xfrm>
            <a:off x="590366" y="3934821"/>
            <a:ext cx="7963269" cy="2549593"/>
          </a:xfrm>
          <a:prstGeom prst="rect">
            <a:avLst/>
          </a:prstGeom>
          <a:solidFill>
            <a:srgbClr val="FBFFFB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500" b="1" i="0" u="sng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ก่อนเริ่มการก่อสร้างแขวงทางหลวงกระบี่ และผู้รับเหมาโดยการกำกับของกรมทางหลวงต้องดำเนินการขออนุญาตทำไม้หวงห้ามในพื้นที่เขตทางตามกฎกระทรวงว่าด้วยการขออนุญาตและการอนุญาตทำไม้หวงห้าม พ.ศ. 2560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ดำเนินการนำไม้หวงห้ามที่ล้อมย้ายต้นไม้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จำนวน 30 ต้น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ไปปลูกบริเวณศูนย์พัฒนาเด็กเล็กบ้านในไร่</a:t>
            </a:r>
          </a:p>
          <a:p>
            <a:pPr marL="538163" marR="0" lvl="0" indent="-26987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1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จำนวน 20 ต้น </a:t>
            </a:r>
          </a:p>
          <a:p>
            <a:pPr marL="538163" marR="0" lvl="0" indent="-26987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2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จำนวน 10 ต้น 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ดำเนินการตัดฟันไม้นอกบัญชีไม้หวงห้าม/และไม้หวงห้ามที่ไม่ได้ล้อมย้าย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จำนวน 89 ต้น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โดยองค์การอุตสาหกรรมป่าไม้ (ออป.)</a:t>
            </a:r>
          </a:p>
          <a:p>
            <a:pPr marL="538163" marR="0" lvl="0" indent="-26987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1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จำนวน 42 ต้น </a:t>
            </a:r>
          </a:p>
          <a:p>
            <a:pPr marL="538163" marR="0" lvl="0" indent="-26987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2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จำนวน 47 ต้น</a:t>
            </a:r>
          </a:p>
        </p:txBody>
      </p:sp>
      <p:sp>
        <p:nvSpPr>
          <p:cNvPr id="5" name="TextBox 55">
            <a:extLst>
              <a:ext uri="{FF2B5EF4-FFF2-40B4-BE49-F238E27FC236}">
                <a16:creationId xmlns:a16="http://schemas.microsoft.com/office/drawing/2014/main" id="{990AEF72-40AF-E01F-B28E-955971AA2474}"/>
              </a:ext>
            </a:extLst>
          </p:cNvPr>
          <p:cNvSpPr txBox="1"/>
          <p:nvPr/>
        </p:nvSpPr>
        <p:spPr>
          <a:xfrm>
            <a:off x="3071145" y="3730909"/>
            <a:ext cx="3001709" cy="369332"/>
          </a:xfrm>
          <a:prstGeom prst="rect">
            <a:avLst/>
          </a:prstGeom>
          <a:solidFill>
            <a:schemeClr val="accent6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มาตรการป้องกันฯ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957A23E-035C-1C32-2ECD-A4361F7CF2C0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นิเวศวิทยาทางบก (ต่อ)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FC38804-2F23-F6CD-5E84-C26117241E3A}"/>
              </a:ext>
            </a:extLst>
          </p:cNvPr>
          <p:cNvSpPr/>
          <p:nvPr/>
        </p:nvSpPr>
        <p:spPr>
          <a:xfrm>
            <a:off x="590366" y="956995"/>
            <a:ext cx="7963268" cy="1684511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500" b="1" i="0" u="sng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5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กิจกรรมในระยะเตรียมการก่อสร้างที่อาจมีผลกระทบ ได้แก่ 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งานเตรียมพื้นที่และการนำไม้ออกจากพื้นที่ก่อสร้าง ทำให้ต้องนำต้นไม้ในเขตทางออก</a:t>
            </a:r>
          </a:p>
          <a:p>
            <a:pPr marL="269875" marR="0" lvl="0" indent="26987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ช่วงที่ 1 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จำนวน 16 ชนิด 62 ต้น 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เช่น ราชพฤกษ์ ตะแบกนา ชมพูพันธุ์ทิพย์ เป็นต้น</a:t>
            </a:r>
          </a:p>
          <a:p>
            <a:pPr marL="269875" marR="0" lvl="0" indent="26987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th-TH" sz="1500" b="1" i="0" u="none" strike="noStrike" kern="0" cap="none" spc="-4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ช่วงที่ 2 </a:t>
            </a:r>
            <a:r>
              <a:rPr kumimoji="0" lang="th-TH" sz="1500" b="1" i="0" u="none" strike="noStrike" kern="0" cap="none" spc="-4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จำนวน 13 ชนิด 57 ต้น</a:t>
            </a:r>
            <a:r>
              <a:rPr kumimoji="0" lang="th-TH" sz="1500" b="0" i="0" u="none" strike="noStrike" kern="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เช่น  ชมพูพันธุ์ทิพย์ หางนกยูงฝรั่ง มะเดื่อปล้อง เป็นต้น</a:t>
            </a:r>
            <a:endParaRPr kumimoji="0" lang="th-TH" sz="1500" b="1" i="0" u="none" strike="noStrike" kern="0" cap="none" spc="-4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269875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-2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H SarabunPSK" panose="020B0500040200020003" pitchFamily="34" charset="-34"/>
              </a:rPr>
              <a:t>จึงเป็นผลกระทบทางลบระดับปานกลาง</a:t>
            </a:r>
          </a:p>
        </p:txBody>
      </p:sp>
      <p:sp>
        <p:nvSpPr>
          <p:cNvPr id="10" name="TextBox 55">
            <a:extLst>
              <a:ext uri="{FF2B5EF4-FFF2-40B4-BE49-F238E27FC236}">
                <a16:creationId xmlns:a16="http://schemas.microsoft.com/office/drawing/2014/main" id="{CB9CC611-A8A1-E949-E945-55EFB8D9C957}"/>
              </a:ext>
            </a:extLst>
          </p:cNvPr>
          <p:cNvSpPr txBox="1"/>
          <p:nvPr/>
        </p:nvSpPr>
        <p:spPr>
          <a:xfrm>
            <a:off x="3071144" y="844477"/>
            <a:ext cx="3001709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34E65C7-76A9-A57A-2C39-E40B0115D8E2}"/>
              </a:ext>
            </a:extLst>
          </p:cNvPr>
          <p:cNvSpPr txBox="1"/>
          <p:nvPr/>
        </p:nvSpPr>
        <p:spPr>
          <a:xfrm>
            <a:off x="597107" y="2683349"/>
            <a:ext cx="7963269" cy="1015663"/>
          </a:xfrm>
          <a:prstGeom prst="rect">
            <a:avLst/>
          </a:prstGeom>
          <a:solidFill>
            <a:srgbClr val="FFFDEF"/>
          </a:solidFill>
          <a:ln>
            <a:solidFill>
              <a:srgbClr val="135E7F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th-TH" sz="1500" b="1" dirty="0">
                <a:solidFill>
                  <a:srgbClr val="C00000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หลักเกณฑ์</a:t>
            </a:r>
            <a:r>
              <a:rPr kumimoji="0" lang="th-TH" sz="15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การนำไม้ออกด้วยวิธีการขุดล้อม</a:t>
            </a:r>
            <a:endParaRPr kumimoji="0" lang="th-TH" sz="1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623888" marR="0" lvl="0" indent="-3556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เป็นไม้</a:t>
            </a:r>
            <a:r>
              <a:rPr kumimoji="0" lang="th-TH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หวงห้ามที่มีขนาดที่เหมาะสมจะทำการล้อมย้าย </a:t>
            </a:r>
            <a:r>
              <a:rPr kumimoji="0" lang="af-ZA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(</a:t>
            </a:r>
            <a:r>
              <a:rPr kumimoji="0" lang="th-TH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เส้นรอบวงไม่เกิน 80 เซนติเมตร</a:t>
            </a:r>
            <a:r>
              <a:rPr kumimoji="0" lang="af-ZA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)</a:t>
            </a:r>
            <a:endParaRPr kumimoji="0" lang="th-TH" sz="15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623888" marR="0" lvl="0" indent="-3556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เป็น</a:t>
            </a:r>
            <a:r>
              <a:rPr kumimoji="0" lang="th-TH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ไม้นอกเหนือจากชนิดไม้หวงห้ามที่หน่วยงานในพื้นที่สนใจนำไปปลูกเพื่อความสวยงาม ได้แก่ ต้นชมพูพันธุ์ทิพย์ (เส้นรอบวงไม่เกิน 80 เซนติเมตร) </a:t>
            </a:r>
          </a:p>
        </p:txBody>
      </p:sp>
    </p:spTree>
    <p:extLst>
      <p:ext uri="{BB962C8B-B14F-4D97-AF65-F5344CB8AC3E}">
        <p14:creationId xmlns:p14="http://schemas.microsoft.com/office/powerpoint/2010/main" val="225687328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97E81E-0770-42ED-AABF-DDCCE80FE4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6DD00B57-2D1D-0FD1-71AB-50A45EF37479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64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6" name="TextBox 55">
            <a:extLst>
              <a:ext uri="{FF2B5EF4-FFF2-40B4-BE49-F238E27FC236}">
                <a16:creationId xmlns:a16="http://schemas.microsoft.com/office/drawing/2014/main" id="{A6DC7CE4-E6AA-E8BD-64E2-B848A06D72A3}"/>
              </a:ext>
            </a:extLst>
          </p:cNvPr>
          <p:cNvSpPr txBox="1"/>
          <p:nvPr/>
        </p:nvSpPr>
        <p:spPr>
          <a:xfrm>
            <a:off x="5592030" y="914929"/>
            <a:ext cx="3001709" cy="369332"/>
          </a:xfrm>
          <a:prstGeom prst="rect">
            <a:avLst/>
          </a:prstGeom>
          <a:solidFill>
            <a:schemeClr val="accent6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มาตรการป้องกันฯ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C2F992B-198E-CECE-59D1-DB095504C6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6534" y="914929"/>
            <a:ext cx="3861286" cy="5252666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A8AEA17-6AAF-6125-91E7-D0EFA0479EEF}"/>
              </a:ext>
            </a:extLst>
          </p:cNvPr>
          <p:cNvSpPr txBox="1"/>
          <p:nvPr/>
        </p:nvSpPr>
        <p:spPr>
          <a:xfrm>
            <a:off x="5152498" y="2941097"/>
            <a:ext cx="373652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ขั้นตอนปฏิบัติในการประสานงานกรมป่าไม้</a:t>
            </a:r>
            <a:b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เพื่อขออนุญาตทำไม้หวงห้าม ตามกฎกระทรวง</a:t>
            </a:r>
            <a:b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ว่าด้วยการขออนุญาตและการอนุญาตทำไม้หวงห้าม พ.ศ.2560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DAB8F10-83D1-96D1-A985-47B879AAC86D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นิเวศวิทยาทางบก (ต่อ)</a:t>
            </a:r>
          </a:p>
        </p:txBody>
      </p:sp>
    </p:spTree>
    <p:extLst>
      <p:ext uri="{BB962C8B-B14F-4D97-AF65-F5344CB8AC3E}">
        <p14:creationId xmlns:p14="http://schemas.microsoft.com/office/powerpoint/2010/main" val="1354702538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72EC4F-7ECE-B8C2-FC12-4459E4413E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646A8842-A3F7-A477-FCE1-1ADC2EBF76FC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65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6" name="TextBox 55">
            <a:extLst>
              <a:ext uri="{FF2B5EF4-FFF2-40B4-BE49-F238E27FC236}">
                <a16:creationId xmlns:a16="http://schemas.microsoft.com/office/drawing/2014/main" id="{D5696AC0-A567-A800-A7EA-0DEE12C25F5D}"/>
              </a:ext>
            </a:extLst>
          </p:cNvPr>
          <p:cNvSpPr txBox="1"/>
          <p:nvPr/>
        </p:nvSpPr>
        <p:spPr>
          <a:xfrm>
            <a:off x="2573059" y="901525"/>
            <a:ext cx="3001709" cy="369332"/>
          </a:xfrm>
          <a:prstGeom prst="rect">
            <a:avLst/>
          </a:prstGeom>
          <a:solidFill>
            <a:schemeClr val="accent6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มาตรการป้องกันฯ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2985B83-D368-6B63-9EF3-F7902EC954AA}"/>
              </a:ext>
            </a:extLst>
          </p:cNvPr>
          <p:cNvSpPr txBox="1"/>
          <p:nvPr/>
        </p:nvSpPr>
        <p:spPr>
          <a:xfrm>
            <a:off x="6508365" y="2091012"/>
            <a:ext cx="2490519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7800" marR="0" lvl="0" indent="-1778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1" i="0" u="none" strike="noStrike" kern="1200" cap="none" spc="-5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ล้อมย้ายต้นไม้ไปปลูก</a:t>
            </a:r>
            <a:r>
              <a:rPr kumimoji="0" lang="th-TH" sz="1600" b="1" i="0" u="none" strike="noStrike" kern="1200" cap="none" spc="-5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บริเวณพื้นที่</a:t>
            </a:r>
            <a:br>
              <a:rPr kumimoji="0" lang="th-TH" sz="1600" b="1" i="0" u="none" strike="noStrike" kern="1200" cap="none" spc="-5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600" b="1" i="0" u="none" strike="noStrike" kern="1200" cap="none" spc="-5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ศูนย์พัฒนาเด็กเล็กบ้านในไร่ </a:t>
            </a:r>
            <a:r>
              <a:rPr kumimoji="0" lang="th-TH" sz="1600" b="1" i="0" u="none" strike="noStrike" kern="1200" cap="none" spc="-5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ซึ่งอยู่ในความรับผิดชอบของ อบต.หนองทะเล </a:t>
            </a:r>
          </a:p>
          <a:p>
            <a:pPr marL="177800" marR="0" lvl="0" indent="-1778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มี</a:t>
            </a: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ระยะห่างจากจุดสิ้นสุดโครงการ</a:t>
            </a:r>
            <a:b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ช่วงที่ 1 ประมาณ 5.80 กิโลเมตร และห่างจากจุดเริ่มต้นโครงการ ช่วงที่ 2 ประมาณ 0.950 กิโลเมตร </a:t>
            </a:r>
          </a:p>
          <a:p>
            <a:pPr marL="177800" marR="0" lvl="0" indent="-1778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มีพื้นที่รองรับทั้งหมดประมาณ 2.58 ไร่ พื้นที่ที่ใช้ในการปลูกต้นไม้ประมาณ 0.37 ไร่ มีระยะห่างระหว่างต้น 5 เมตร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1EC174-3A44-2D42-5F5F-A192D3B5662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116" y="1436463"/>
            <a:ext cx="6363249" cy="4498738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4D540FB-5EB7-395B-3EE7-4A0EF4E32537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นิเวศวิทยาทางบก (ต่อ)</a:t>
            </a:r>
          </a:p>
        </p:txBody>
      </p:sp>
    </p:spTree>
    <p:extLst>
      <p:ext uri="{BB962C8B-B14F-4D97-AF65-F5344CB8AC3E}">
        <p14:creationId xmlns:p14="http://schemas.microsoft.com/office/powerpoint/2010/main" val="2695026584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F6EE20-CA9F-E809-3A23-3EA660141C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DD4D8E34-54C1-34B0-FE6B-52201BB437E4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66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05C3C44-B679-E273-188C-78D46EE6C9DE}"/>
              </a:ext>
            </a:extLst>
          </p:cNvPr>
          <p:cNvSpPr/>
          <p:nvPr/>
        </p:nvSpPr>
        <p:spPr>
          <a:xfrm>
            <a:off x="68967" y="2138577"/>
            <a:ext cx="5309858" cy="3661859"/>
          </a:xfrm>
          <a:prstGeom prst="rect">
            <a:avLst/>
          </a:prstGeom>
          <a:solidFill>
            <a:srgbClr val="FFFFF3"/>
          </a:solidFill>
          <a:ln w="19050">
            <a:solidFill>
              <a:srgbClr val="037F7C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จากการสำรวจภาคสนามในพื้นที่แนวเส้นทางโครงการ ทั้ง 4 ครั้ง พบว่า</a:t>
            </a:r>
            <a:endParaRPr kumimoji="0" lang="th-TH" sz="15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1</a:t>
            </a:r>
          </a:p>
          <a:p>
            <a:pPr marL="26670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บริเวณพื้นที่แนวเส้นทางโครงการ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พบสัตว์ป่าจำนวน 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59 ชนิ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ด ประกอบด้วย</a:t>
            </a:r>
          </a:p>
          <a:p>
            <a:pPr marL="452438" marR="0" lvl="0" indent="-185738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สถานภาพเป็นสัตว์ป่าคุ้มครอง  45 ชนิด</a:t>
            </a:r>
          </a:p>
          <a:p>
            <a:pPr marL="720725" marR="0" lvl="0" indent="-268288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สัตว์เลื้อยคลาน พบ 1 ชนิด 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ได้แก่ กิ้งก่าหัวแดง</a:t>
            </a:r>
          </a:p>
          <a:p>
            <a:pPr marL="720725" marR="0" lvl="0" indent="-268288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นก พบ 44 ชนิด  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เช่น  นกปากห่าง  นกโพระดกธรรมดา  นกยางกรอกพันธุ์จีน  เป็นต้น</a:t>
            </a:r>
          </a:p>
          <a:p>
            <a:pPr marL="452438" marR="0" lvl="0" indent="-185738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ไม่พบสัตว์ป่าที่มีสถานภาพเพื่อการอนุรักษ์ตาม สผ. (2568) ในเขตทาง 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ส่วน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ในพื้นที่ศึกษาระยะ 500 ม. 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จากแนวเส้นทางโครงการ  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พบกลุ่มสัตว์ป่าใกล้ถูกคุกคาม 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(</a:t>
            </a:r>
            <a:r>
              <a:rPr kumimoji="0" lang="en-US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Near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Threatened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: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NT)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1 ชนิด 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ได้แก่ นกโพระดกคางแดง 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กลุ่มสัตว์ป่าใกล้สูญพันธุ์ (</a:t>
            </a:r>
            <a:r>
              <a:rPr kumimoji="0" lang="en-US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Endangered: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EN)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1 ชนิด 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ได้แก่ นกเขียวก้านตองปีกสีฟ้า</a:t>
            </a:r>
          </a:p>
          <a:p>
            <a:pPr marL="452438" marR="0" lvl="0" indent="-185738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ไม่พบสถานภาพเพื่อการอนุรักษ์ตาม </a:t>
            </a:r>
            <a:r>
              <a:rPr kumimoji="0" lang="en-US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IUCN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(2025)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ในเขตทาง 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ส่วนใน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พื้นที่ศึกษาระยะ 500 ม. 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จากแนวเส้นทางโครงการ  พบ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กลุ่มสัตว์ป่าใกล้ถูกคุกคาม (</a:t>
            </a:r>
            <a:r>
              <a:rPr kumimoji="0" lang="en-US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Near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Threatened: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NT)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1 ชนิด 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ได้แก่ นกโพระดกคางแดง 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กลุ่มสัตว์ป่าใกล้สูญพันธุ์ (</a:t>
            </a:r>
            <a:r>
              <a:rPr kumimoji="0" lang="en-US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Endangered: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EN)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2 ชนิด ได้แก่ นกเขียวก้านตองปีกสีฟ้าและ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ลิงแสม 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(พบบริเวณเขาโต๊ะหลวง)</a:t>
            </a:r>
          </a:p>
          <a:p>
            <a:pPr marL="26670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600" b="0" i="0" u="none" strike="noStrike" kern="0" cap="none" spc="-6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</p:txBody>
      </p:sp>
      <p:sp>
        <p:nvSpPr>
          <p:cNvPr id="8" name="TextBox 55">
            <a:extLst>
              <a:ext uri="{FF2B5EF4-FFF2-40B4-BE49-F238E27FC236}">
                <a16:creationId xmlns:a16="http://schemas.microsoft.com/office/drawing/2014/main" id="{3C1D9C94-D5AE-6053-35DF-DF2116B63128}"/>
              </a:ext>
            </a:extLst>
          </p:cNvPr>
          <p:cNvSpPr txBox="1"/>
          <p:nvPr/>
        </p:nvSpPr>
        <p:spPr>
          <a:xfrm>
            <a:off x="161361" y="885199"/>
            <a:ext cx="3001709" cy="369332"/>
          </a:xfrm>
          <a:prstGeom prst="rect">
            <a:avLst/>
          </a:prstGeom>
          <a:solidFill>
            <a:srgbClr val="037F7C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สัตว์ในระบบนิเวศ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6" name="TextBox 14">
            <a:extLst>
              <a:ext uri="{FF2B5EF4-FFF2-40B4-BE49-F238E27FC236}">
                <a16:creationId xmlns:a16="http://schemas.microsoft.com/office/drawing/2014/main" id="{22566D62-DA60-10EE-DA50-2D73E5C2D0BE}"/>
              </a:ext>
            </a:extLst>
          </p:cNvPr>
          <p:cNvSpPr txBox="1"/>
          <p:nvPr/>
        </p:nvSpPr>
        <p:spPr>
          <a:xfrm>
            <a:off x="68968" y="1254531"/>
            <a:ext cx="5309858" cy="9048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990600" algn="l"/>
                <a:tab pos="1620520" algn="l"/>
              </a:tabLst>
              <a:defRPr/>
            </a:pPr>
            <a:r>
              <a:rPr kumimoji="0" lang="th-TH" sz="16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H SarabunPSK" panose="020B0500040200020003" pitchFamily="34" charset="-34"/>
              </a:rPr>
              <a:t>การสำรวจภาคสนาม</a:t>
            </a: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H SarabunPSK" panose="020B0500040200020003" pitchFamily="34" charset="-34"/>
              </a:rPr>
              <a:t> : ฤดูหนาว (20-22 พฤศจิกายน 2568 และ 9-11 มกราคม 2569)</a:t>
            </a:r>
            <a:endParaRPr kumimoji="0" lang="th-TH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Calibri" panose="020F0502020204030204" pitchFamily="34" charset="0"/>
              <a:cs typeface="TH SarabunPSK" panose="020B0500040200020003" pitchFamily="34" charset="-34"/>
            </a:endParaRPr>
          </a:p>
          <a:p>
            <a:pPr marL="0" marR="0" lvl="0" indent="0" algn="l" defTabSz="4572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990600" algn="l"/>
                <a:tab pos="1620520" algn="l"/>
              </a:tabLst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	      ฤดูร้อน (13-15 มีนาคม 2569 และ 13-15 พฤษภาคม 2569)</a:t>
            </a:r>
          </a:p>
          <a:p>
            <a:pPr marL="0" marR="0" lvl="0" indent="1258888" algn="l" defTabSz="4572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990600" algn="l"/>
                <a:tab pos="1620520" algn="l"/>
              </a:tabLst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ฤดูฝน (ในเดือนกรกฎาคม 2569 และ เดือนกันยายน 2569)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Calibri" panose="020F0502020204030204" pitchFamily="34" charset="0"/>
              <a:cs typeface="TH SarabunPSK" panose="020B0500040200020003" pitchFamily="34" charset="-3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261C37-AFC3-F1D5-6EA7-EDA5B129BADD}"/>
              </a:ext>
            </a:extLst>
          </p:cNvPr>
          <p:cNvSpPr/>
          <p:nvPr/>
        </p:nvSpPr>
        <p:spPr>
          <a:xfrm>
            <a:off x="5505635" y="951936"/>
            <a:ext cx="3567135" cy="5310319"/>
          </a:xfrm>
          <a:prstGeom prst="rect">
            <a:avLst/>
          </a:prstGeom>
          <a:solidFill>
            <a:srgbClr val="FBFFFB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500" b="1" i="0" u="sng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5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งานเตรียมพื้นที่ก่อสร้าง มีการตัดฟันต้นไม้และขุดตอ</a:t>
            </a:r>
            <a:b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อาจส่งผลกระทบต่อสัตว์ป่าที่อาจเข้ามาใช้ประโยชน์ต้นไม้ที่อยู่ในเขตทาง อย่างไรก็ตาม 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สัตว์ที่พบส่วนใหญ่คือนก ซึ่งมีความสามารถในการปรับตัวได้ดี สามารถเคลื่อนย้ายเข้าไปอาศัยและหากินในพื้นที่บริเวณอื่นได้ จึงมีผลกระทบทางลบในระดับต่ำ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การดำเนินงานภายในสำนักควบคุมงานและบ้านพักคนงาน</a:t>
            </a:r>
            <a:b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</a:b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จากการสำรวจพบลิงแสมบริเวณหมวดทางหลวงอ่าวนาง</a:t>
            </a:r>
            <a:b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</a:b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ในระยะการก่อสร้างโครงการ</a:t>
            </a:r>
            <a:r>
              <a:rPr kumimoji="0" lang="th-TH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อาจได้รับผลกระทบจากลิงที่เข้ามาหากินในพื้นที่พักอาศัยของคนงานจนคนงานก่อสร้าง และลิงแสมอาจได้รับอันตรายจากเครื่องจักร 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หรือการขนส่งวัสดุอุปกรณ์ </a:t>
            </a:r>
            <a:r>
              <a:rPr kumimoji="0" lang="th-TH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รวมถึงการจราจรบริเวณหน้าทางเข้า</a:t>
            </a:r>
            <a:r>
              <a:rPr kumimoji="0" lang="th-TH" sz="1500" b="1" i="0" u="none" strike="noStrike" kern="1200" cap="none" spc="-5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หมวดทางหลวงอ่าวนาง จึงมีผลกระทบทางลบใน</a:t>
            </a:r>
            <a:r>
              <a:rPr kumimoji="0" lang="th-TH" sz="1500" b="1" i="0" u="none" strike="noStrike" kern="1200" cap="none" spc="-5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ระดับปานกลาง</a:t>
            </a: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5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ระยะดำเนินการและบำรุงรักษา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กิจกรรมการดำเนินงานในระยะดำเนินการและบำรุงรักษา</a:t>
            </a:r>
            <a:b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สัตว์ป่าที่ข้ามถนนอาจได้รับอันตรายจากยานพาหนะที่วิ่งด้วยความเร็วเพิ่มขึ้น โดยเฉพาะสัตว์ป่าใกล้สูญพันธุ์ ได้แก่ ลิงแสมที่อาศัยอยู่บริเวณเขาโต๊ะหลวง (กม.11+960)</a:t>
            </a:r>
            <a:b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500" b="1" i="0" u="none" strike="noStrike" kern="1200" cap="none" spc="-5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จึงมีผลกระทบทางลบใน</a:t>
            </a:r>
            <a:r>
              <a:rPr kumimoji="0" lang="th-TH" sz="1500" b="1" i="0" u="none" strike="noStrike" kern="1200" cap="none" spc="-5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ระดับปานกลาง</a:t>
            </a:r>
            <a:endParaRPr kumimoji="0" lang="th-TH" sz="1600" b="1" i="0" u="sng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6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H SarabunPSK" panose="020B0500040200020003" pitchFamily="34" charset="-34"/>
              <a:ea typeface="Cordia New" panose="020B0304020202020204" pitchFamily="34" charset="-34"/>
              <a:cs typeface="TH SarabunPSK" panose="020B0500040200020003" pitchFamily="34" charset="-34"/>
            </a:endParaRPr>
          </a:p>
        </p:txBody>
      </p:sp>
      <p:sp>
        <p:nvSpPr>
          <p:cNvPr id="14" name="TextBox 55">
            <a:extLst>
              <a:ext uri="{FF2B5EF4-FFF2-40B4-BE49-F238E27FC236}">
                <a16:creationId xmlns:a16="http://schemas.microsoft.com/office/drawing/2014/main" id="{BDFC6B11-646F-1A26-3C97-9A8D30EC3EAE}"/>
              </a:ext>
            </a:extLst>
          </p:cNvPr>
          <p:cNvSpPr txBox="1"/>
          <p:nvPr/>
        </p:nvSpPr>
        <p:spPr>
          <a:xfrm>
            <a:off x="5832175" y="844037"/>
            <a:ext cx="3001709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9E5BA40-062E-7AC8-C782-082F5C6A220B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นิเวศวิทยาทางบก (ต่อ)</a:t>
            </a:r>
          </a:p>
        </p:txBody>
      </p:sp>
    </p:spTree>
    <p:extLst>
      <p:ext uri="{BB962C8B-B14F-4D97-AF65-F5344CB8AC3E}">
        <p14:creationId xmlns:p14="http://schemas.microsoft.com/office/powerpoint/2010/main" val="1007703037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899C54-3274-5875-A5CD-C881FB2C6E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44003898-93B7-938F-E419-C47AB249F99D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67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D0F53E0-8C67-38C7-5901-9B6152B01EAF}"/>
              </a:ext>
            </a:extLst>
          </p:cNvPr>
          <p:cNvSpPr/>
          <p:nvPr/>
        </p:nvSpPr>
        <p:spPr>
          <a:xfrm>
            <a:off x="3978283" y="1172308"/>
            <a:ext cx="5127778" cy="1526103"/>
          </a:xfrm>
          <a:prstGeom prst="rect">
            <a:avLst/>
          </a:prstGeom>
          <a:solidFill>
            <a:srgbClr val="FBFFFB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500" b="1" i="0" u="sng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1</a:t>
            </a:r>
            <a:endParaRPr kumimoji="0" lang="th-TH" sz="16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ติดตั้งป้ายเตือนระวังลิงข้ามถนน (ป้าย ต.76) บริเวณ กม.12+200 ด้านซ้ายทาง และกม.12+400 ด้านขวาทาง จำนวน 2 จุด เพื่อให้ผู้ขับขี่ระมัดระวังในกรณีที่มีลิงแสมข้ามถนน </a:t>
            </a: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6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H SarabunPSK" panose="020B0500040200020003" pitchFamily="34" charset="-34"/>
              <a:ea typeface="Cordia New" panose="020B0304020202020204" pitchFamily="34" charset="-34"/>
              <a:cs typeface="TH SarabunPSK" panose="020B0500040200020003" pitchFamily="34" charset="-34"/>
            </a:endParaRPr>
          </a:p>
        </p:txBody>
      </p:sp>
      <p:sp>
        <p:nvSpPr>
          <p:cNvPr id="5" name="TextBox 55">
            <a:extLst>
              <a:ext uri="{FF2B5EF4-FFF2-40B4-BE49-F238E27FC236}">
                <a16:creationId xmlns:a16="http://schemas.microsoft.com/office/drawing/2014/main" id="{A025A683-B9CD-459A-FD9B-E0A32058E055}"/>
              </a:ext>
            </a:extLst>
          </p:cNvPr>
          <p:cNvSpPr txBox="1"/>
          <p:nvPr/>
        </p:nvSpPr>
        <p:spPr>
          <a:xfrm>
            <a:off x="5229035" y="927576"/>
            <a:ext cx="3001709" cy="369332"/>
          </a:xfrm>
          <a:prstGeom prst="rect">
            <a:avLst/>
          </a:prstGeom>
          <a:solidFill>
            <a:schemeClr val="accent6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มาตรการป้องกันฯ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D4C0035-4310-BD3B-45A3-1E7FEE2987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38" y="1035644"/>
            <a:ext cx="3823921" cy="5017683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53728AB-2416-AE71-BE40-384271FE88A8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นิเวศวิทยาทางบก (ต่อ)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C0469C0-F4EC-62BD-36D1-8E9EC5A2DA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9058" y="2750060"/>
            <a:ext cx="4985638" cy="3318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649738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70D570-57D4-737C-9547-60824EE5A5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1EDEA391-8E2A-087E-0431-CFEBF006F15C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68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16751AC-B02E-240F-16E7-FCA1DAC4D61F}"/>
              </a:ext>
            </a:extLst>
          </p:cNvPr>
          <p:cNvSpPr/>
          <p:nvPr/>
        </p:nvSpPr>
        <p:spPr>
          <a:xfrm>
            <a:off x="293736" y="1213188"/>
            <a:ext cx="8630462" cy="3105566"/>
          </a:xfrm>
          <a:prstGeom prst="rect">
            <a:avLst/>
          </a:prstGeom>
          <a:solidFill>
            <a:srgbClr val="FBFFFB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500" b="1" i="0" u="sng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บริเวณสำนักงานโครงการและที่พักคนงาน</a:t>
            </a:r>
            <a:endParaRPr kumimoji="0" lang="th-TH" sz="16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542925" marR="0" lvl="0" indent="-27146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จัดให้มีเจ้าหน้าที่รักษาความปลอดภัย</a:t>
            </a: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เฝ้าระวังไม่ให้ลิงแสมเข้ามาในพื้นที่สำนักงานโครงการและที่พักคนงาน</a:t>
            </a:r>
          </a:p>
          <a:p>
            <a:pPr marL="542925" marR="0" lvl="0" indent="-27146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จัดระบบสุขาภิบาล</a:t>
            </a: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การกองเก็บขยะให้เรียบร้อยมิดชิด โดยก่อสร้างเป็นห้องพักขยะ</a:t>
            </a:r>
          </a:p>
          <a:p>
            <a:pPr marL="542925" marR="0" lvl="0" indent="-27146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ปิดประตูหน้าต่างให้มิดชิด</a:t>
            </a:r>
          </a:p>
          <a:p>
            <a:pPr marL="542925" marR="0" lvl="0" indent="-27146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ห้ามมิให้คนงานทำร้ายและให้อาหารลิงแสม</a:t>
            </a:r>
          </a:p>
          <a:p>
            <a:pPr marL="542925" marR="0" lvl="0" indent="-27146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บันทึกสถิติจำนวนครั้งการเข้ามาของลิงแสมบริเวณสำนักงานโครงการและที่พักคนงาน </a:t>
            </a: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เพื่อ</a:t>
            </a: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ประเมินประสิทธิภาพของมาตรการ</a:t>
            </a: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ที่กำหนดไว้</a:t>
            </a:r>
            <a:b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</a:b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ในกรณีที่มาตรการใน</a:t>
            </a: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ข้อ 1. ถึง 4. ไม่สามารถป้องกันลิงแสมได้ ให้ผู้รับเหมาดำเนินการติดตั้งรั้วไฟฟ้าเพื่อป้องกันลิงแสมเข้ามาในพื้นที่ดังกล่าว ทั้งนี้ ต้องประสานงานและหารือกับกรมอุทยานแห่งชาติ สัตว์ป่า และพันธุ์พืช ก่อนการดำเนินการติดตั้งรั้วไฟฟ้า</a:t>
            </a:r>
          </a:p>
        </p:txBody>
      </p:sp>
      <p:sp>
        <p:nvSpPr>
          <p:cNvPr id="5" name="TextBox 55">
            <a:extLst>
              <a:ext uri="{FF2B5EF4-FFF2-40B4-BE49-F238E27FC236}">
                <a16:creationId xmlns:a16="http://schemas.microsoft.com/office/drawing/2014/main" id="{D3A09F4C-ECE0-BF51-117C-011AD43CE696}"/>
              </a:ext>
            </a:extLst>
          </p:cNvPr>
          <p:cNvSpPr txBox="1"/>
          <p:nvPr/>
        </p:nvSpPr>
        <p:spPr>
          <a:xfrm>
            <a:off x="3116032" y="1028521"/>
            <a:ext cx="3001709" cy="369332"/>
          </a:xfrm>
          <a:prstGeom prst="rect">
            <a:avLst/>
          </a:prstGeom>
          <a:solidFill>
            <a:schemeClr val="accent6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มาตรการป้องกันฯ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6C2FABE-F163-D2DA-A5CA-3E36956699B9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นิเวศวิทยาทางบก (ต่อ)</a:t>
            </a:r>
          </a:p>
        </p:txBody>
      </p:sp>
    </p:spTree>
    <p:extLst>
      <p:ext uri="{BB962C8B-B14F-4D97-AF65-F5344CB8AC3E}">
        <p14:creationId xmlns:p14="http://schemas.microsoft.com/office/powerpoint/2010/main" val="1743764351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C4698A-14C8-2EB0-C0F2-E5CF284C48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E4632961-6D22-4192-A44A-23953DF5322B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69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BB83BD6-8EF3-8C13-F270-A409A03B1181}"/>
              </a:ext>
            </a:extLst>
          </p:cNvPr>
          <p:cNvSpPr/>
          <p:nvPr/>
        </p:nvSpPr>
        <p:spPr>
          <a:xfrm>
            <a:off x="89702" y="1111311"/>
            <a:ext cx="5309858" cy="4051816"/>
          </a:xfrm>
          <a:prstGeom prst="rect">
            <a:avLst/>
          </a:prstGeom>
          <a:solidFill>
            <a:srgbClr val="FFFFF3"/>
          </a:solidFill>
          <a:ln w="19050">
            <a:solidFill>
              <a:srgbClr val="037F7C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600" b="1" i="0" u="none" strike="noStrike" kern="0" cap="none" spc="-6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จากการสำรวจภาคสนามในพื้นที่แนวเส้นทางโครงการ ทั้ง 4 ครั้ง พบว่า</a:t>
            </a:r>
            <a:endParaRPr kumimoji="0" lang="th-TH" sz="15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2</a:t>
            </a:r>
          </a:p>
          <a:p>
            <a:pPr marL="26670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บริเวณพื้นที่แนวเส้นทางโครงการ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พบสัตว์ป่าจำนวน 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65 ชนิ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ด ประกอบด้วย</a:t>
            </a:r>
          </a:p>
          <a:p>
            <a:pPr marL="452438" marR="0" lvl="0" indent="-185738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สถานภาพเป็นสัตว์ป่าคุ้มครอง  49 ชนิด</a:t>
            </a:r>
          </a:p>
          <a:p>
            <a:pPr marL="720725" marR="0" lvl="0" indent="-268288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สัตว์เลื้อยคลาน พบ 2 ชนิด 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ได้แก่ กิ้งก่าหัวแดง และงูสิงธรรมดา</a:t>
            </a:r>
          </a:p>
          <a:p>
            <a:pPr marL="720725" marR="0" lvl="0" indent="-268288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นก พบ 47 ชนิด  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เช่น นกแอ่นกินรัง นกอีแพรดแถบอกดำ เป็นต้น</a:t>
            </a:r>
          </a:p>
          <a:p>
            <a:pPr marL="452438" marR="0" lvl="0" indent="-185738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ไม่พบสัตว์ป่าที่มีสถานภาพเพื่อการอนุรักษ์ตาม สผ. (2566) ในเขตทาง 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ส่วน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ในพื้นที่ศึกษาระยะ 500 ม. 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จากแนวเส้นทางโครงการ 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พบกลุ่มสัตว์ป่าใกล้ถูกคุกคาม 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(</a:t>
            </a:r>
            <a:r>
              <a:rPr kumimoji="0" lang="en-US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Near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Threatened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: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NT)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1 ชนิด 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ได้แก่ นกโพระดกคางแดง 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กลุ่มสัตว์ป่าใกล้สูญพันธุ์ (</a:t>
            </a:r>
            <a:r>
              <a:rPr kumimoji="0" lang="en-US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Endangered: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EN)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 1 ชนิด 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ได้แก่ นกเขียวก้านตองปีกสีฟ้า</a:t>
            </a:r>
          </a:p>
          <a:p>
            <a:pPr marL="452438" marR="0" lvl="0" indent="-185738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สถานภาพเพื่อการอนุรักษ์ตาม </a:t>
            </a:r>
            <a:r>
              <a:rPr kumimoji="0" lang="en-US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IUCN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(2025)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ในเขตทางพบกลุ่มสัตว์ป่าใกล้ถูกคุกคาม (</a:t>
            </a:r>
            <a:r>
              <a:rPr kumimoji="0" lang="en-US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Near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Threatened: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NT)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1 ชนิด 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ได้แก่ งูสิงธรรมดา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ส่วนใน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พื้นที่ศึกษาระยะ 500 ม. 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จากแนวเส้นทางโครงการ  พบ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กลุ่มสัตว์ป่าใกล้ถูกคุกคาม (</a:t>
            </a:r>
            <a:r>
              <a:rPr kumimoji="0" lang="en-US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Near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Threatened: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NT)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1 ชนิด 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ได้แก่ นกโพระดกคางแดง 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กลุ่มสัตว์ป่าใกล้สูญพันธุ์ (</a:t>
            </a:r>
            <a:r>
              <a:rPr kumimoji="0" lang="en-US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Endangered: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EN)</a:t>
            </a:r>
            <a:r>
              <a:rPr kumimoji="0" lang="th-TH" sz="1600" b="1" i="0" u="none" strike="noStrike" kern="0" cap="none" spc="-6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th-TH" sz="1600" b="0" i="0" u="none" strike="noStrike" kern="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2 ชนิด ได้แก่ นกเขียวก้านตองปีกสีฟ้าและลิงแสม </a:t>
            </a:r>
          </a:p>
          <a:p>
            <a:pPr marL="26670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600" b="0" i="0" u="none" strike="noStrike" kern="0" cap="none" spc="-6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</p:txBody>
      </p:sp>
      <p:sp>
        <p:nvSpPr>
          <p:cNvPr id="8" name="TextBox 55">
            <a:extLst>
              <a:ext uri="{FF2B5EF4-FFF2-40B4-BE49-F238E27FC236}">
                <a16:creationId xmlns:a16="http://schemas.microsoft.com/office/drawing/2014/main" id="{934A71EB-0A16-96F0-6E9B-D9FF50F14805}"/>
              </a:ext>
            </a:extLst>
          </p:cNvPr>
          <p:cNvSpPr txBox="1"/>
          <p:nvPr/>
        </p:nvSpPr>
        <p:spPr>
          <a:xfrm>
            <a:off x="1243776" y="926645"/>
            <a:ext cx="3001709" cy="369332"/>
          </a:xfrm>
          <a:prstGeom prst="rect">
            <a:avLst/>
          </a:prstGeom>
          <a:solidFill>
            <a:srgbClr val="037F7C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สัตว์ในระบบนิเวศ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2B08591-CC11-D732-F413-C0E47BEE3C6C}"/>
              </a:ext>
            </a:extLst>
          </p:cNvPr>
          <p:cNvSpPr/>
          <p:nvPr/>
        </p:nvSpPr>
        <p:spPr>
          <a:xfrm>
            <a:off x="5505635" y="1104285"/>
            <a:ext cx="3567135" cy="3682319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500" b="1" i="0" u="sng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5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งานเตรียมพื้นที่ก่อสร้าง มีการตัดฟันต้นไม้และขุดตอ</a:t>
            </a:r>
            <a:b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ซึ่งอาจส่งผลกระทบต่อสัตว์ป่าที่อาจเข้ามาใช้ประโยชน์ต้นไม้ที่อยู่ในเขตทาง อย่างไรก็ตาม 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สัตว์ที่พบส่วนใหญ่คือนก ซึ่งมีความสามารถในการปรับตัวได้ดี สามารถเคลื่อนย้ายเข้าไปอาศัยและหากินในพื้นที่บริเวณอื่นได้ จึงมีผลกระทบทางลบในระดับต่ำ (-1)</a:t>
            </a: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5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ระยะดำเนินการและบำรุงรักษา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กิจกรรมการดำเนินงานในระยะดำเนินการและบำรุงรักษา</a:t>
            </a:r>
            <a:b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สัตว์ป่าที่ข้ามถนนอาจได้รับอันตรายจากยานพาหนะที่วิ่งด้วยความเร็วเพิ่มขึ้น โดยเฉพาะสัตว์ป่าใกล้ถูกคุกคาม ได้แก่ งูสิงธรรมดา บริเวณ กม.20+615 และสัตว์ป่าใกล้สูญพันธุ์ ได้แก่ ลิงแสม บริเวณ กม.20+600</a:t>
            </a:r>
          </a:p>
        </p:txBody>
      </p:sp>
      <p:sp>
        <p:nvSpPr>
          <p:cNvPr id="14" name="TextBox 55">
            <a:extLst>
              <a:ext uri="{FF2B5EF4-FFF2-40B4-BE49-F238E27FC236}">
                <a16:creationId xmlns:a16="http://schemas.microsoft.com/office/drawing/2014/main" id="{64A9FE3A-D9B4-6DF4-D06C-BAC0D808F1D2}"/>
              </a:ext>
            </a:extLst>
          </p:cNvPr>
          <p:cNvSpPr txBox="1"/>
          <p:nvPr/>
        </p:nvSpPr>
        <p:spPr>
          <a:xfrm>
            <a:off x="5832175" y="931734"/>
            <a:ext cx="3001709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C650E98-181F-83CF-E0E6-7570CDCD8CA2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นิเวศวิทยาทางบก (ต่อ)</a:t>
            </a:r>
          </a:p>
        </p:txBody>
      </p:sp>
    </p:spTree>
    <p:extLst>
      <p:ext uri="{BB962C8B-B14F-4D97-AF65-F5344CB8AC3E}">
        <p14:creationId xmlns:p14="http://schemas.microsoft.com/office/powerpoint/2010/main" val="3861982935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3AF265-405B-5B79-723A-22ADDEA7E2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BF55235D-D8F3-6BA7-50B3-58C9A8BF598D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70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8AB4818-1089-E624-B771-CEE5F44311B2}"/>
              </a:ext>
            </a:extLst>
          </p:cNvPr>
          <p:cNvSpPr/>
          <p:nvPr/>
        </p:nvSpPr>
        <p:spPr>
          <a:xfrm>
            <a:off x="256769" y="962187"/>
            <a:ext cx="8630462" cy="1725591"/>
          </a:xfrm>
          <a:prstGeom prst="rect">
            <a:avLst/>
          </a:prstGeom>
          <a:solidFill>
            <a:srgbClr val="FBFFFB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500" b="1" i="0" u="sng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2</a:t>
            </a:r>
            <a:endParaRPr kumimoji="0" lang="th-TH" sz="16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534988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ก่อสร้างท่อลอดเหลี่ยมขนาด </a:t>
            </a: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2.0 × 1.5 เมตร ยาว 30 เมตร บริเวณ กม.20+600 </a:t>
            </a: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เพื่อให้สัตว์เลื้อยคลานลอดผ่าน </a:t>
            </a:r>
          </a:p>
          <a:p>
            <a:pPr marL="534988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ก่อสร้างผนังนำทางเพื่อป้องกันสัตว์เลื้อยคลานและสัตว์สะเทินน้ำสะเทินบกปีนมาบริเวณถนนนอกท่อลอด </a:t>
            </a: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บริเวณ กม. 20+585 - กม. 20+615</a:t>
            </a:r>
            <a:b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</a:b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เป็นผนังคอนกรีต ความสูงแนวตั้ง 50 เซนติเมตรโดยติดตั้งออกไปทั้งสองข้างของท่อลอดเหลี่ยมที่ติดตั้งใหม่ บริเวณ กม.20+600 ออกไปข้างละ</a:t>
            </a:r>
            <a:b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</a:b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15 เมตรทั้งสองฝั่ง รวมความยาว 60 เมตร</a:t>
            </a:r>
          </a:p>
        </p:txBody>
      </p:sp>
      <p:sp>
        <p:nvSpPr>
          <p:cNvPr id="5" name="TextBox 55">
            <a:extLst>
              <a:ext uri="{FF2B5EF4-FFF2-40B4-BE49-F238E27FC236}">
                <a16:creationId xmlns:a16="http://schemas.microsoft.com/office/drawing/2014/main" id="{35C9AC1D-8950-1DB0-6650-FCE066075164}"/>
              </a:ext>
            </a:extLst>
          </p:cNvPr>
          <p:cNvSpPr txBox="1"/>
          <p:nvPr/>
        </p:nvSpPr>
        <p:spPr>
          <a:xfrm>
            <a:off x="3071145" y="943776"/>
            <a:ext cx="3001709" cy="369332"/>
          </a:xfrm>
          <a:prstGeom prst="rect">
            <a:avLst/>
          </a:prstGeom>
          <a:solidFill>
            <a:schemeClr val="accent6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มาตรการป้องกันฯ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26448A6-C937-DDA2-9B55-2EA4CD577200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นิเวศวิทยาทางบก (ต่อ)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BE3608D-E9BB-7E49-E36B-C80BCD715DA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9281" y="2736651"/>
            <a:ext cx="5413749" cy="3609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2117189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7D9AD0-425C-7A0F-F7B1-2F29B44EAC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5FD0A451-CFE3-049E-7F05-47A9652704DD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71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153B94E-6D5E-018D-4BB4-54DEBBEFDBEC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นิเวศวิทยาทางบก (ต่อ)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1742303-1EC0-3084-5DA8-6CD738331E08}"/>
              </a:ext>
            </a:extLst>
          </p:cNvPr>
          <p:cNvSpPr/>
          <p:nvPr/>
        </p:nvSpPr>
        <p:spPr>
          <a:xfrm>
            <a:off x="256769" y="1128444"/>
            <a:ext cx="8630462" cy="838902"/>
          </a:xfrm>
          <a:prstGeom prst="rect">
            <a:avLst/>
          </a:prstGeom>
          <a:solidFill>
            <a:srgbClr val="FBFFFB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500" b="1" i="0" u="sng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534988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ติดตั้งป้ายเตือนระวังลิงข้ามถนน (ป้าย ต.76)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 จำนวน 2 จุด บริเวณ กม.19+500 ด้านซ้ายทาง และกม.21+000 ด้านขวาทาง เพื่อให้ผู้ขับขี่ระมัดระวังในกรณีที่มีลิงแสมข้ามถนน</a:t>
            </a:r>
          </a:p>
        </p:txBody>
      </p:sp>
      <p:sp>
        <p:nvSpPr>
          <p:cNvPr id="15" name="TextBox 55">
            <a:extLst>
              <a:ext uri="{FF2B5EF4-FFF2-40B4-BE49-F238E27FC236}">
                <a16:creationId xmlns:a16="http://schemas.microsoft.com/office/drawing/2014/main" id="{A6B821D1-6826-5049-7E86-559466FC4FC1}"/>
              </a:ext>
            </a:extLst>
          </p:cNvPr>
          <p:cNvSpPr txBox="1"/>
          <p:nvPr/>
        </p:nvSpPr>
        <p:spPr>
          <a:xfrm>
            <a:off x="3071145" y="943776"/>
            <a:ext cx="3001709" cy="369332"/>
          </a:xfrm>
          <a:prstGeom prst="rect">
            <a:avLst/>
          </a:prstGeom>
          <a:solidFill>
            <a:schemeClr val="accent6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มาตรการป้องกันฯ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A39633B-A10E-019F-A397-3099B8919D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471" y="2051017"/>
            <a:ext cx="6148157" cy="4098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7251008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115F51-3986-9CB8-FDBE-4465D2750E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D0D1DFC-47CC-4B3A-BB5C-A0D26F09869E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นิเวศวิทยาทางน้ำ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D2B65B8D-868B-7B44-1E0C-F0CCC291E706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72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0B85DC3-3320-240B-017C-193C077F00DC}"/>
              </a:ext>
            </a:extLst>
          </p:cNvPr>
          <p:cNvSpPr/>
          <p:nvPr/>
        </p:nvSpPr>
        <p:spPr>
          <a:xfrm>
            <a:off x="167907" y="1225984"/>
            <a:ext cx="7049468" cy="4638564"/>
          </a:xfrm>
          <a:prstGeom prst="rect">
            <a:avLst/>
          </a:prstGeom>
          <a:solidFill>
            <a:srgbClr val="FFFFF3"/>
          </a:solidFill>
          <a:ln w="19050">
            <a:solidFill>
              <a:srgbClr val="037F7C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1</a:t>
            </a:r>
            <a:endParaRPr kumimoji="0" lang="th-TH" sz="1600" b="1" i="0" u="none" strike="noStrike" kern="0" cap="none" spc="-6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268288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จากการเก็บตัวอย่างและวิเคราะห์สิ่งมีชีวิตในน้ำช่วงฤดูแล้ง และฤดูฝน ในแหล่งน้ำในพื้นที่ศึกษาของโครงการจำนวน </a:t>
            </a:r>
            <a:b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2 จุด ได้แก่ บริเวณหนองทะเล (กม.13+676) และ หนองทะเล (กม.13+930) 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แพลงก์ตอนพืช 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ชนิดเด่น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อยู่ใน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กลุ่มสาหร่ายสีเขียวแกมน้ำเงิน และไดอะตอม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ค่าดัชนีชี้วัดการปนเปื้อนในแหล่งน้ำตามวิธี 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AARL-PP Score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พบว่า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มีสารอาหารในระดับปานกลาง 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ดัชนีความหลากหลายทางชีวภาพ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มี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ค่า 1.16-2.81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 ตามเกณฑ์ระดับคุณภาพน้ำกับค่าดัชนีความหลากหลายทางชนิดพันธุ์ของ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Wilhm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and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Dorris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(1968)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พบว่า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แหล่งน้ำมีความเหมาะสมสำหรับการดำรงชีวิตของสิ่งมีชีวิตในน้ำอยู่ในระดับปานกลาง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แพลงก์ตอนสัตว์ 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ชนิดเด่น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คือ แพลงก์ตอนสัตว์ในวงศ์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Cyclopoida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(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โคพีพอด) 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ค่า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ดัชนีความหลากหลายทางชีวภาพ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เท่ากับ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0.5-1.56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สัตว์หน้าดิน 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ชนิดเด่น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คือ หอยฝาเดียวในชั้น (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Class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Gastropoda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) ชนิดเด่น คือ หอยเจดีย์ (</a:t>
            </a:r>
            <a:r>
              <a:rPr kumimoji="0" lang="en-US" sz="1600" b="0" i="1" u="none" strike="noStrike" kern="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Melanoides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sp.)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หอยขม </a:t>
            </a:r>
            <a:r>
              <a:rPr kumimoji="0" lang="th-TH" sz="1600" b="0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(</a:t>
            </a:r>
            <a:r>
              <a:rPr kumimoji="0" lang="en-US" sz="1600" b="0" i="1" u="none" strike="noStrike" kern="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Filopaludina</a:t>
            </a:r>
            <a:r>
              <a:rPr kumimoji="0" lang="en-US" sz="1600" b="0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sp.)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และกุ้งฝอยน้ำจืด (</a:t>
            </a:r>
            <a:r>
              <a:rPr kumimoji="0" lang="en-US" sz="1600" b="0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Macrobrachium </a:t>
            </a:r>
            <a:r>
              <a:rPr kumimoji="0" lang="en-US" sz="1600" b="0" i="1" u="none" strike="noStrike" kern="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lanchesteri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)</a:t>
            </a:r>
            <a:endParaRPr kumimoji="0" lang="th-TH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ค่า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ดัชนีความหลากหลายทางชีวภาพ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เท่ากับ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0.69-1.31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พรรณไม้น้ำ 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ส่วนใหญ่เป็นพืชชายน้ำ/วัชพืช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เช่น กกสามเหลี่ยมใหญ่ หญ้าแห้วหมู หญ้านกชมพู เป็นต้น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th-TH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26670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600" b="1" i="0" u="none" strike="noStrike" kern="0" cap="none" spc="-6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6A8A9BB-3408-9471-9B9A-0A27D4703C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1370" y="894350"/>
            <a:ext cx="1654722" cy="123892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D509240-7104-90A2-0B80-A6A78596E2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1370" y="2219808"/>
            <a:ext cx="1654723" cy="12389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2EFE586-A100-7051-9B65-CFAEAAEDD0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1370" y="3545266"/>
            <a:ext cx="1654722" cy="123892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8A4A67F-C4A6-7AD5-8A22-AF8DC1D4E52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21370" y="4870724"/>
            <a:ext cx="1654722" cy="1242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353953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604652-34D1-2740-6774-16FCB55168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1857BDBF-60E1-8022-638A-CFE045CECB15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นิเวศวิทยาทางน้ำ (ต่อ)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631FBCA2-C91E-5C39-F96D-8BE901D358EC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73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C751B49-3963-7B99-8EDC-81DABC8446A1}"/>
              </a:ext>
            </a:extLst>
          </p:cNvPr>
          <p:cNvSpPr/>
          <p:nvPr/>
        </p:nvSpPr>
        <p:spPr>
          <a:xfrm>
            <a:off x="187666" y="1657840"/>
            <a:ext cx="6611432" cy="2788410"/>
          </a:xfrm>
          <a:prstGeom prst="rect">
            <a:avLst/>
          </a:prstGeom>
          <a:solidFill>
            <a:srgbClr val="FFFFF3"/>
          </a:solidFill>
          <a:ln w="19050">
            <a:solidFill>
              <a:schemeClr val="accent1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พันธุ์ปลา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จากการเก็บตัวอย่างโดยอวนทับตลิ่งและข่ายขนาด 4 ช่องตา 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0" i="0" u="none" strike="noStrike" kern="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ปลาที่พบ</a:t>
            </a:r>
            <a:r>
              <a:rPr kumimoji="0" lang="th-TH" sz="1600" b="1" i="0" u="none" strike="noStrike" kern="0" cap="none" spc="-4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ส่วนใหญ่อยู่ในวงศ์ปลาตะเพียน </a:t>
            </a:r>
            <a:r>
              <a:rPr kumimoji="0" lang="th-TH" sz="1600" b="0" i="0" u="none" strike="noStrike" kern="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เช่น ปลาไส้ตันตาแดง ปลาซิวควาย ปลาตะเพียนทราย เป็นต้น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ค่า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ดัชนีความหลากชนิดอยู่ในช่วง 0.00-2.04 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พบชนิด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ปลาน้ำจืดที่มีสถานภาพใกล้สูญพันธุ์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(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Endangered: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EN)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1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ชนิด คือ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ปลาสวาย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(</a:t>
            </a:r>
            <a:r>
              <a:rPr kumimoji="0" lang="en-US" sz="1600" b="0" i="1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Pangasianodon</a:t>
            </a:r>
            <a:r>
              <a:rPr kumimoji="0" lang="en-US" sz="1600" b="0" i="1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0" i="1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hypophthalmus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) </a:t>
            </a:r>
            <a:endParaRPr kumimoji="0" lang="th-TH" sz="16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0" i="0" u="none" strike="noStrike" kern="0" cap="none" spc="-5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พบ</a:t>
            </a:r>
            <a:r>
              <a:rPr kumimoji="0" lang="th-TH" sz="1600" b="1" i="0" u="none" strike="noStrike" kern="0" cap="none" spc="-5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ปลาชนิดพันธุ์ต่างถิ่นที่เป็นปลาเศรษฐกิจและมีการส่งเสริมให้ใช้ประโยชน์ </a:t>
            </a:r>
            <a:r>
              <a:rPr kumimoji="0" lang="th-TH" sz="1600" b="0" i="0" u="none" strike="noStrike" kern="0" cap="none" spc="-5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2 ชนิด คือ </a:t>
            </a:r>
            <a:r>
              <a:rPr kumimoji="0" lang="th-TH" sz="1600" b="1" i="0" u="none" strike="noStrike" kern="0" cap="none" spc="-5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ปลาเปคูแดง </a:t>
            </a:r>
            <a:r>
              <a:rPr kumimoji="0" lang="th-TH" sz="1600" b="0" i="0" u="none" strike="noStrike" kern="0" cap="none" spc="-5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(</a:t>
            </a:r>
            <a:r>
              <a:rPr kumimoji="0" lang="en-US" sz="1600" b="0" i="1" u="none" strike="noStrike" kern="0" cap="none" spc="-5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Piaractus</a:t>
            </a:r>
            <a:r>
              <a:rPr kumimoji="0" lang="en-US" sz="1600" b="0" i="1" u="none" strike="noStrike" kern="0" cap="none" spc="-5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0" i="1" u="none" strike="noStrike" kern="0" cap="none" spc="-5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brachypomus</a:t>
            </a:r>
            <a:r>
              <a:rPr kumimoji="0" lang="en-US" sz="1600" b="0" i="0" u="none" strike="noStrike" kern="0" cap="none" spc="-5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) </a:t>
            </a:r>
            <a:r>
              <a:rPr kumimoji="0" lang="th-TH" sz="1600" b="0" i="0" u="none" strike="noStrike" kern="0" cap="none" spc="-5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และ</a:t>
            </a:r>
            <a:r>
              <a:rPr kumimoji="0" lang="th-TH" sz="1600" b="1" i="0" u="none" strike="noStrike" kern="0" cap="none" spc="-5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ปลานิล </a:t>
            </a:r>
            <a:r>
              <a:rPr kumimoji="0" lang="th-TH" sz="1600" b="0" i="0" u="none" strike="noStrike" kern="0" cap="none" spc="-5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(</a:t>
            </a:r>
            <a:r>
              <a:rPr kumimoji="0" lang="en-US" sz="1600" b="0" i="1" u="none" strike="noStrike" kern="0" cap="none" spc="-5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Oreochromis niloticus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)</a:t>
            </a:r>
            <a:endParaRPr kumimoji="0" lang="th-TH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th-TH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2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ไม่ได้ตัดผ่านแหล่งน้ำ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แต่อย่างใด ส่วนใน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พื้นที่ศึกษาในระยะ 500 เมตร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จากกึ่งกลางแนวเส้นทางโครงการ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พบแหล่งน้ำ 1 แห่ง คือ คลองเขากลม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มี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ระยะห่าง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จากโครงการประมาณ</a:t>
            </a:r>
            <a:b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490 เมตร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ในบางช่วงที่ทำการสำรวจ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คลองมีสภาพน้ำแห้งขอด</a:t>
            </a:r>
            <a:endParaRPr kumimoji="0" lang="th-TH" sz="16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26670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600" b="1" i="0" u="none" strike="noStrike" kern="0" cap="none" spc="-6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9E66986-ED51-EE8B-782B-65F242F2A1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399" y="952256"/>
            <a:ext cx="1886935" cy="14111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C84288C-851F-233D-489E-C7FAE9FB04BE}"/>
              </a:ext>
            </a:extLst>
          </p:cNvPr>
          <p:cNvSpPr txBox="1"/>
          <p:nvPr/>
        </p:nvSpPr>
        <p:spPr>
          <a:xfrm>
            <a:off x="6770516" y="2320962"/>
            <a:ext cx="249994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H SarabunPSK" panose="020B0500040200020003" pitchFamily="34" charset="-34"/>
              </a:rPr>
              <a:t>ปลาสวาย (</a:t>
            </a:r>
            <a:r>
              <a:rPr kumimoji="0" lang="en-US" sz="1200" b="1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+mn-cs"/>
              </a:rPr>
              <a:t>Pangasianodon</a:t>
            </a:r>
            <a:r>
              <a:rPr kumimoji="0" lang="en-US" sz="12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+mn-cs"/>
              </a:rPr>
              <a:t> </a:t>
            </a:r>
            <a:r>
              <a:rPr kumimoji="0" lang="en-US" sz="1200" b="1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+mn-cs"/>
              </a:rPr>
              <a:t>hypophthalmus</a:t>
            </a: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+mn-cs"/>
              </a:rPr>
              <a:t>)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3F1BFD7-DE80-A517-D647-4AE7587CE29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9399" y="2696936"/>
            <a:ext cx="1886935" cy="1415411"/>
          </a:xfrm>
          <a:prstGeom prst="rect">
            <a:avLst/>
          </a:prstGeom>
          <a:noFill/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2CB6F50-DC06-45F6-F572-01AA5AC7C204}"/>
              </a:ext>
            </a:extLst>
          </p:cNvPr>
          <p:cNvSpPr txBox="1"/>
          <p:nvPr/>
        </p:nvSpPr>
        <p:spPr>
          <a:xfrm>
            <a:off x="6833092" y="4076600"/>
            <a:ext cx="235954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H SarabunPSK" panose="020B0500040200020003" pitchFamily="34" charset="-34"/>
              </a:rPr>
              <a:t>ปลานิล (</a:t>
            </a:r>
            <a:r>
              <a:rPr kumimoji="0" lang="en-US" sz="12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+mn-cs"/>
              </a:rPr>
              <a:t>Oreochromis niloticus</a:t>
            </a: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+mn-cs"/>
              </a:rPr>
              <a:t>)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716421E-5CF9-BD44-2CE7-28D332E178C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9399" y="4364082"/>
            <a:ext cx="1886935" cy="1415411"/>
          </a:xfrm>
          <a:prstGeom prst="rect">
            <a:avLst/>
          </a:prstGeom>
          <a:noFill/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D36C1B3D-35CE-9519-B88F-61CE9FE4C427}"/>
              </a:ext>
            </a:extLst>
          </p:cNvPr>
          <p:cNvSpPr txBox="1"/>
          <p:nvPr/>
        </p:nvSpPr>
        <p:spPr>
          <a:xfrm>
            <a:off x="6842821" y="5730853"/>
            <a:ext cx="235954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H SarabunPSK" panose="020B0500040200020003" pitchFamily="34" charset="-34"/>
              </a:rPr>
              <a:t>ปลาเปคูแดง (</a:t>
            </a:r>
            <a:r>
              <a:rPr kumimoji="0" lang="en-US" sz="1200" b="1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+mn-cs"/>
              </a:rPr>
              <a:t>Piaractus</a:t>
            </a:r>
            <a:r>
              <a:rPr kumimoji="0" lang="en-US" sz="12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+mn-cs"/>
              </a:rPr>
              <a:t> </a:t>
            </a:r>
            <a:r>
              <a:rPr kumimoji="0" lang="en-US" sz="1200" b="1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+mn-cs"/>
              </a:rPr>
              <a:t>brachypomus</a:t>
            </a: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+mn-cs"/>
              </a:rPr>
              <a:t>)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50625536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472982-378A-2E9E-2DF9-663CC65FFB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52D0EB4-407C-59A8-C7E6-11905E6EA9E9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นิเวศวิทยาทางน้ำ (ต่อ)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FB0832C2-0D2A-85C8-DAB3-C487ADA6ADA2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74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7ABCA73-30F4-C81A-1770-ECCA25B15192}"/>
              </a:ext>
            </a:extLst>
          </p:cNvPr>
          <p:cNvSpPr/>
          <p:nvPr/>
        </p:nvSpPr>
        <p:spPr>
          <a:xfrm>
            <a:off x="302804" y="1095071"/>
            <a:ext cx="8563231" cy="2871445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600" b="1" i="0" u="sng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1</a:t>
            </a:r>
          </a:p>
          <a:p>
            <a:pPr marL="27305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กิจกรรมใน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ระยะก่อสร้าง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ได้แก่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งานดิน งานระบบระบายน้ำ จะต้องมีการเปิดหน้าดิน ขุดหรือถมดิน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และ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เนื่องจากบริเวณแนวเส้นทางโครงการช่วงที่ 1 เป็นทางผ่านของน้ำที่ไหลจากเนินเขาทางด้านซ้ายทางลงมาผ่านถนนลงไปยังหนองทะเลที่เป็นพื้นที่รับน้ำ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มี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ระยะห่าง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จากกึ่งกลางแนวเส้นทางโครงการประมาณ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229 เมตร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หากมีการดำเนินกิจกรรมดังกล่าวโดยเฉพาะ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ในช่วงฤดูฝน อาจทำให้น้ำฝนชะล้างตะกอนดินไหลลงสู่หนองทะเลได้ ส่งผลให้เกิดการทับถมของดินและเปลี่ยนแปลงสภาพท้องน้ำ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ดั้งเดิมที่เป็นแหล่งอาศัยของสัตว์หน้าดิน ได้แก่ หอยขม กุ้งฝอยน้ำ รวมถึงตะกอนและความขุ่น ส่งผลต่อ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กระบวนการสังเคราะห์แสงและการดำรงชีวิตของสัตว์น้ำ แต่อย่างไรก็ตาม หนองทะเล มีระยะห่างจากกึ่งกลางแนวเส้นทางโครงการ ประมาณ 229 เมตร ซึ่งเป็นระยะที่ค่อนข้างห่างจากพื้นที่ก่อสร้าง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ทำให้อนุภาคของตะกอนดินที่ถูกชะล้างมีการตกทับถมก่อนจะไหลลงหนองทะเล อย่างไรก็ตาม ตะกอนดินที่มีขนาดเล็กมาก ซึ่งมีเป็นส่วนน้อยจะยังคงมีการถูกพัดพาลงสู่หนองทะเลได้ ดังนั้น จึง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เป็นผลกระทบทางลบในระดับต่ำ</a:t>
            </a:r>
            <a:endParaRPr kumimoji="0" lang="th-TH" sz="1500" b="1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H SarabunPSK" panose="020B0500040200020003" pitchFamily="34" charset="-34"/>
              <a:ea typeface="Cordia New" panose="020B0304020202020204" pitchFamily="34" charset="-34"/>
              <a:cs typeface="TH SarabunPSK" panose="020B0500040200020003" pitchFamily="34" charset="-34"/>
            </a:endParaRPr>
          </a:p>
        </p:txBody>
      </p:sp>
      <p:sp>
        <p:nvSpPr>
          <p:cNvPr id="6" name="TextBox 55">
            <a:extLst>
              <a:ext uri="{FF2B5EF4-FFF2-40B4-BE49-F238E27FC236}">
                <a16:creationId xmlns:a16="http://schemas.microsoft.com/office/drawing/2014/main" id="{70C259F1-34B4-23E4-4F4F-CF8322CE54D4}"/>
              </a:ext>
            </a:extLst>
          </p:cNvPr>
          <p:cNvSpPr txBox="1"/>
          <p:nvPr/>
        </p:nvSpPr>
        <p:spPr>
          <a:xfrm>
            <a:off x="3052673" y="917841"/>
            <a:ext cx="3001709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93862EC-C7FE-6A8C-B1CC-9D32460BA1AB}"/>
              </a:ext>
            </a:extLst>
          </p:cNvPr>
          <p:cNvSpPr/>
          <p:nvPr/>
        </p:nvSpPr>
        <p:spPr>
          <a:xfrm>
            <a:off x="302804" y="4316745"/>
            <a:ext cx="8592399" cy="1787494"/>
          </a:xfrm>
          <a:prstGeom prst="rect">
            <a:avLst/>
          </a:prstGeom>
          <a:solidFill>
            <a:srgbClr val="FBFFFB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500" b="1" i="0" u="sng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1</a:t>
            </a:r>
            <a:endParaRPr kumimoji="0" lang="th-TH" sz="16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542925" marR="0" lvl="0" indent="-27146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ผู้รับเหมาก่อสร้างต้องปฏิบัติตามมาตรการป้องกัน แก้ไขและลดผลกระทบด้านคุณภาพน้ำผิวดินและด้านทรัพยากรดินอย่างเคร่งครัด</a:t>
            </a:r>
          </a:p>
          <a:p>
            <a:pPr marL="542925" marR="0" lvl="0" indent="-27146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หลีกเลี่ยงการก่อสร้างในช่วงที่มีฝนตกหนัก</a:t>
            </a:r>
          </a:p>
          <a:p>
            <a:pPr marL="542925" marR="0" lvl="0" indent="-27146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กำหนดให้ผู้รับเหมาก่อสร้างเปิดหน้าดินเฉพาะพื้นที่ที่จะก่อสร้างเท่านั้น เพื่อป้องกันการชะล้างพังทลายของดินลงสู่แหล่งน้ำ</a:t>
            </a:r>
          </a:p>
          <a:p>
            <a:pPr marL="542925" marR="0" lvl="0" indent="-27146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จัดวางกองดิน ให้ห่างจากแหล่งน้ำอย่างน้อย 150 เมตร เพื่อป้องกันการชะล้างตะกอนดินจากน้ำฝนลงสู่แหล่งน้ำ</a:t>
            </a:r>
          </a:p>
        </p:txBody>
      </p:sp>
      <p:sp>
        <p:nvSpPr>
          <p:cNvPr id="9" name="TextBox 55">
            <a:extLst>
              <a:ext uri="{FF2B5EF4-FFF2-40B4-BE49-F238E27FC236}">
                <a16:creationId xmlns:a16="http://schemas.microsoft.com/office/drawing/2014/main" id="{0F9E88A5-DEE6-45F9-02BC-6A2C85C20BD3}"/>
              </a:ext>
            </a:extLst>
          </p:cNvPr>
          <p:cNvSpPr txBox="1"/>
          <p:nvPr/>
        </p:nvSpPr>
        <p:spPr>
          <a:xfrm>
            <a:off x="3083564" y="4143746"/>
            <a:ext cx="3001709" cy="369332"/>
          </a:xfrm>
          <a:prstGeom prst="rect">
            <a:avLst/>
          </a:prstGeom>
          <a:solidFill>
            <a:schemeClr val="accent6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มาตรการป้องกันฯ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331421403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8DDE99-4C12-FA58-9556-CCE90DD831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A5866E2-0041-8FBB-5D93-76CA00C0763A}"/>
              </a:ext>
            </a:extLst>
          </p:cNvPr>
          <p:cNvSpPr/>
          <p:nvPr/>
        </p:nvSpPr>
        <p:spPr>
          <a:xfrm>
            <a:off x="110443" y="1595033"/>
            <a:ext cx="5209659" cy="3667933"/>
          </a:xfrm>
          <a:prstGeom prst="rect">
            <a:avLst/>
          </a:prstGeom>
          <a:solidFill>
            <a:srgbClr val="FFFFF3"/>
          </a:solidFill>
          <a:ln w="19050">
            <a:solidFill>
              <a:srgbClr val="037F7C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1 </a:t>
            </a:r>
            <a:endParaRPr kumimoji="0" lang="en-US" sz="1600" b="1" i="0" u="none" strike="noStrike" kern="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534988" marR="0" lvl="0" indent="-268288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ตัดผ่านพื้นที่ชุ่มน้ำที่มีความสำคัญระหว่างประเทศ (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Ramsar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Sites)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1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แห่ง คือ พื้นที่ชุ่มน้ำปากแม่น้ำกระบี่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บริเวณช่วง กม.11+950 ถึง กม.13+930</a:t>
            </a:r>
          </a:p>
          <a:p>
            <a:pPr marL="534988" marR="0" lvl="0" indent="-268288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พื้นที่ศึกษาระยะ 500 เมตร จากกึ่งกลางแนวเส้นทางโครงการ</a:t>
            </a:r>
          </a:p>
          <a:p>
            <a:pPr marL="715963" marR="0" lvl="0" indent="-18097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พื้นที่ชุ่มน้ำที่มีความสำคัญระดับนานาชาติ 1 แห่ง คือ อุทยานแห่งชาติหาดนพรัตน์ธารา-หมู่เกาะพีพี (ระยะห่าง 480 ม.)</a:t>
            </a:r>
          </a:p>
          <a:p>
            <a:pPr marL="715963" marR="0" lvl="0" indent="-18097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0" cap="none" spc="-5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พื้นที่ชุ่มน้ำตามคำนิยามของอนุสัญญาว่าด้วยพื้นที่ชุ่มน้ำ จำนวน 1 แห่ง คือ หนองทะเล</a:t>
            </a:r>
            <a:br>
              <a:rPr kumimoji="0" lang="th-TH" sz="1600" b="0" i="0" u="none" strike="noStrike" kern="0" cap="none" spc="-5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600" b="0" i="0" u="none" strike="noStrike" kern="0" cap="none" spc="-5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(ระยะห่าง 229 ม.)</a:t>
            </a:r>
          </a:p>
          <a:p>
            <a:pPr marL="715963" marR="0" lvl="0" indent="-18097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th-TH" sz="1600" b="0" i="0" u="none" strike="noStrike" kern="0" cap="none" spc="-5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2</a:t>
            </a:r>
          </a:p>
          <a:p>
            <a:pPr marL="534988" marR="0" lvl="0" indent="-268288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ไม่ตัดผ่านพื้นที่ชุ่มน้ำ</a:t>
            </a:r>
          </a:p>
          <a:p>
            <a:pPr marL="534988" marR="0" lvl="0" indent="-268288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พื้นที่ศึกษาระยะ 500 เมตร จากกึ่งกลางแนวเส้นทางโครงการ</a:t>
            </a:r>
          </a:p>
          <a:p>
            <a:pPr marL="820738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พื้นที่ชุ่มน้ำตามคำนิยามของอนุสัญญาว่าด้วยพื้นที่ชุ่มน้ำ จำนวน 1 แห่ง คือ คลองเขากลม (ระยะห่าง 490 ม.) สภาพน้ำแห้งขอด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A9FEFDE2-4680-4910-7374-2FAB5E8EE1E7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พื้นที่ชุ่มน้ำ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C8C02B9B-B118-9AFD-3D5F-4CD69B22C677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75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59E586-FDB8-F4C1-B85D-A24F45EDCD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1887" y="954591"/>
            <a:ext cx="3762113" cy="5319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34263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1144FD-6676-1B24-E4DB-E449D2095A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5787093-62C4-83D9-670F-81089183C88D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พื้นที่ชุ่มน้ำ (ต่อ)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897FE6BA-B0A3-1502-A50E-DE432DA7FB4D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76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B90BB61-F96E-6403-58CD-C7C77A63C797}"/>
              </a:ext>
            </a:extLst>
          </p:cNvPr>
          <p:cNvSpPr/>
          <p:nvPr/>
        </p:nvSpPr>
        <p:spPr>
          <a:xfrm>
            <a:off x="281463" y="4588149"/>
            <a:ext cx="8699443" cy="1489921"/>
          </a:xfrm>
          <a:prstGeom prst="rect">
            <a:avLst/>
          </a:prstGeom>
          <a:solidFill>
            <a:srgbClr val="FBFFFB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100" b="1" i="0" u="sng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71463" marR="0" lvl="0" indent="-27146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1</a:t>
            </a:r>
          </a:p>
          <a:p>
            <a:pPr marL="55880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ผู้รับเหมาก่อสร้างต้องปฏิบัติตามมาตรการป้องกันและแก้ไขผลกระทบด้านคุณภาพน้ำผิวดินและด้านทรัพยากรดินอย่างเคร่งครัด</a:t>
            </a:r>
          </a:p>
          <a:p>
            <a:pPr marL="55880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กรมทางหลวง</a:t>
            </a: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ต้องดําเนินการขอยกเว้นมติคณะรัฐมนตรี เมื่อวันที่ 3 พฤศจิกายน 2552 และ วันที่ 12 พฤษภาคม 2558 </a:t>
            </a:r>
            <a:r>
              <a:rPr kumimoji="0" lang="th-TH" sz="16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เรื่อง มาตรการอนุรักษ์พื้นที่</a:t>
            </a:r>
            <a:br>
              <a:rPr kumimoji="0" lang="th-TH" sz="16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</a:br>
            <a:r>
              <a:rPr kumimoji="0" lang="th-TH" sz="16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ชุ่มน้ำปากแม่น้ำกระบี่ บริเวณช่วง กม.11+950 ถึง กม.13+930</a:t>
            </a:r>
          </a:p>
        </p:txBody>
      </p:sp>
      <p:sp>
        <p:nvSpPr>
          <p:cNvPr id="5" name="TextBox 55">
            <a:extLst>
              <a:ext uri="{FF2B5EF4-FFF2-40B4-BE49-F238E27FC236}">
                <a16:creationId xmlns:a16="http://schemas.microsoft.com/office/drawing/2014/main" id="{AC8841B5-6630-648B-C2A4-3AF87DBBBA57}"/>
              </a:ext>
            </a:extLst>
          </p:cNvPr>
          <p:cNvSpPr txBox="1"/>
          <p:nvPr/>
        </p:nvSpPr>
        <p:spPr>
          <a:xfrm>
            <a:off x="2969548" y="4403484"/>
            <a:ext cx="3001709" cy="369332"/>
          </a:xfrm>
          <a:prstGeom prst="rect">
            <a:avLst/>
          </a:prstGeom>
          <a:solidFill>
            <a:schemeClr val="accent6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มาตรการป้องกันฯ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23B041B-2EA1-07AC-6C6F-463DDE1FCC87}"/>
              </a:ext>
            </a:extLst>
          </p:cNvPr>
          <p:cNvSpPr/>
          <p:nvPr/>
        </p:nvSpPr>
        <p:spPr>
          <a:xfrm>
            <a:off x="281462" y="1165541"/>
            <a:ext cx="8699444" cy="2732213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1</a:t>
            </a:r>
          </a:p>
          <a:p>
            <a:pPr marL="26670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0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กิจกรรมในระยะก่อสร้าง ได้แก่ </a:t>
            </a:r>
            <a:r>
              <a:rPr kumimoji="0" lang="th-TH" sz="1600" b="1" i="0" u="none" strike="noStrike" kern="0" cap="none" spc="-2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งานดินที่มีการขุดดินและปรับถมพื้นที่ </a:t>
            </a:r>
            <a:r>
              <a:rPr kumimoji="0" lang="th-TH" sz="1600" b="0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และงานทางที่มีการนำวัสดุถมคันทางเช่น ลูกรัง หรือกรวด มาถมบนผิวทางและบดอัด</a:t>
            </a:r>
            <a:br>
              <a:rPr kumimoji="0" lang="th-TH" sz="1600" b="0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มื่อมีฝนตกจะมีการชะล้างดินจากเขตพื้นที่ก่อสร้างไหลลงสู่แหล่งน้ำพัดพาไปยังด้านท้ายน้ำจะส่งผลต่อระบบนิเวศของพื้นที่ชุ่มน้ำ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อย่างไรก็ตาม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เนื่องจากกิจกรรมการขุดดิน</a:t>
            </a:r>
            <a:r>
              <a:rPr kumimoji="0" lang="th-TH" sz="1600" b="1" i="0" u="none" strike="noStrike" kern="0" cap="none" spc="-2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และปรับถมพื้นที่และงานทางเป็นกิจกรรมที่ดำเนินการในพื้นที่จำกัดเฉพาะภายในเขตทางหลวงหมายเลข 4034 เดิมเท่านั้น</a:t>
            </a:r>
            <a:r>
              <a:rPr kumimoji="0" lang="th-TH" sz="1600" b="0" i="0" u="none" strike="noStrike" kern="0" cap="none" spc="-2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th-TH" sz="1600" b="0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จึง</a:t>
            </a:r>
            <a:r>
              <a:rPr kumimoji="0" lang="th-TH" sz="1600" b="1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เป็นผลกระทบทางลบระดับต่ำ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2</a:t>
            </a:r>
          </a:p>
          <a:p>
            <a:pPr marL="26670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กิจกรรมการดำเนินงานในระยะเตรียมการก่อสร้าง/ระยะก่อสร้าง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ไม่ได้ตัดผ่านแหล่งน้ำ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แต่อย่างใด สำหรับ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ในพื้นที่ศึกษาในระยะ 500 เมตร</a:t>
            </a:r>
            <a:b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จากกึ่งกลางแนวเส้นทางโครงการ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พบคลองเขากลม ซึ่งเป็นพื้นที่ชุ่มน้ำตามคำนิยามของอนุสัญญาว่าด้วยพื้นที่ชุ่มน้ำ มีระยะห่างประมาณ 490 เมตร</a:t>
            </a:r>
            <a:b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จึงไม่ก่อให้เกิดการเปลี่ยนแปลงต่อระบบนิเวศของพื้นที่ชุ่มน้ำคลองเขากลม</a:t>
            </a:r>
            <a:endParaRPr kumimoji="0" lang="th-TH" sz="1600" b="1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H SarabunPSK" panose="020B0500040200020003" pitchFamily="34" charset="-34"/>
              <a:ea typeface="Cordia New" panose="020B0304020202020204" pitchFamily="34" charset="-34"/>
              <a:cs typeface="TH SarabunPSK" panose="020B0500040200020003" pitchFamily="34" charset="-34"/>
            </a:endParaRPr>
          </a:p>
        </p:txBody>
      </p:sp>
      <p:sp>
        <p:nvSpPr>
          <p:cNvPr id="7" name="TextBox 55">
            <a:extLst>
              <a:ext uri="{FF2B5EF4-FFF2-40B4-BE49-F238E27FC236}">
                <a16:creationId xmlns:a16="http://schemas.microsoft.com/office/drawing/2014/main" id="{684DA2CD-39F1-0C4D-0D17-00D4D8BBA376}"/>
              </a:ext>
            </a:extLst>
          </p:cNvPr>
          <p:cNvSpPr txBox="1"/>
          <p:nvPr/>
        </p:nvSpPr>
        <p:spPr>
          <a:xfrm>
            <a:off x="2969549" y="980875"/>
            <a:ext cx="3001709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4206585182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FD5C4B-E8F3-9BF8-148E-3C3DE6F04E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3E01BBB-6195-0849-CC09-C0C7F67158E8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พื้นที่ชั้นคุณภาพลุ่มน้ำ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5364F647-B69B-DB3A-5AEB-26082D8F887C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77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7FFE931-650A-320B-6183-6F8EEE225155}"/>
              </a:ext>
            </a:extLst>
          </p:cNvPr>
          <p:cNvSpPr/>
          <p:nvPr/>
        </p:nvSpPr>
        <p:spPr>
          <a:xfrm>
            <a:off x="136781" y="3333163"/>
            <a:ext cx="5431698" cy="3478024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100" b="1" i="0" u="sng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5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1</a:t>
            </a:r>
          </a:p>
          <a:p>
            <a:pPr marL="27305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กิจกรรมในระยะเตรียมการก่อสร้าง/ระยะก่อสร้าง 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เป็นการดำเนินงานอยู่ภายในเขตทางหลวง</a:t>
            </a:r>
            <a:r>
              <a:rPr kumimoji="0" lang="th-TH" sz="1500" b="1" i="0" u="none" strike="noStrike" kern="0" cap="none" spc="-2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เดิมในเขตชั้นคุณภาพลุ่มน้ำชั้นที่ 4 และชั้นที่ 5</a:t>
            </a:r>
            <a:r>
              <a:rPr kumimoji="0" lang="th-TH" sz="1500" b="0" i="0" u="none" strike="noStrike" kern="0" cap="none" spc="-2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th-TH" sz="1500" b="0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ซึ่งมีลักษณะภูมิประเทศเป็นที่ราบและค่อนข้างราบ</a:t>
            </a:r>
            <a:br>
              <a:rPr kumimoji="0" lang="th-TH" sz="1500" b="0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ไม่มีสภาพเป็นพื้นที่ป่าไม้ หรือแหล่งอาศัยของสัตว์ป่าที่หายากหรือใกล้สูญพันธุ์ จึงจัดเป็นพื้นที่ที่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ไม่ได้มีความอ่อนไหวหรือเปราะบางต่อการเปลี่ยนแปลงด้านโครงสร้างและบทบาทหน้าที่ของพื้นที่</a:t>
            </a:r>
            <a:b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ลุ่มน้ำภาคใต้ฝั่งตะวันตก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ดังนั้น จึงกำหนดให้อยู่ใน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ระดับไม่มีผลกระทบ</a:t>
            </a:r>
          </a:p>
          <a:p>
            <a:pPr marL="271463" marR="0" lvl="0" indent="-27146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2</a:t>
            </a:r>
          </a:p>
          <a:p>
            <a:pPr marL="27305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กิจกรรมในระยะเตรียมการก่อสร้างที่อาจมีผลกระทบ ได้แก่ 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งานเตรียมพื้นที่และตัดฟันต้นไม้ ประกอบด้วยการกรุยแนวทาง ขุดตอและปรับระดับพื้นที่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เท่าที่จำเป็น การเปิดหน้าดินเพื่อก่อสร้างจะ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จำกัดอยู่เฉพาะในบริเวณชั้นคุณภาพลุ่มน้ำชั้นที่ 1</a:t>
            </a:r>
            <a:r>
              <a:rPr kumimoji="0" lang="en-US" sz="15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B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ภายในเขตทางหลวงเดิมเท่านั้น 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จึงส่งผล</a:t>
            </a:r>
            <a:r>
              <a:rPr kumimoji="0" lang="th-TH" sz="1500" b="1" i="0" u="none" strike="noStrike" kern="0" cap="none" spc="-2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กระทบต่อศักยภาพการเป็นแหล่งต้นน้ำลำธารค่อนข้างน้อย </a:t>
            </a:r>
            <a:r>
              <a:rPr kumimoji="0" lang="th-TH" sz="1500" b="0" i="0" u="none" strike="noStrike" kern="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อย่างไรก็ตาม </a:t>
            </a:r>
            <a:r>
              <a:rPr kumimoji="0" lang="th-TH" sz="1500" b="1" i="0" u="none" strike="noStrike" kern="0" cap="none" spc="-2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การสูญเสียสิ่งปกคลุมดิน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อาจทำให้เสี่ยงต่อการชะล้างพังทลายของหน้าดินเมื่อฝนตกหนัก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ดังนั้น ในการดำเนินการโครงการ จึงกำหนดให้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มีผลกระทบทางลบต่อชั้นคุณภาพลุ่มน้ำชั้นที่ 1</a:t>
            </a:r>
            <a:r>
              <a:rPr kumimoji="0" lang="en-US" sz="15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B 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ในระดับปานกลาง</a:t>
            </a:r>
            <a:endParaRPr kumimoji="0" lang="th-TH" sz="15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H SarabunPSK" panose="020B0500040200020003" pitchFamily="34" charset="-34"/>
              <a:ea typeface="Cordia New" panose="020B0304020202020204" pitchFamily="34" charset="-34"/>
              <a:cs typeface="TH SarabunPSK" panose="020B0500040200020003" pitchFamily="34" charset="-34"/>
            </a:endParaRPr>
          </a:p>
        </p:txBody>
      </p:sp>
      <p:sp>
        <p:nvSpPr>
          <p:cNvPr id="6" name="TextBox 55">
            <a:extLst>
              <a:ext uri="{FF2B5EF4-FFF2-40B4-BE49-F238E27FC236}">
                <a16:creationId xmlns:a16="http://schemas.microsoft.com/office/drawing/2014/main" id="{5875FB59-7EE0-EF28-6D69-A747ECDDDCF0}"/>
              </a:ext>
            </a:extLst>
          </p:cNvPr>
          <p:cNvSpPr txBox="1"/>
          <p:nvPr/>
        </p:nvSpPr>
        <p:spPr>
          <a:xfrm>
            <a:off x="1607738" y="3148497"/>
            <a:ext cx="2489784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30EEA90-EECD-E8EB-61F3-1A5020281DDA}"/>
              </a:ext>
            </a:extLst>
          </p:cNvPr>
          <p:cNvSpPr/>
          <p:nvPr/>
        </p:nvSpPr>
        <p:spPr>
          <a:xfrm>
            <a:off x="136781" y="900936"/>
            <a:ext cx="5431698" cy="2204839"/>
          </a:xfrm>
          <a:prstGeom prst="rect">
            <a:avLst/>
          </a:prstGeom>
          <a:solidFill>
            <a:srgbClr val="FFFFF3"/>
          </a:solidFill>
          <a:ln w="19050">
            <a:solidFill>
              <a:srgbClr val="037F7C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1" i="0" u="none" strike="noStrike" kern="0" cap="none" spc="-6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1 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ตัดผ่าน</a:t>
            </a:r>
          </a:p>
          <a:p>
            <a:pPr marL="5524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พื้นที่ชั้นคุณภาพลุ่มน้ำชั้นที่ 4 ระยะทาง 1.510 กิโลเมตร</a:t>
            </a:r>
          </a:p>
          <a:p>
            <a:pPr marL="5524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พื้นที่ชั้นคุณภาพลุ่มน้ำชั้นที่ 5 ระยะทาง 0.470 กิโลเมตร</a:t>
            </a:r>
            <a:endParaRPr kumimoji="0" lang="th-TH" sz="1500" b="0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2 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ตัดผ่าน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พื้นที่ชั้นคุณภาพลุ่มน้ำชั้นที่ 1</a:t>
            </a:r>
            <a:r>
              <a:rPr kumimoji="0" lang="en-US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B 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ระยะทาง 0.457 กิโลเมตร (เนื้อที่ 9.17 ไร่) 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พื้นที่ชั้นคุณภาพลุ่มน้ำชั้นที่ 3  ระยะทาง 0.246  กิโลเมตร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ชั้นคุณภาพลุ่มน้ำชั้นที่ 4 ระยะทาง 0.153  กิโลเมตร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ชั้นคุณภาพลุ่มน้ำชั้นที่ 5 ระยะทาง 0.644  กิโลเมตร</a:t>
            </a:r>
            <a:endParaRPr kumimoji="0" lang="th-TH" sz="1600" b="0" i="0" u="none" strike="noStrike" kern="0" cap="none" spc="-6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C549A24-60D4-754C-CF59-F172624951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8479" y="1085854"/>
            <a:ext cx="3575521" cy="5057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2017018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8ECD8F-3C84-EA55-5319-2F0819F9D8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F7AF257-CDB1-97DD-67ED-DD212367C5AB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พื้นที่ชั้นคุณภาพลุ่มน้ำ (ต่อ)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8BC55844-4B1C-5EA7-9BDB-9951FDF3253C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78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C90DD39-4149-293C-AA20-CD769A9AFEBC}"/>
              </a:ext>
            </a:extLst>
          </p:cNvPr>
          <p:cNvSpPr/>
          <p:nvPr/>
        </p:nvSpPr>
        <p:spPr>
          <a:xfrm>
            <a:off x="281462" y="1229898"/>
            <a:ext cx="8597847" cy="2081713"/>
          </a:xfrm>
          <a:prstGeom prst="rect">
            <a:avLst/>
          </a:prstGeom>
          <a:solidFill>
            <a:srgbClr val="FBFFFB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100" b="1" i="0" u="sng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71463" marR="0" lvl="0" indent="-27146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2</a:t>
            </a:r>
          </a:p>
          <a:p>
            <a:pPr marL="55880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กิจกรรมการเตรียมพื้นที่ การตัดฟันต้นไม้ งานขุดดินและงานปรับถมพื้นที่ ต้องจำกัดการดำเนินงานเฉพาะพื้นที่ในเขตทางที่จะดำเนินการก่อสร้าง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เพื่อลดผลกระทบต่อสภาพนิเวศของพื้นที่ให้เกิดน้อยที่สุด ทั้งนี้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ต้องทำการหมายแนวเขตทางที่จะก่อสร้างให้เด่นชัด</a:t>
            </a:r>
          </a:p>
          <a:p>
            <a:pPr marL="55880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บริเวณที่ตัดผ่านชั้นคุณภาพลุ่มน้ำชั้นที่ 1บี ช่วง กม.19+899 ถึง กม.20+274 และช่วง กม.20+345 ถึง กม.20+427 ระยะทาง 457 เมตร</a:t>
            </a:r>
            <a:b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0F9ED5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</a:b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ทั้งด้านซ้ายทางและขวาทาง เนื่องจากมีความลาดชันของคันทาง 2:1 จึง</a:t>
            </a: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H SarabunPSK" panose="020B0500040200020003" pitchFamily="34" charset="-34"/>
                <a:ea typeface="Cordia New" panose="020B0304020202020204" pitchFamily="34" charset="-34"/>
                <a:cs typeface="TH SarabunPSK" panose="020B0500040200020003" pitchFamily="34" charset="-34"/>
              </a:rPr>
              <a:t>กำหนดให้ดำเนินการปลูกหญ้าแฝกคลุมดิน บริเวณเชิงลาด เพื่อให้รากพืชยึดเกาะดินและป้องกันการชะล้างพังทลายของดิน</a:t>
            </a:r>
            <a:endParaRPr kumimoji="0" lang="th-TH" sz="1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H SarabunPSK" panose="020B0500040200020003" pitchFamily="34" charset="-34"/>
              <a:ea typeface="Cordia New" panose="020B0304020202020204" pitchFamily="34" charset="-34"/>
              <a:cs typeface="TH SarabunPSK" panose="020B0500040200020003" pitchFamily="34" charset="-34"/>
            </a:endParaRPr>
          </a:p>
        </p:txBody>
      </p:sp>
      <p:sp>
        <p:nvSpPr>
          <p:cNvPr id="5" name="TextBox 55">
            <a:extLst>
              <a:ext uri="{FF2B5EF4-FFF2-40B4-BE49-F238E27FC236}">
                <a16:creationId xmlns:a16="http://schemas.microsoft.com/office/drawing/2014/main" id="{6EB014D5-8D89-E14C-9C2E-9D0E8AD5A448}"/>
              </a:ext>
            </a:extLst>
          </p:cNvPr>
          <p:cNvSpPr txBox="1"/>
          <p:nvPr/>
        </p:nvSpPr>
        <p:spPr>
          <a:xfrm>
            <a:off x="2969549" y="1045232"/>
            <a:ext cx="3001709" cy="369332"/>
          </a:xfrm>
          <a:prstGeom prst="rect">
            <a:avLst/>
          </a:prstGeom>
          <a:solidFill>
            <a:schemeClr val="accent6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มาตรการป้องกันฯ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1891425920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EA9BC9-3F19-8A0A-3CBC-5F985FA5C4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1C021B32-4FF9-6BEF-57A0-4B0D94E0B512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น้ำเพื่อการอุปโภคและบริโภค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BE01CF54-3B67-6D27-2E69-E51EFCB76448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79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FDE3C14-6EF7-E4E2-97ED-8025898FC65B}"/>
              </a:ext>
            </a:extLst>
          </p:cNvPr>
          <p:cNvSpPr/>
          <p:nvPr/>
        </p:nvSpPr>
        <p:spPr>
          <a:xfrm>
            <a:off x="134145" y="3779100"/>
            <a:ext cx="4581848" cy="282922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0" cap="none" spc="-2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กิจกรรมการก่อสร้าง เช่น งานขุดดิน งานปรับถมพื้นที่ และงานระบบระบายน้ำ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เป็นต้น มีการเปิดหน้าดิน และวางกองดิน เนื่องจากบริเวณแนวเส้นทางโครงการช่วงที่ 1 เป็นทางผ่านของน้ำที่ไหลจากเนินเขาทางด้านซ้ายทางลงมาผ่านถนนลงไปยังหนองทะเลซึ่งเป็นพื้นที่รับน้ำ ซึ่งหากมีการก่อสร้างในช่วง</a:t>
            </a:r>
            <a:b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ฤดูฝน อาจมีการไหลของน้ำที่ชะพาตะกอนดิน หรือเศษวัสดุก่อสร้าง ลงไปยัง หนองทะเลได้ ซึ่งอาจส่งผลกระทบต่อคุณภาพแหล่งน้ำเพื่อการอุปโภคและบริโภคของประชาชนในพื้นที่ แต่อย่างไรก็ตาม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หนองทะเล มีระยะห่างจากกึ่งกลางแนวเส้นทางโครงการ ประมาณ 229 เมตร ซึ่งเป็นระยะที่ค่อนข้างไกล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ดังนั้น จึงมี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ผลกระทบทางลบในระดับต่ำ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5" name="TextBox 55">
            <a:extLst>
              <a:ext uri="{FF2B5EF4-FFF2-40B4-BE49-F238E27FC236}">
                <a16:creationId xmlns:a16="http://schemas.microsoft.com/office/drawing/2014/main" id="{671BC09B-6715-E96B-441B-A644040470CA}"/>
              </a:ext>
            </a:extLst>
          </p:cNvPr>
          <p:cNvSpPr txBox="1"/>
          <p:nvPr/>
        </p:nvSpPr>
        <p:spPr>
          <a:xfrm>
            <a:off x="896990" y="3594098"/>
            <a:ext cx="3001709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3F9AA79-9750-1DAD-0585-1DE5932EDFB0}"/>
              </a:ext>
            </a:extLst>
          </p:cNvPr>
          <p:cNvSpPr/>
          <p:nvPr/>
        </p:nvSpPr>
        <p:spPr>
          <a:xfrm>
            <a:off x="106922" y="1649215"/>
            <a:ext cx="4581850" cy="1846335"/>
          </a:xfrm>
          <a:prstGeom prst="rect">
            <a:avLst/>
          </a:prstGeom>
          <a:solidFill>
            <a:srgbClr val="FFFFF3"/>
          </a:solidFill>
          <a:ln w="19050">
            <a:solidFill>
              <a:srgbClr val="037F7C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น้ำใช้เพื่อการอุปโภคและบริโภค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ตำบลอ่าวนาง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รับบริการน้ำประปาจากการประปาส่วนภูมิสาขากระบี่ </a:t>
            </a:r>
            <a:b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มีน้ำใช้เพื่อการอุปโภค-บริโภคอย่างเพียงพอ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ตำบลหนองทะเล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รับบริการน้ำประปาจากการประปาส่วนภูมิสาขากระบี่ และประปาหมู่บ้าน โดยใช้น้ำจากหนองทะเลในการผลิตน้ำประปา มีน้ำใช้เพื่อการอุปโภค-บริโภคอย่างเพียงพอ</a:t>
            </a:r>
          </a:p>
        </p:txBody>
      </p:sp>
      <p:sp>
        <p:nvSpPr>
          <p:cNvPr id="10" name="TextBox 55">
            <a:extLst>
              <a:ext uri="{FF2B5EF4-FFF2-40B4-BE49-F238E27FC236}">
                <a16:creationId xmlns:a16="http://schemas.microsoft.com/office/drawing/2014/main" id="{DC6BCECC-4531-0AB6-7B6A-61595A398C82}"/>
              </a:ext>
            </a:extLst>
          </p:cNvPr>
          <p:cNvSpPr txBox="1"/>
          <p:nvPr/>
        </p:nvSpPr>
        <p:spPr>
          <a:xfrm>
            <a:off x="896991" y="1503369"/>
            <a:ext cx="3001709" cy="369332"/>
          </a:xfrm>
          <a:prstGeom prst="rect">
            <a:avLst/>
          </a:prstGeom>
          <a:solidFill>
            <a:srgbClr val="037F7C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สภาพปัจจุบัน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DFBE1D2-EA04-5D82-EF0C-76437FA902D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1088" y="1330047"/>
            <a:ext cx="1756703" cy="1317527"/>
          </a:xfrm>
          <a:prstGeom prst="rect">
            <a:avLst/>
          </a:prstGeom>
        </p:spPr>
      </p:pic>
      <p:sp>
        <p:nvSpPr>
          <p:cNvPr id="6" name="Arrow: Pentagon 5">
            <a:extLst>
              <a:ext uri="{FF2B5EF4-FFF2-40B4-BE49-F238E27FC236}">
                <a16:creationId xmlns:a16="http://schemas.microsoft.com/office/drawing/2014/main" id="{9106DB78-F914-178C-9B36-AAB42849083F}"/>
              </a:ext>
            </a:extLst>
          </p:cNvPr>
          <p:cNvSpPr/>
          <p:nvPr/>
        </p:nvSpPr>
        <p:spPr>
          <a:xfrm>
            <a:off x="169902" y="994690"/>
            <a:ext cx="2240789" cy="369244"/>
          </a:xfrm>
          <a:prstGeom prst="homePlate">
            <a:avLst/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แนวเส้นทางโครงการช่วงที่ 1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7" name="Arrow: Chevron 6">
            <a:extLst>
              <a:ext uri="{FF2B5EF4-FFF2-40B4-BE49-F238E27FC236}">
                <a16:creationId xmlns:a16="http://schemas.microsoft.com/office/drawing/2014/main" id="{7EBD6062-FE81-9946-9CEF-A97644F029E9}"/>
              </a:ext>
            </a:extLst>
          </p:cNvPr>
          <p:cNvSpPr/>
          <p:nvPr/>
        </p:nvSpPr>
        <p:spPr>
          <a:xfrm>
            <a:off x="2279452" y="994690"/>
            <a:ext cx="428625" cy="369244"/>
          </a:xfrm>
          <a:prstGeom prst="chevron">
            <a:avLst>
              <a:gd name="adj" fmla="val 54969"/>
            </a:avLst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1BC269E-7F7C-BB80-2210-E35A0D3D7733}"/>
              </a:ext>
            </a:extLst>
          </p:cNvPr>
          <p:cNvSpPr/>
          <p:nvPr/>
        </p:nvSpPr>
        <p:spPr>
          <a:xfrm>
            <a:off x="4899654" y="3779100"/>
            <a:ext cx="4187323" cy="1596128"/>
          </a:xfrm>
          <a:prstGeom prst="rect">
            <a:avLst/>
          </a:prstGeom>
          <a:solidFill>
            <a:srgbClr val="FBFFFB"/>
          </a:solidFill>
          <a:ln w="19050">
            <a:solidFill>
              <a:schemeClr val="accent3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ผู้รับเหมาก่อสร้างต้องต้องปฏิบัติตามมาตรการด้านน้ำผิวดินอย่างเคร่งครัด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ต้องดำเนินกิจกรรมเกี่ยวกับการงานดิน และก่อสร้างทางระบายน้ำให้แล้วเสร็จเร็วที่สุด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1" name="TextBox 55">
            <a:extLst>
              <a:ext uri="{FF2B5EF4-FFF2-40B4-BE49-F238E27FC236}">
                <a16:creationId xmlns:a16="http://schemas.microsoft.com/office/drawing/2014/main" id="{E57F8FDA-233E-5953-0D83-1FA27DB79667}"/>
              </a:ext>
            </a:extLst>
          </p:cNvPr>
          <p:cNvSpPr txBox="1"/>
          <p:nvPr/>
        </p:nvSpPr>
        <p:spPr>
          <a:xfrm>
            <a:off x="5520688" y="3594432"/>
            <a:ext cx="2900205" cy="369332"/>
          </a:xfrm>
          <a:prstGeom prst="rect">
            <a:avLst/>
          </a:prstGeom>
          <a:solidFill>
            <a:srgbClr val="006600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มาตรการฯ ที่สำคัญ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15" name="Picture 14"/>
          <p:cNvPicPr/>
          <p:nvPr/>
        </p:nvPicPr>
        <p:blipFill>
          <a:blip r:embed="rId4"/>
          <a:stretch>
            <a:fillRect/>
          </a:stretch>
        </p:blipFill>
        <p:spPr>
          <a:xfrm>
            <a:off x="4965135" y="1323331"/>
            <a:ext cx="2003517" cy="1324243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5043682" y="2647574"/>
            <a:ext cx="3860352" cy="73866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8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H SarabunPSK" panose="020B0500040200020003" pitchFamily="34" charset="-34"/>
              </a:rPr>
              <a:t>สถานีผลิตน้ำบ้านหนองทะเล ของการประปาส่วนภูมิภาคจังหวัดกระบี่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8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H SarabunPSK" panose="020B0500040200020003" pitchFamily="34" charset="-34"/>
              </a:rPr>
              <a:t>ใช้น้ำจากหนองทะเลเพื่อผลิตน้ำประปา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8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H SarabunPSK" panose="020B0500040200020003" pitchFamily="34" charset="-34"/>
              </a:rPr>
              <a:t>หนองทะเลมีระยะห่างประมาณ 229 เมตร จากกึ่งกลางแนวเส้นทางโครงการ</a:t>
            </a: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85626260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5933EF-3AE1-9EB9-6304-11AF85C01C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D003C09-C977-F054-1869-9E2D82B78B4E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การคมนาคมขนส่ง/ผู้ใช้ทาง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AE0B562C-CC22-D913-D621-1FF8182A893F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80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7E14139-8F00-1A34-6E4A-4F25097E4BB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9" b="1693"/>
          <a:stretch/>
        </p:blipFill>
        <p:spPr bwMode="auto">
          <a:xfrm>
            <a:off x="5001832" y="1942591"/>
            <a:ext cx="4037854" cy="275640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09C7276-131B-15F6-668D-8153FDAAF472}"/>
              </a:ext>
            </a:extLst>
          </p:cNvPr>
          <p:cNvSpPr txBox="1"/>
          <p:nvPr/>
        </p:nvSpPr>
        <p:spPr>
          <a:xfrm>
            <a:off x="4999271" y="4712712"/>
            <a:ext cx="4037854" cy="307777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H SarabunPSK" panose="020B0500040200020003" pitchFamily="34" charset="-34"/>
              </a:rPr>
              <a:t>โครงข่ายคมนาคมบริเวณพื้นที่โครงการ</a:t>
            </a:r>
            <a:endParaRPr kumimoji="0" lang="th-TH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DC34FC3-BA7D-5C75-9E71-EED4C633E9FA}"/>
              </a:ext>
            </a:extLst>
          </p:cNvPr>
          <p:cNvSpPr/>
          <p:nvPr/>
        </p:nvSpPr>
        <p:spPr>
          <a:xfrm>
            <a:off x="200649" y="1739391"/>
            <a:ext cx="4581850" cy="3379218"/>
          </a:xfrm>
          <a:prstGeom prst="rect">
            <a:avLst/>
          </a:prstGeom>
          <a:solidFill>
            <a:srgbClr val="FFFFF3"/>
          </a:solidFill>
          <a:ln w="19050">
            <a:solidFill>
              <a:srgbClr val="037F7C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โครงข่ายถนนโดยรอบพื้นที่โครงการ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ทางหลวงแผ่นดิน ได้แก่ ทางหลวงหมายเลข 4, 4033, 4201, 4202, 4203, 4204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ทางหลวงชนบท สาย กบ.1003, กบ.4024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ถนนท้องถิ่น ได้แก่ ซอยช่องพลี 6, ซอยช่องพลี 1/1, ถนน อบจ. กบ. (สายบ้านในไร่-เขาหัวช้าง) และถนนเข้า-ออกบ้านหน้าหมี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เส้นทางที่ใช้ขนส่งวัสดุก่อสร้าง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ได้แก่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ทางหลวงหมายเลข 4, ,4033, 4034 เป็นต้น</a:t>
            </a:r>
            <a:endParaRPr kumimoji="0" lang="en-US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ปริมาณการขนส่ง (ขนส่งดินและวัสดุขุด/วัสดุถม รับ-ส่งคนงานก่อสร้าง/วิศวกรและผู้ควบคุมงาน)</a:t>
            </a:r>
          </a:p>
          <a:p>
            <a:pPr marL="511175" marR="0" lvl="0" indent="-27781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11175" algn="l"/>
              </a:tabLst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1 สูงสุด 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15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คันต่อวัน</a:t>
            </a:r>
          </a:p>
          <a:p>
            <a:pPr marL="511175" marR="0" lvl="0" indent="-27781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11175" algn="l"/>
              </a:tabLst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2 สูงสุด 12 คันตอวัน</a:t>
            </a:r>
          </a:p>
        </p:txBody>
      </p:sp>
      <p:sp>
        <p:nvSpPr>
          <p:cNvPr id="10" name="TextBox 55">
            <a:extLst>
              <a:ext uri="{FF2B5EF4-FFF2-40B4-BE49-F238E27FC236}">
                <a16:creationId xmlns:a16="http://schemas.microsoft.com/office/drawing/2014/main" id="{C2AAF49C-05B7-87CD-566E-65EE47CAEA5C}"/>
              </a:ext>
            </a:extLst>
          </p:cNvPr>
          <p:cNvSpPr txBox="1"/>
          <p:nvPr/>
        </p:nvSpPr>
        <p:spPr>
          <a:xfrm>
            <a:off x="990718" y="1593545"/>
            <a:ext cx="3001709" cy="369332"/>
          </a:xfrm>
          <a:prstGeom prst="rect">
            <a:avLst/>
          </a:prstGeom>
          <a:solidFill>
            <a:srgbClr val="037F7C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สภาพปัจจุบัน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1382429742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A6D7DE-32C9-3979-75DD-2D2B136385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874F53C-3E79-0D06-EBF1-25C3D2A9FB9D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th-TH" sz="3000" b="1" spc="5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rPr>
              <a:t>การคมนาคมขนส่ง/ผู้ใช้ทาง</a:t>
            </a: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(ต่อ)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98AE1410-2E3C-6CD1-1984-7F7CB9024A8B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81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CCCF905-02DA-A1EB-D33B-39BD5C72A671}"/>
              </a:ext>
            </a:extLst>
          </p:cNvPr>
          <p:cNvSpPr/>
          <p:nvPr/>
        </p:nvSpPr>
        <p:spPr>
          <a:xfrm>
            <a:off x="224880" y="1646952"/>
            <a:ext cx="3658614" cy="374909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จากการขนส่งวัสดุที่ใช้ในการดำเนินงานก่อสร้าง สำหรับเที่ยวขนส่งสูงสุดต่อวัน 15 และ 12 เที่ยว สำหรับช่วงที่ 1 และช่วงที่ 2 ตามลำดับ บน ทล.4, ทล.4033 และ ทล.4034 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ส่งผลให้มีปริมาณจราจรเพิ่มขึ้นเล็กน้อย 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โดย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มีระดับการให้บริการไม่ต่างไปจากปัจจุบัน 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ดังนั้น จึงมี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ผลกระทบทางลบอยู่ในระดับต่ำ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600" b="0" i="0" u="sng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ระยะดำเนินการและบำรุงรักษา</a:t>
            </a:r>
            <a:endParaRPr kumimoji="0" lang="en-US" sz="1600" b="0" i="0" u="sng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ภายหลังจากการก่อสร้างแล้วเสร็จและเปิดให้บริการ จะทำให้การเดินทางและการขนส่งสะดวกรวดเร็วขึ้น โดยมีระดับการให้บริการจากระดับ 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C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และ 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D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เป็น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ระดับ 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A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ไปตลอด 20 ปี หลังจากเปิดใช้งาน 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ดังนั้น จึงมี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ผลกระทบทางบวกอยู่ในระดับปานกลาง</a:t>
            </a:r>
            <a:endParaRPr kumimoji="0" lang="th-TH" sz="16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</p:txBody>
      </p:sp>
      <p:sp>
        <p:nvSpPr>
          <p:cNvPr id="5" name="TextBox 55">
            <a:extLst>
              <a:ext uri="{FF2B5EF4-FFF2-40B4-BE49-F238E27FC236}">
                <a16:creationId xmlns:a16="http://schemas.microsoft.com/office/drawing/2014/main" id="{9A3EF792-3A29-E3EC-90B9-49E7C8C38BA0}"/>
              </a:ext>
            </a:extLst>
          </p:cNvPr>
          <p:cNvSpPr txBox="1"/>
          <p:nvPr/>
        </p:nvSpPr>
        <p:spPr>
          <a:xfrm>
            <a:off x="553332" y="1461951"/>
            <a:ext cx="3001709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2" name="Arrow: Pentagon 11">
            <a:extLst>
              <a:ext uri="{FF2B5EF4-FFF2-40B4-BE49-F238E27FC236}">
                <a16:creationId xmlns:a16="http://schemas.microsoft.com/office/drawing/2014/main" id="{E0FD34B4-A2C5-D5C7-1A47-9AF582299A2E}"/>
              </a:ext>
            </a:extLst>
          </p:cNvPr>
          <p:cNvSpPr/>
          <p:nvPr/>
        </p:nvSpPr>
        <p:spPr>
          <a:xfrm>
            <a:off x="142887" y="974714"/>
            <a:ext cx="3047300" cy="369244"/>
          </a:xfrm>
          <a:prstGeom prst="homePlate">
            <a:avLst/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แนวเส้นทางโครงการช่วงที่ 1 และช่วงที่ 2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3" name="Arrow: Chevron 12">
            <a:extLst>
              <a:ext uri="{FF2B5EF4-FFF2-40B4-BE49-F238E27FC236}">
                <a16:creationId xmlns:a16="http://schemas.microsoft.com/office/drawing/2014/main" id="{9BB5F960-8CBF-D69D-9173-A0195ECB3550}"/>
              </a:ext>
            </a:extLst>
          </p:cNvPr>
          <p:cNvSpPr/>
          <p:nvPr/>
        </p:nvSpPr>
        <p:spPr>
          <a:xfrm>
            <a:off x="3078974" y="974714"/>
            <a:ext cx="428625" cy="369244"/>
          </a:xfrm>
          <a:prstGeom prst="chevron">
            <a:avLst>
              <a:gd name="adj" fmla="val 54969"/>
            </a:avLst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3A8DC31-3A4C-AFC4-B6F8-15694FA4E6D4}"/>
              </a:ext>
            </a:extLst>
          </p:cNvPr>
          <p:cNvSpPr/>
          <p:nvPr/>
        </p:nvSpPr>
        <p:spPr>
          <a:xfrm>
            <a:off x="4047566" y="1649467"/>
            <a:ext cx="4871556" cy="4549627"/>
          </a:xfrm>
          <a:prstGeom prst="rect">
            <a:avLst/>
          </a:prstGeom>
          <a:solidFill>
            <a:srgbClr val="FBFFFB"/>
          </a:solidFill>
          <a:ln w="19050">
            <a:solidFill>
              <a:schemeClr val="accent3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ผู้รับเหมาก่อสร้างต้อง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ประชาสัมพันธ์ หรือติดประกาศรวมทั้งป้ายเตือนให้กับผู้ใช้รถใช้ถนนและประชาชน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จำนวน 2 จุด ได้แก่ บริเวณจุดเริ่มต้นโครงการ (แนวเส้นทางโครงการช่วงที่ 1 บริเวณ กม.11+950) จำนวน 1 ป้าย และจุดสิ้นสุดโครงการ (แนวเส้นทางโครงการช่วงที่ 2 บริเวณ กม.21+000) จำนวน 1 ป้าย ให้ทราบล่วงหน้าเกี่ยวกับการก่อสร้างโครงการ อย่างน้อย 1 เดือน ทั้งสถานที่ ระยะเวลาเริ่มต้นและสิ้นสุดโครงการช่วงเวลาทำงาน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ผู้รับเหมาก่อสร้างต้องควร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หลีกเลี่ยงการขนส่งวัสดุอุปกรณ์ก่อสร้าง </a:t>
            </a:r>
            <a:b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ใน</a:t>
            </a:r>
            <a:r>
              <a:rPr kumimoji="0" lang="th-TH" sz="1600" b="0" i="0" u="none" strike="noStrike" kern="0" cap="none" spc="-4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ชั่วโมงเร่งด่วนช่วงเช้า (07.00-09.00 น.) และช่วงเย็น (16.00-18.00 น.)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ผู้รับเหมาก่อสร้างต้อง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ควบคุมน้ำหนักรถบรรทุกวัสดุอุปกรณ์ก่อสร้างให้อยู่ในเกณฑ์ที่กฎหมายกำหนด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เพื่อป้องกันมิให้เส้นทางชํารุดเสียหายต่อเส้นทางคมนาคมที่ใช้ในการขนส่ง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จัดทำแผนการจัดจราจรระหว่างก่อสร้างบนทางหลวงหมายเลข 4034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เพื่อให้การสัญจรไปมาได้สะดวกและป้องกันอุบัติเหตุ</a:t>
            </a:r>
          </a:p>
          <a:p>
            <a:pPr marL="285750" indent="-285750" algn="thaiDist" defTabSz="914400">
              <a:buFont typeface="Wingdings" panose="05000000000000000000" pitchFamily="2" charset="2"/>
              <a:buChar char="v"/>
              <a:defRPr/>
            </a:pPr>
            <a:r>
              <a:rPr lang="th-TH" sz="1600" kern="0" dirty="0">
                <a:solidFill>
                  <a:sysClr val="windowText" lastClr="000000"/>
                </a:solidFill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กำหนดให้มีจุดกลับรถเพิ่มเติมจากเดิม จำนวน 2 แห่ง บริเวณ กม.12+750 และ</a:t>
            </a:r>
            <a:r>
              <a:rPr lang="th-TH" sz="1600" kern="0" spc="-50" dirty="0">
                <a:solidFill>
                  <a:sysClr val="windowText" lastClr="000000"/>
                </a:solidFill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กม.19+700</a:t>
            </a:r>
            <a:r>
              <a:rPr lang="th-TH" sz="1600" kern="0" dirty="0">
                <a:solidFill>
                  <a:sysClr val="windowText" lastClr="000000"/>
                </a:solidFill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มีการติดตั้งระบบไฟฟ้าส่องสว่างบริเวณจุดกลับรถ และระยะห่างระหว่างจุดกลับรถก่อนหน้าไม่เกิน 1.5 กิโลเมตร</a:t>
            </a:r>
          </a:p>
        </p:txBody>
      </p:sp>
      <p:sp>
        <p:nvSpPr>
          <p:cNvPr id="17" name="TextBox 55">
            <a:extLst>
              <a:ext uri="{FF2B5EF4-FFF2-40B4-BE49-F238E27FC236}">
                <a16:creationId xmlns:a16="http://schemas.microsoft.com/office/drawing/2014/main" id="{3B0823DD-A496-CEEA-973E-BF5F84DF41F0}"/>
              </a:ext>
            </a:extLst>
          </p:cNvPr>
          <p:cNvSpPr txBox="1"/>
          <p:nvPr/>
        </p:nvSpPr>
        <p:spPr>
          <a:xfrm>
            <a:off x="5033241" y="1461951"/>
            <a:ext cx="2900205" cy="369332"/>
          </a:xfrm>
          <a:prstGeom prst="rect">
            <a:avLst/>
          </a:prstGeom>
          <a:solidFill>
            <a:srgbClr val="006600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มาตรการฯ ที่สำคัญ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619316332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2E15128A-81D9-7A8F-9B31-6272E34FF0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FEFDEBD-21C6-00DA-EAE5-125602465E5D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สาธารณูปโภคและสาธารณูปการ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D63A49AC-C3B3-04AF-AA5C-7793B84A6F5D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82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8BC9A7A-18C5-E8C0-36C6-447CF84827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5"/>
          <a:stretch/>
        </p:blipFill>
        <p:spPr bwMode="auto">
          <a:xfrm>
            <a:off x="5149516" y="929521"/>
            <a:ext cx="3661431" cy="510932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91C41E4F-2C0C-5030-4299-108EC6E7F098}"/>
              </a:ext>
            </a:extLst>
          </p:cNvPr>
          <p:cNvSpPr/>
          <p:nvPr/>
        </p:nvSpPr>
        <p:spPr>
          <a:xfrm>
            <a:off x="333053" y="1446842"/>
            <a:ext cx="4581850" cy="2648908"/>
          </a:xfrm>
          <a:prstGeom prst="rect">
            <a:avLst/>
          </a:prstGeom>
          <a:solidFill>
            <a:srgbClr val="FFFFF3"/>
          </a:solidFill>
          <a:ln w="19050">
            <a:solidFill>
              <a:srgbClr val="037F7C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โครงการมี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การรื้อย้ายสาธารณูปโภค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ดังนี้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1</a:t>
            </a:r>
          </a:p>
          <a:p>
            <a:pPr marL="808038" marR="0" lvl="0" indent="-26511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เสาไฟฟ้าส่องสว่างแบบกิ่งเดี่ยว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ของกรมทางหลวง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จำนวน 47 ต้น</a:t>
            </a:r>
          </a:p>
          <a:p>
            <a:pPr marL="808038" marR="0" lvl="0" indent="-26511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ศาลาทางหลวง จำนวน 1 แห่ง</a:t>
            </a:r>
          </a:p>
          <a:p>
            <a:pPr marL="808038" marR="0" lvl="0" indent="-26511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ท่อประปา (ท่อ 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PE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ขนาด 315 มม., 160 มม., 110 มม. และ</a:t>
            </a:r>
            <a:b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ท่อ 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PVC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ขนาด 250 มม. ยาว 1.98 กม.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ของ 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การประปาส่วนภูมิภาค จังหวัดกระบี่ </a:t>
            </a:r>
            <a:endParaRPr kumimoji="0" lang="th-TH" sz="16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2</a:t>
            </a:r>
          </a:p>
          <a:p>
            <a:pPr marL="808038" marR="0" lvl="0" indent="-26511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เสาไฟฟ้าส่องสว่างแบบกิ่งเดี่ยว</a:t>
            </a: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ของกรมทางหลวง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จำนวน 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6 </a:t>
            </a:r>
            <a:r>
              <a:rPr kumimoji="0" lang="th-TH" sz="16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ต้น</a:t>
            </a:r>
          </a:p>
          <a:p>
            <a:pPr marL="808038" marR="0" lvl="0" indent="-26511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US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808038" marR="0" lvl="0" indent="-26511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th-TH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</p:txBody>
      </p:sp>
      <p:sp>
        <p:nvSpPr>
          <p:cNvPr id="8" name="TextBox 55">
            <a:extLst>
              <a:ext uri="{FF2B5EF4-FFF2-40B4-BE49-F238E27FC236}">
                <a16:creationId xmlns:a16="http://schemas.microsoft.com/office/drawing/2014/main" id="{693617D0-8D90-6289-FA05-B0B4989125F2}"/>
              </a:ext>
            </a:extLst>
          </p:cNvPr>
          <p:cNvSpPr txBox="1"/>
          <p:nvPr/>
        </p:nvSpPr>
        <p:spPr>
          <a:xfrm>
            <a:off x="1123122" y="1300996"/>
            <a:ext cx="3001709" cy="369332"/>
          </a:xfrm>
          <a:prstGeom prst="rect">
            <a:avLst/>
          </a:prstGeom>
          <a:solidFill>
            <a:srgbClr val="037F7C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สภาพปัจจุบัน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D69887A-12D3-6727-5B4D-50929564F21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5928" y="4282750"/>
            <a:ext cx="2057722" cy="1156394"/>
          </a:xfrm>
          <a:prstGeom prst="rect">
            <a:avLst/>
          </a:prstGeom>
          <a:noFill/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6E7CD8A-C651-B48D-0704-BBCC7A229E2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700177" y="4281526"/>
            <a:ext cx="2057722" cy="115761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7729670-AA9E-BC37-0299-C1701787949D}"/>
              </a:ext>
            </a:extLst>
          </p:cNvPr>
          <p:cNvSpPr txBox="1"/>
          <p:nvPr/>
        </p:nvSpPr>
        <p:spPr>
          <a:xfrm>
            <a:off x="353372" y="5439144"/>
            <a:ext cx="230283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TH SarabunPSK" panose="020B0500040200020003" pitchFamily="34" charset="-34"/>
              </a:rPr>
              <a:t>เสาไฟฟ้าส่องสว่างกิ่งเดี่ยวของกรมทางหลวง</a:t>
            </a:r>
            <a:endParaRPr kumimoji="0" lang="th-TH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2FE45D9-D071-476E-80DE-768B42696B8D}"/>
              </a:ext>
            </a:extLst>
          </p:cNvPr>
          <p:cNvSpPr txBox="1"/>
          <p:nvPr/>
        </p:nvSpPr>
        <p:spPr>
          <a:xfrm>
            <a:off x="2700176" y="5431102"/>
            <a:ext cx="205772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TH SarabunPSK" panose="020B0500040200020003" pitchFamily="34" charset="-34"/>
              </a:rPr>
              <a:t>ศาลาทางหลวง กม.13+735 (ขวาทาง)</a:t>
            </a:r>
            <a:endParaRPr kumimoji="0" lang="th-TH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4247992269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5D38A7D3-F943-9F0E-D5F9-B3792BD2C8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3BE682D-E886-497C-5327-547312306CFE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สาธารณูปโภคและสาธารณูปการ (ต่อ)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121E5896-6639-AA15-4366-0B6F0AD28C47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83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887EB67-64B1-4568-228F-6CC598556A8B}"/>
              </a:ext>
            </a:extLst>
          </p:cNvPr>
          <p:cNvSpPr/>
          <p:nvPr/>
        </p:nvSpPr>
        <p:spPr>
          <a:xfrm>
            <a:off x="142887" y="1741009"/>
            <a:ext cx="4581848" cy="374539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การรื้อย้ายเสาไฟฟ้าแสงสว่างแบบกิ่งเดี่ยวในช่วงที่ 1 จำนวน 47 ต้น และ</a:t>
            </a:r>
            <a:b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ช่วงที่ 2 จำนวน 6 ต้น ของกรมทางหลวง 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อาจทำให้พื้นที่บริเวณที่มีการรื้อย้าย</a:t>
            </a:r>
            <a:b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ไม่มีความส่องสว่างไม่เพียงพอ ส่งผลกระทบต่อผู้ใช้ทางทำให้เสี่ยงต่อการเกิดอุบัติเหตุ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การรื้อย้ายท่อประปาชนิดท่อ </a:t>
            </a:r>
            <a:r>
              <a:rPr kumimoji="0" lang="en-US" sz="15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PE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ขนาด 315 มม.ฝั่งซ้ายทาง และฝั่งขวาทางเป็นท่อประปาชนิด </a:t>
            </a:r>
            <a:r>
              <a:rPr kumimoji="0" lang="en-US" sz="15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PE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ขนาด 160 มม. 110 มม. และท่อ </a:t>
            </a:r>
            <a:r>
              <a:rPr kumimoji="0" lang="en-US" sz="15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PVC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ขนาด 250 มม.</a:t>
            </a: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b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ยาว 1.98 กม. ของการประปาส่วนภูมิภาค จังหวัดกระบี่ ในช่วงที่ 1 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อาจส่งผลกระทบโดยตรงต่อผู้ใช้น้ำบริเวณ หมู่ 1 บ้านช่องพลี และหมู่ 1 บ้านหนองทะเล </a:t>
            </a:r>
            <a:b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ทำให้น้ำไม่ไหล ส่งผลให้ผู้ใช้น้ำในพื้นที่หมู่บ้านดังกล่าวไม่มีมีน้ำใช้ชั่วคราวสำหรับการอุปโภคและบริโภค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5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การรื้อย้ายศาลาพักคอยเดิมในช่วงที่ 1 จำนวน 1 แห่ง 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ส่งผลกระทบต่อประชาชนผู้ใช้บริการศาลาพักคอย ทำให้ไม่สามารถใช้บริการได้ชั่วคราว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ผลกระทบทางลบอยู่ในระดับปานกลาง</a:t>
            </a:r>
            <a:endParaRPr kumimoji="0" lang="th-TH" sz="1500" b="0" i="0" u="none" strike="noStrike" kern="1200" cap="none" spc="-2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H SarabunPSK" panose="020B0500040200020003" pitchFamily="34" charset="-34"/>
              <a:ea typeface="Calibri" panose="020F0502020204030204" pitchFamily="34" charset="0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</p:txBody>
      </p:sp>
      <p:sp>
        <p:nvSpPr>
          <p:cNvPr id="5" name="TextBox 55">
            <a:extLst>
              <a:ext uri="{FF2B5EF4-FFF2-40B4-BE49-F238E27FC236}">
                <a16:creationId xmlns:a16="http://schemas.microsoft.com/office/drawing/2014/main" id="{0C0ED3ED-2A6E-C624-A80C-BBBE6F397AF6}"/>
              </a:ext>
            </a:extLst>
          </p:cNvPr>
          <p:cNvSpPr txBox="1"/>
          <p:nvPr/>
        </p:nvSpPr>
        <p:spPr>
          <a:xfrm>
            <a:off x="932955" y="1556341"/>
            <a:ext cx="3001709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9" name="Arrow: Pentagon 8">
            <a:extLst>
              <a:ext uri="{FF2B5EF4-FFF2-40B4-BE49-F238E27FC236}">
                <a16:creationId xmlns:a16="http://schemas.microsoft.com/office/drawing/2014/main" id="{75EE7516-F830-B379-6B0F-685D78FF59D1}"/>
              </a:ext>
            </a:extLst>
          </p:cNvPr>
          <p:cNvSpPr/>
          <p:nvPr/>
        </p:nvSpPr>
        <p:spPr>
          <a:xfrm>
            <a:off x="142887" y="974714"/>
            <a:ext cx="3047300" cy="369244"/>
          </a:xfrm>
          <a:prstGeom prst="homePlate">
            <a:avLst/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แนวเส้นทางโครงการช่วงที่ 1 และช่วงที่ 2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0" name="Arrow: Chevron 9">
            <a:extLst>
              <a:ext uri="{FF2B5EF4-FFF2-40B4-BE49-F238E27FC236}">
                <a16:creationId xmlns:a16="http://schemas.microsoft.com/office/drawing/2014/main" id="{9F08ECA8-C603-B139-479C-3BF963A2EA52}"/>
              </a:ext>
            </a:extLst>
          </p:cNvPr>
          <p:cNvSpPr/>
          <p:nvPr/>
        </p:nvSpPr>
        <p:spPr>
          <a:xfrm>
            <a:off x="3078974" y="974714"/>
            <a:ext cx="428625" cy="369244"/>
          </a:xfrm>
          <a:prstGeom prst="chevron">
            <a:avLst>
              <a:gd name="adj" fmla="val 54969"/>
            </a:avLst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6662AE-2B93-096E-6792-40F90D44529B}"/>
              </a:ext>
            </a:extLst>
          </p:cNvPr>
          <p:cNvSpPr/>
          <p:nvPr/>
        </p:nvSpPr>
        <p:spPr>
          <a:xfrm>
            <a:off x="4813790" y="1741008"/>
            <a:ext cx="4187323" cy="4348446"/>
          </a:xfrm>
          <a:prstGeom prst="rect">
            <a:avLst/>
          </a:prstGeom>
          <a:solidFill>
            <a:srgbClr val="FBFFFB"/>
          </a:solidFill>
          <a:ln w="19050">
            <a:solidFill>
              <a:schemeClr val="accent3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5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ผู้รับเหมาก่อสร้างต้อง</a:t>
            </a:r>
            <a:r>
              <a:rPr kumimoji="0" lang="th-TH" sz="1500" b="0" i="0" u="none" strike="noStrike" kern="0" cap="none" spc="-1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ประสานงานกับแขวงทางหลวงกระบี่ล่วงหน้าอย่างน้อย 1 เดือน</a:t>
            </a:r>
            <a:r>
              <a:rPr kumimoji="0" lang="th-TH" sz="15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เพื่อแจ้งให้ทราบถึงรายละเอียดและรูปแบบโครงการก่อนดำเนินการก่อสร้างโครงการ เพื่อให้เป็นไปตามขั้นตอน และระเบียบของกรมทางหลวงรูปแบบการก่อสร้างในรายละเอียด และตำแหน่งเสาไฟฟ้าแสงสว่าง และศาลาทางหลวง ที่ต้องรื้อย้าย รวมทั้งกำหนดแผนในการดำเนินการรื้อย้ายเพื่อให้เกิดผลกระทบต่อประชาชนน้อยที่สุด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ผู้รับเหมาก่อสร้างต้อง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ประชุมหารือกับการประปาส่วนภูมิภาค จังหวัดกระบี่ เรื่องที่จะทำการรื้อย้ายท่อประปาล่วงหน้าอย่างน้อย 2 เดือน 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เพื่อแจ้งให้ทราบถึงรายละเอียดท่อประปาที่ต้องดำเนินการรื้อย้าย 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ต่อประชาชนบริเวณหมู่ 1 บ้านช่องพลี และหมู่ 1 บ้านหนองทะเล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เพื่อให้เกิดผลกระทบแก่ประชาชนสั้นที่สุด รวมทั้งการทดสอบการใช้งานได้ดีดังเดิม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เมื่อทำการรื้อย้ายแล้วเสร็จ ผู้รับเหมาก่อสร้างต้องเก็บกวาดเศษดินหิน และเศษวัสดุต่างๆ ออกจากพื้นที่ก่อสร้า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ง เพื่อป้องกันอุบัติเหตุและสร้างความปลอดภัย ให้แก่ผู้ปฏิบัติงานอย่างเคร่งครัด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ดำเนินการการก่อสร้างศาลาทางหลวงใหม่ทันทีตามแบบมาตรฐานกรมทางหลวง </a:t>
            </a:r>
            <a:r>
              <a:rPr kumimoji="0" lang="en-US" sz="15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Type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en-US" sz="15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E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5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บริเวณใกล้เคียงตำแหน่งเดิมเพื่อทดแทนศาลาทางหลวงเดิม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1" i="0" u="sng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2" name="TextBox 55">
            <a:extLst>
              <a:ext uri="{FF2B5EF4-FFF2-40B4-BE49-F238E27FC236}">
                <a16:creationId xmlns:a16="http://schemas.microsoft.com/office/drawing/2014/main" id="{8802F54A-10D0-2FF3-EAF9-772A5BB9604A}"/>
              </a:ext>
            </a:extLst>
          </p:cNvPr>
          <p:cNvSpPr txBox="1"/>
          <p:nvPr/>
        </p:nvSpPr>
        <p:spPr>
          <a:xfrm>
            <a:off x="5453296" y="1556340"/>
            <a:ext cx="2900205" cy="369332"/>
          </a:xfrm>
          <a:prstGeom prst="rect">
            <a:avLst/>
          </a:prstGeom>
          <a:solidFill>
            <a:srgbClr val="006600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มาตรการฯ ที่สำคัญ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31706989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D28A9CE9-6AD1-7207-A02B-1646961CF6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75CD8C72-182C-FD22-B509-D65BB427DE8E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การควบคุมน้ำท่วมและการระบายน้ำ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27314065-0769-0CD6-4417-470CFE26DF2D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84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365B697-63DE-DF06-2F47-12787DE49C8F}"/>
              </a:ext>
            </a:extLst>
          </p:cNvPr>
          <p:cNvSpPr/>
          <p:nvPr/>
        </p:nvSpPr>
        <p:spPr>
          <a:xfrm>
            <a:off x="373564" y="1474921"/>
            <a:ext cx="4581850" cy="3405192"/>
          </a:xfrm>
          <a:prstGeom prst="rect">
            <a:avLst/>
          </a:prstGeom>
          <a:solidFill>
            <a:srgbClr val="FFFFF3"/>
          </a:solidFill>
          <a:ln w="19050">
            <a:solidFill>
              <a:srgbClr val="037F7C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แนวเส้นทางโครงการช่วงที่ 1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42925" algn="l"/>
              </a:tabLst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มีอาคารระบายน้ำเดิมในรูปแบบท่อลอดกลม จำนวน 4 แห่ง ได้แก่ </a:t>
            </a:r>
            <a:b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</a:b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กม.12+152, กม.12+536, กม.12+945 และ กม.13+222 มีค่าส่วนเผื่อความปลอดภัย (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Factor of Safety: F.S) 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เท่ากับ 0.03 – 0.17 (ต่ำกว่า 1.5) ทำให้</a:t>
            </a: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ไม่สามารถรองรับปริมาณน้ำในพื้นที่ได้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42925" algn="l"/>
              </a:tabLst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ื้นที่โครงการเคยเกิดเหตุการณ์น้ำท่วมโดยน้ำจะไหลจากเนินเขาลงมาผ่านถนนลงไปยังหนองทะเลซึ่งเป็นพื้นที่รับน้ำ</a:t>
            </a:r>
            <a:endParaRPr kumimoji="0" lang="th-TH" sz="1600" b="0" i="0" u="none" strike="noStrike" kern="120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Calibri" panose="020F0502020204030204" pitchFamily="34" charset="0"/>
              <a:cs typeface="TH SarabunPSK" panose="020B0500040200020003" pitchFamily="34" charset="-34"/>
            </a:endParaRP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42925" algn="l"/>
              </a:tabLst>
              <a:defRPr/>
            </a:pP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ไม่อยู่ในบริเวณที่เป็นพื้นที่น้ำท่วมซ้ำซาก</a:t>
            </a:r>
            <a:endParaRPr kumimoji="0" lang="en-US" sz="1600" b="0" i="0" u="none" strike="noStrike" kern="1200" cap="none" spc="-2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42925" algn="l"/>
              </a:tabLst>
              <a:defRPr/>
            </a:pPr>
            <a:endParaRPr kumimoji="0" lang="th-T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Calibri" panose="020F0502020204030204" pitchFamily="34" charset="0"/>
              <a:cs typeface="TH SarabunPSK" panose="020B0500040200020003" pitchFamily="34" charset="-34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แนวเส้นทางโครงการช่วงที่ 2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ปัจจุบันไม่มีระบบระบายน้ำตามยาวและตามขวาง</a:t>
            </a:r>
          </a:p>
          <a:p>
            <a:pPr marL="542925" marR="0" lvl="0" indent="-276225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th-TH" sz="1600" b="0" i="0" u="none" strike="noStrike" kern="1200" cap="none" spc="-2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ไม่อยู่ในบริเวณที่เป็นพื้นที่น้ำท่วมซ้ำซาก</a:t>
            </a:r>
            <a:endParaRPr kumimoji="0" lang="en-US" sz="1600" b="0" i="0" u="none" strike="noStrike" kern="1200" cap="none" spc="-2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  <a:p>
            <a:pPr marL="808038" marR="0" lvl="0" indent="-26511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th-TH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</p:txBody>
      </p:sp>
      <p:sp>
        <p:nvSpPr>
          <p:cNvPr id="12" name="TextBox 55">
            <a:extLst>
              <a:ext uri="{FF2B5EF4-FFF2-40B4-BE49-F238E27FC236}">
                <a16:creationId xmlns:a16="http://schemas.microsoft.com/office/drawing/2014/main" id="{28C93B1F-D7B5-5EF1-B31C-1D25F1F00246}"/>
              </a:ext>
            </a:extLst>
          </p:cNvPr>
          <p:cNvSpPr txBox="1"/>
          <p:nvPr/>
        </p:nvSpPr>
        <p:spPr>
          <a:xfrm>
            <a:off x="1163633" y="1329075"/>
            <a:ext cx="3001709" cy="369332"/>
          </a:xfrm>
          <a:prstGeom prst="rect">
            <a:avLst/>
          </a:prstGeom>
          <a:solidFill>
            <a:srgbClr val="037F7C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สภาพปัจจุบัน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B9B8195-2A6F-660D-FFCA-0DEB8E7DDCA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1655"/>
          <a:stretch>
            <a:fillRect/>
          </a:stretch>
        </p:blipFill>
        <p:spPr bwMode="auto">
          <a:xfrm>
            <a:off x="5230771" y="943772"/>
            <a:ext cx="3403136" cy="1490313"/>
          </a:xfrm>
          <a:prstGeom prst="rect">
            <a:avLst/>
          </a:prstGeom>
          <a:noFill/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41FDFCC-010F-0828-8B11-0E5BE352EC7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51471"/>
          <a:stretch>
            <a:fillRect/>
          </a:stretch>
        </p:blipFill>
        <p:spPr bwMode="auto">
          <a:xfrm>
            <a:off x="5230772" y="2475303"/>
            <a:ext cx="3403136" cy="1495981"/>
          </a:xfrm>
          <a:prstGeom prst="rect">
            <a:avLst/>
          </a:prstGeom>
          <a:noFill/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413F04E-096F-8386-3251-DBF01FB9AE5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30771" y="4317243"/>
            <a:ext cx="3403136" cy="1552102"/>
          </a:xfrm>
          <a:prstGeom prst="rect">
            <a:avLst/>
          </a:prstGeom>
          <a:noFill/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85F5F7A-4B70-91A8-5A3D-CD84263BC91F}"/>
              </a:ext>
            </a:extLst>
          </p:cNvPr>
          <p:cNvSpPr txBox="1"/>
          <p:nvPr/>
        </p:nvSpPr>
        <p:spPr>
          <a:xfrm>
            <a:off x="5230771" y="5869345"/>
            <a:ext cx="340313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TH SarabunPSK" panose="020B0500040200020003" pitchFamily="34" charset="-34"/>
              </a:rPr>
              <a:t>สภาพการระบายน้ำตามแนวเส้นทางโครงการช่วงที่ 2</a:t>
            </a:r>
            <a:endParaRPr kumimoji="0" lang="th-TH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937101A-AFF0-80E4-2289-F6053F783737}"/>
              </a:ext>
            </a:extLst>
          </p:cNvPr>
          <p:cNvSpPr txBox="1"/>
          <p:nvPr/>
        </p:nvSpPr>
        <p:spPr>
          <a:xfrm>
            <a:off x="5230771" y="3953940"/>
            <a:ext cx="340313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TH SarabunPSK" panose="020B0500040200020003" pitchFamily="34" charset="-34"/>
              </a:rPr>
              <a:t>สภาพการระบายน้ำตามแนวเส้นทางโครงการช่วงที่ 1</a:t>
            </a:r>
            <a:endParaRPr kumimoji="0" lang="th-TH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75236412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1BAB67D7-C57B-9CE0-A114-838C3EDD94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14643003-AC4F-0167-889A-728E913143CC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การควบคุมน้ำท่วมและการระบายน้ำ (ต่อ)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B8843A8-78BA-98D5-FC87-B491B6581DCF}"/>
              </a:ext>
            </a:extLst>
          </p:cNvPr>
          <p:cNvSpPr/>
          <p:nvPr/>
        </p:nvSpPr>
        <p:spPr>
          <a:xfrm>
            <a:off x="270144" y="1564015"/>
            <a:ext cx="4425681" cy="4346704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แนวเส้นทางโครงการช่วงที่ 1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กิจกรรมในระยะก่อสร้าง ได้แก่ งานดิน งานทาง และงานระบบระบายน้ำ อาจก่อให้เกิดการกองเศษวัสดุและกองดินปิดขวางทางระบายน้ำ ทำให้ทางระบายน้ำมีโอกาสเกิดการอุดตัน ตื้นเขินมากขึ้นและทำให้ประสิทธิภาพการระบายน้ำลดลงไปจากเดิม เมื่อมีฝนตกหนักอาจทำให้เกิดน้ำท่วมขังในพื้นที่ตามมา ถึงแม้ว่าบริเวณพื้นที่โครงการไม่ได้อยู่ในพื้นที่น้ำท่วมซ้ำซาก แต่อย่างไรก็ตามบริเวณ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ื้นที่โครงการเคยเกิดเหตุการณ์น้ำท่วมโดยน้ำจะไหลจากเนินเขาลงมาผ่านถนนลงไปยังหนองทะเลซึ่งเป็นพื้นที่รับน้ำ 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ดังนั้น จึงมี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ผลกระทบทางลบอยู่ในระดับปานกลาง</a:t>
            </a: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แนวเส้นทางโครงการช่วงที่ 2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กิจกรรมในระยะก่อสร้าง ได้แก่ งานดิน งานทาง และงานระบบระบายน้ำ อาจก่อให้เกิดการกองเศษวัสดุและกองดินปิดขวางทางระบายน้ำ ทำให้ทางระบายน้ำมีโอกาสเกิดการอุดตัน ตื้นเขินมากขึ้นและทำให้ประสิทธิภาพการระบายน้ำลดลงไปจากเดิม โดยการระบายน้ำเดิมบริเวณแนวเส้นทางโครงการช่วงที่ 2 เป็นร่องน้ำตามธรรมชาติ 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น้ำในพื้นที่จะไหลตามเชิงลาดของคันทางไปตามธรรมชาติ 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โดยผลกระทบที่เกิดขึ้นจะอยู่ในวงจำกัดเฉพาะในแนวเส้นทางโครงการเท่านั้น ทั้งนี้ 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บริเวณพื้นที่โครงการไม่ได้อยู่ในพื้นที่น้ำท่วมซ้ำซาก และไม่เคยเกิดเหตุการณ์น้ำท่วม 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ดังนั้น จึงมี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ผลกระทบทางลบอยู่ในระดับต่ำ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6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6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6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H SarabunPSK" panose="020B0500040200020003" pitchFamily="34" charset="-34"/>
              <a:ea typeface="Tahoma" panose="020B0604030504040204" pitchFamily="34" charset="0"/>
              <a:cs typeface="TH SarabunPSK" panose="020B0500040200020003" pitchFamily="34" charset="-34"/>
            </a:endParaRPr>
          </a:p>
        </p:txBody>
      </p:sp>
      <p:sp>
        <p:nvSpPr>
          <p:cNvPr id="5" name="TextBox 55">
            <a:extLst>
              <a:ext uri="{FF2B5EF4-FFF2-40B4-BE49-F238E27FC236}">
                <a16:creationId xmlns:a16="http://schemas.microsoft.com/office/drawing/2014/main" id="{D2C00204-9127-7551-7D04-9E8950AECCA2}"/>
              </a:ext>
            </a:extLst>
          </p:cNvPr>
          <p:cNvSpPr txBox="1"/>
          <p:nvPr/>
        </p:nvSpPr>
        <p:spPr>
          <a:xfrm>
            <a:off x="1017637" y="1379350"/>
            <a:ext cx="3001709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8" name="Arrow: Pentagon 7">
            <a:extLst>
              <a:ext uri="{FF2B5EF4-FFF2-40B4-BE49-F238E27FC236}">
                <a16:creationId xmlns:a16="http://schemas.microsoft.com/office/drawing/2014/main" id="{6D957BAD-3567-074C-93F8-B45DFE94998A}"/>
              </a:ext>
            </a:extLst>
          </p:cNvPr>
          <p:cNvSpPr/>
          <p:nvPr/>
        </p:nvSpPr>
        <p:spPr>
          <a:xfrm>
            <a:off x="142887" y="947282"/>
            <a:ext cx="3047300" cy="369244"/>
          </a:xfrm>
          <a:prstGeom prst="homePlate">
            <a:avLst/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แนวเส้นทางโครงการช่วงที่ 1 และช่วงที่ 2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0" name="Arrow: Chevron 9">
            <a:extLst>
              <a:ext uri="{FF2B5EF4-FFF2-40B4-BE49-F238E27FC236}">
                <a16:creationId xmlns:a16="http://schemas.microsoft.com/office/drawing/2014/main" id="{116FF332-BD19-9176-5422-C866E0E61AEF}"/>
              </a:ext>
            </a:extLst>
          </p:cNvPr>
          <p:cNvSpPr/>
          <p:nvPr/>
        </p:nvSpPr>
        <p:spPr>
          <a:xfrm>
            <a:off x="3078974" y="947282"/>
            <a:ext cx="428625" cy="369244"/>
          </a:xfrm>
          <a:prstGeom prst="chevron">
            <a:avLst>
              <a:gd name="adj" fmla="val 54969"/>
            </a:avLst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CAE76AB-9D24-C9A9-8664-AEDAA81FCEE7}"/>
              </a:ext>
            </a:extLst>
          </p:cNvPr>
          <p:cNvSpPr/>
          <p:nvPr/>
        </p:nvSpPr>
        <p:spPr>
          <a:xfrm>
            <a:off x="4793583" y="1564015"/>
            <a:ext cx="4187323" cy="2950836"/>
          </a:xfrm>
          <a:prstGeom prst="rect">
            <a:avLst/>
          </a:prstGeom>
          <a:solidFill>
            <a:srgbClr val="FBFFFB"/>
          </a:solidFill>
          <a:ln w="19050">
            <a:solidFill>
              <a:schemeClr val="accent3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ผู้รับเหมาก่อสร้างห้ามเก็บกองวัสดุก่อสร้าง เช่น กองดิน หิน และทราย ขวางทางระบายน้ำตามธรรมชาติในปัจจุบัน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เมื่อการก่อสร้างแล้วเสร็จ วัสดุอุปกรณ์ที่ใช้ในการก่อสร้างรวมทั้งเศษวัสดุที่เหลือจากการก่อสร้าง ผู้รับเหมาก่อสร้างต้องรีบนำออกจากพื้นที่ก่อสร้างทันที</a:t>
            </a: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มาตรการเฉพาะแนวเส้นทางโครงการช่วงที่ 1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ปรับปรุงอาคารระบายน้ำเดิม 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โดยให้มีการเพิ่มจำนวนท่อและเปลี่ยนเป็นท่อลอดเหลี่ยม จำนวน 4 แห่ง เพื่อเพิ่มประสิทธิภาพในอาคารระบายน้ำของถนนโครงการ โดยมีค่าสัมประสิทธิ์ความปลอดภัย (</a:t>
            </a:r>
            <a: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Factor of Safety) 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มากกว่า 1.50</a:t>
            </a: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มาตรการเฉพาะแนวเส้นทางโครงการช่วงที่ 2</a:t>
            </a:r>
          </a:p>
          <a:p>
            <a:pPr marL="285750" marR="0" lvl="0" indent="-28575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จัดให้มีรางระบายน้ำข้างทาง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เพื่อเพิ่มประสิทธิภาพการระบายน้ำในพื้นที่</a:t>
            </a:r>
          </a:p>
        </p:txBody>
      </p:sp>
      <p:sp>
        <p:nvSpPr>
          <p:cNvPr id="14" name="TextBox 55">
            <a:extLst>
              <a:ext uri="{FF2B5EF4-FFF2-40B4-BE49-F238E27FC236}">
                <a16:creationId xmlns:a16="http://schemas.microsoft.com/office/drawing/2014/main" id="{C263A09C-6513-B62A-4672-CFCF4DDA9328}"/>
              </a:ext>
            </a:extLst>
          </p:cNvPr>
          <p:cNvSpPr txBox="1"/>
          <p:nvPr/>
        </p:nvSpPr>
        <p:spPr>
          <a:xfrm>
            <a:off x="5433089" y="1379348"/>
            <a:ext cx="2900205" cy="369332"/>
          </a:xfrm>
          <a:prstGeom prst="rect">
            <a:avLst/>
          </a:prstGeom>
          <a:solidFill>
            <a:srgbClr val="006600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มาตรการฯ ที่สำคัญ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90448FDB-65FB-5346-DD03-84A3A1220FF3}"/>
              </a:ext>
            </a:extLst>
          </p:cNvPr>
          <p:cNvSpPr txBox="1">
            <a:spLocks/>
          </p:cNvSpPr>
          <p:nvPr/>
        </p:nvSpPr>
        <p:spPr>
          <a:xfrm>
            <a:off x="7012023" y="63925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85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74726377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DE447B-07C2-F5FD-3D3D-0224DAB2C8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7353845-A3BA-D849-0866-1BCE0271F3C2}"/>
              </a:ext>
            </a:extLst>
          </p:cNvPr>
          <p:cNvGraphicFramePr>
            <a:graphicFrameLocks noGrp="1"/>
          </p:cNvGraphicFramePr>
          <p:nvPr/>
        </p:nvGraphicFramePr>
        <p:xfrm>
          <a:off x="370973" y="1433445"/>
          <a:ext cx="8402054" cy="45588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15955">
                  <a:extLst>
                    <a:ext uri="{9D8B030D-6E8A-4147-A177-3AD203B41FA5}">
                      <a16:colId xmlns:a16="http://schemas.microsoft.com/office/drawing/2014/main" val="1149265254"/>
                    </a:ext>
                  </a:extLst>
                </a:gridCol>
                <a:gridCol w="4666891">
                  <a:extLst>
                    <a:ext uri="{9D8B030D-6E8A-4147-A177-3AD203B41FA5}">
                      <a16:colId xmlns:a16="http://schemas.microsoft.com/office/drawing/2014/main" val="878957526"/>
                    </a:ext>
                  </a:extLst>
                </a:gridCol>
                <a:gridCol w="1518249">
                  <a:extLst>
                    <a:ext uri="{9D8B030D-6E8A-4147-A177-3AD203B41FA5}">
                      <a16:colId xmlns:a16="http://schemas.microsoft.com/office/drawing/2014/main" val="252053681"/>
                    </a:ext>
                  </a:extLst>
                </a:gridCol>
                <a:gridCol w="1500959">
                  <a:extLst>
                    <a:ext uri="{9D8B030D-6E8A-4147-A177-3AD203B41FA5}">
                      <a16:colId xmlns:a16="http://schemas.microsoft.com/office/drawing/2014/main" val="4022709780"/>
                    </a:ext>
                  </a:extLst>
                </a:gridCol>
              </a:tblGrid>
              <a:tr h="16871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ลำดับ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กลุ่มประชากร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จำนวนประชากรตามแผน (หน่วย)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จำนวนประชากรที่สำรวจได้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(หน่วย)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0785290"/>
                  </a:ext>
                </a:extLst>
              </a:tr>
              <a:tr h="13824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กลุ่มที่ 1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กลุ่มผู้นำชุมชน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en-US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en-US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3672991"/>
                  </a:ext>
                </a:extLst>
              </a:tr>
              <a:tr h="13824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spcAft>
                          <a:spcPts val="0"/>
                        </a:spcAft>
                        <a:buFont typeface="TH SarabunPSK" panose="020B0500040200020003" pitchFamily="34" charset="-34"/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- ช่วงที่ 1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6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6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0336093"/>
                  </a:ext>
                </a:extLst>
              </a:tr>
              <a:tr h="13824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spcAft>
                          <a:spcPts val="0"/>
                        </a:spcAft>
                        <a:buFont typeface="TH SarabunPSK" panose="020B0500040200020003" pitchFamily="34" charset="-34"/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- ช่วงที่ 2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4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4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5580724"/>
                  </a:ext>
                </a:extLst>
              </a:tr>
              <a:tr h="13824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กลุ่มที่ 2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กลุ่มพื้นที่อ่อนไหวด้านสิ่งแวดล้อม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en-US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en-US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2291305"/>
                  </a:ext>
                </a:extLst>
              </a:tr>
              <a:tr h="13824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spcAft>
                          <a:spcPts val="0"/>
                        </a:spcAft>
                        <a:buFont typeface="TH SarabunPSK" panose="020B0500040200020003" pitchFamily="34" charset="-34"/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- ช่วงที่ 1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6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6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7322957"/>
                  </a:ext>
                </a:extLst>
              </a:tr>
              <a:tr h="13824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spcAft>
                          <a:spcPts val="0"/>
                        </a:spcAft>
                        <a:buFont typeface="TH SarabunPSK" panose="020B0500040200020003" pitchFamily="34" charset="-34"/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- ช่วงที่ 2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2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2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6124943"/>
                  </a:ext>
                </a:extLst>
              </a:tr>
              <a:tr h="20902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กลุ่มที่ 3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กลุ่มครัวเรือนที่อาศัยอยู่ในพื้นที่ศึกษาโครงการ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en-US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en-US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7247121"/>
                  </a:ext>
                </a:extLst>
              </a:tr>
              <a:tr h="276484">
                <a:tc rowSpan="2">
                  <a:txBody>
                    <a:bodyPr/>
                    <a:lstStyle/>
                    <a:p>
                      <a:pPr indent="-23495" algn="ctr">
                        <a:spcAft>
                          <a:spcPts val="0"/>
                        </a:spcAft>
                        <a:buNone/>
                      </a:pPr>
                      <a:r>
                        <a:rPr lang="th-TH" sz="1400" u="sng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ช่วงที่ 1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spcAft>
                          <a:spcPts val="0"/>
                        </a:spcAft>
                        <a:buSzPts val="1600"/>
                        <a:buFont typeface="Cordia New" panose="020B0304020202020204" pitchFamily="34" charset="-34"/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- </a:t>
                      </a:r>
                      <a:r>
                        <a:rPr lang="th-TH" sz="1400" u="none" strike="noStrike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กลุ่มครัวเรือนที่อาศัยอยู่ในระยะ 0 - 100 เมตร</a:t>
                      </a:r>
                      <a:endParaRPr lang="en-US" sz="1400" u="none" strike="noStrike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125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125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88943749"/>
                  </a:ext>
                </a:extLst>
              </a:tr>
              <a:tr h="276484">
                <a:tc vMerge="1">
                  <a:txBody>
                    <a:bodyPr/>
                    <a:lstStyle/>
                    <a:p>
                      <a:endParaRPr lang="th-TH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>
                        <a:spcAft>
                          <a:spcPts val="0"/>
                        </a:spcAft>
                        <a:buSzPts val="1600"/>
                        <a:buFont typeface="Cordia New" panose="020B0304020202020204" pitchFamily="34" charset="-34"/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- </a:t>
                      </a:r>
                      <a:r>
                        <a:rPr lang="th-TH" sz="1400" u="none" strike="noStrike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กลุ่มครัวเรือนที่อาศัยอยู่ในระยะมากกว่า 100 - 500 เมตร </a:t>
                      </a:r>
                      <a:endParaRPr lang="en-US" sz="1400" u="none" strike="noStrike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255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255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7353253"/>
                  </a:ext>
                </a:extLst>
              </a:tr>
              <a:tr h="276484">
                <a:tc rowSpan="2">
                  <a:txBody>
                    <a:bodyPr/>
                    <a:lstStyle/>
                    <a:p>
                      <a:pPr marL="473710" indent="-497205" algn="ctr">
                        <a:spcAft>
                          <a:spcPts val="0"/>
                        </a:spcAft>
                        <a:buNone/>
                      </a:pPr>
                      <a:r>
                        <a:rPr lang="th-TH" sz="1400" u="sng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ช่วงที่ 2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spcAft>
                          <a:spcPts val="0"/>
                        </a:spcAft>
                        <a:buSzPts val="1600"/>
                        <a:buFont typeface="Cordia New" panose="020B0304020202020204" pitchFamily="34" charset="-34"/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- </a:t>
                      </a:r>
                      <a:r>
                        <a:rPr lang="th-TH" sz="1400" u="none" strike="noStrike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กลุ่มครัวเรือนที่อาศัยอยู่ในระยะ 0 - 100 เมตร</a:t>
                      </a:r>
                      <a:endParaRPr lang="en-US" sz="1400" u="none" strike="noStrike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7820592"/>
                  </a:ext>
                </a:extLst>
              </a:tr>
              <a:tr h="276484">
                <a:tc vMerge="1">
                  <a:txBody>
                    <a:bodyPr/>
                    <a:lstStyle/>
                    <a:p>
                      <a:endParaRPr lang="th-TH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>
                        <a:spcAft>
                          <a:spcPts val="0"/>
                        </a:spcAft>
                        <a:buSzPts val="1600"/>
                        <a:buFont typeface="Cordia New" panose="020B0304020202020204" pitchFamily="34" charset="-34"/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- </a:t>
                      </a:r>
                      <a:r>
                        <a:rPr lang="th-TH" sz="1400" u="none" strike="noStrike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กลุ่มครัวเรือนที่อาศัยอยู่ในระยะมากกว่า 100 - 500 เมตร </a:t>
                      </a:r>
                      <a:endParaRPr lang="en-US" sz="1400" u="none" strike="noStrike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48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48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6036176"/>
                  </a:ext>
                </a:extLst>
              </a:tr>
              <a:tr h="6292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กลุ่มที่ 4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กลุ่มสถานประกอบการที่อยู่ในพื้นที่ศึกษาโครงการ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en-US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en-US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 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5092028"/>
                  </a:ext>
                </a:extLst>
              </a:tr>
              <a:tr h="276484">
                <a:tc rowSpan="2">
                  <a:txBody>
                    <a:bodyPr/>
                    <a:lstStyle/>
                    <a:p>
                      <a:pPr marL="473710" indent="-449580" algn="ctr">
                        <a:spcAft>
                          <a:spcPts val="0"/>
                        </a:spcAft>
                        <a:buNone/>
                      </a:pPr>
                      <a:r>
                        <a:rPr lang="th-TH" sz="1400" u="sng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ช่วงที่ 1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spcAft>
                          <a:spcPts val="0"/>
                        </a:spcAft>
                        <a:buSzPts val="1600"/>
                        <a:buFont typeface="Cordia New" panose="020B0304020202020204" pitchFamily="34" charset="-34"/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- </a:t>
                      </a:r>
                      <a:r>
                        <a:rPr lang="th-TH" sz="1400" u="none" strike="noStrike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กลุ่มสถานประกอบการที่อยู่ในระยะ 0 - 100 เมตร</a:t>
                      </a:r>
                      <a:endParaRPr lang="en-US" sz="1400" u="none" strike="noStrike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36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36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2022500"/>
                  </a:ext>
                </a:extLst>
              </a:tr>
              <a:tr h="276484">
                <a:tc vMerge="1">
                  <a:txBody>
                    <a:bodyPr/>
                    <a:lstStyle/>
                    <a:p>
                      <a:endParaRPr lang="th-TH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>
                        <a:spcAft>
                          <a:spcPts val="0"/>
                        </a:spcAft>
                        <a:buSzPts val="1600"/>
                        <a:buFont typeface="Cordia New" panose="020B0304020202020204" pitchFamily="34" charset="-34"/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- </a:t>
                      </a:r>
                      <a:r>
                        <a:rPr lang="th-TH" sz="1400" u="none" strike="noStrike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กลุ่มสถานประกอบการที่อยู่ในระยะมากกว่า 100 - 500 เมตร</a:t>
                      </a:r>
                      <a:endParaRPr lang="en-US" sz="1400" u="none" strike="noStrike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48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48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3812657"/>
                  </a:ext>
                </a:extLst>
              </a:tr>
              <a:tr h="276484">
                <a:tc rowSpan="2">
                  <a:txBody>
                    <a:bodyPr/>
                    <a:lstStyle/>
                    <a:p>
                      <a:pPr marL="473710" indent="-449580" algn="ctr">
                        <a:spcAft>
                          <a:spcPts val="0"/>
                        </a:spcAft>
                        <a:buNone/>
                      </a:pPr>
                      <a:r>
                        <a:rPr lang="th-TH" sz="1400" u="sng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ช่วงที่ 2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spcAft>
                          <a:spcPts val="0"/>
                        </a:spcAft>
                        <a:buSzPts val="1600"/>
                        <a:buFont typeface="Cordia New" panose="020B0304020202020204" pitchFamily="34" charset="-34"/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- </a:t>
                      </a:r>
                      <a:r>
                        <a:rPr lang="th-TH" sz="1400" u="none" strike="noStrike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กลุ่มสถานประกอบการที่อยู่ในระยะ 0 - 100 เมตร</a:t>
                      </a:r>
                      <a:endParaRPr lang="en-US" sz="1400" u="none" strike="noStrike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3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4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7660535"/>
                  </a:ext>
                </a:extLst>
              </a:tr>
              <a:tr h="276484">
                <a:tc vMerge="1">
                  <a:txBody>
                    <a:bodyPr/>
                    <a:lstStyle/>
                    <a:p>
                      <a:endParaRPr lang="th-TH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>
                        <a:spcAft>
                          <a:spcPts val="0"/>
                        </a:spcAft>
                        <a:buSzPts val="1600"/>
                        <a:buFont typeface="Cordia New" panose="020B0304020202020204" pitchFamily="34" charset="-34"/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- </a:t>
                      </a:r>
                      <a:r>
                        <a:rPr lang="th-TH" sz="1400" u="none" strike="noStrike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กลุ่มสถานประกอบการที่อยู่ในระยะมากกว่า 100 - 500 เมตร</a:t>
                      </a:r>
                      <a:endParaRPr lang="en-US" sz="1400" u="none" strike="noStrike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Times New Roman" panose="02020603050405020304" pitchFamily="18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-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-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CE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2744591"/>
                  </a:ext>
                </a:extLst>
              </a:tr>
              <a:tr h="0"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รวมทั้งหมด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th-TH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th-TH" sz="1400" b="1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534</a:t>
                      </a:r>
                      <a:endParaRPr lang="en-US" sz="1400" b="1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buNone/>
                      </a:pPr>
                      <a:r>
                        <a:rPr lang="en-US" sz="1400" b="1" kern="0" dirty="0">
                          <a:solidFill>
                            <a:schemeClr val="tx1"/>
                          </a:solidFill>
                          <a:effectLst/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535</a:t>
                      </a:r>
                      <a:endParaRPr lang="en-US" sz="1400" b="1" kern="100" dirty="0">
                        <a:solidFill>
                          <a:schemeClr val="tx1"/>
                        </a:solidFill>
                        <a:effectLst/>
                        <a:latin typeface="TH SarabunPSK" panose="020B0500040200020003" pitchFamily="34" charset="-34"/>
                        <a:ea typeface="Calibri" panose="020F0502020204030204" pitchFamily="34" charset="0"/>
                        <a:cs typeface="TH SarabunPSK" panose="020B0500040200020003" pitchFamily="34" charset="-34"/>
                      </a:endParaRPr>
                    </a:p>
                  </a:txBody>
                  <a:tcPr marL="44435" marR="44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8623309"/>
                  </a:ext>
                </a:extLst>
              </a:tr>
            </a:tbl>
          </a:graphicData>
        </a:graphic>
      </p:graphicFrame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9A1E3B2-5A30-40C0-730E-E8C11A9EA645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th-TH" sz="3000" b="1" spc="50" dirty="0">
                <a:ln w="0"/>
                <a:solidFill>
                  <a:schemeClr val="bg2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rPr>
              <a:t>เศรษฐกิจและสังคม</a:t>
            </a:r>
          </a:p>
        </p:txBody>
      </p:sp>
      <p:sp>
        <p:nvSpPr>
          <p:cNvPr id="16" name="Rectangle: Rounded Corners 1">
            <a:extLst>
              <a:ext uri="{FF2B5EF4-FFF2-40B4-BE49-F238E27FC236}">
                <a16:creationId xmlns:a16="http://schemas.microsoft.com/office/drawing/2014/main" id="{6765A581-9525-E87D-E97B-23B2D365535D}"/>
              </a:ext>
            </a:extLst>
          </p:cNvPr>
          <p:cNvSpPr/>
          <p:nvPr/>
        </p:nvSpPr>
        <p:spPr>
          <a:xfrm>
            <a:off x="165101" y="967596"/>
            <a:ext cx="8815806" cy="368609"/>
          </a:xfrm>
          <a:prstGeom prst="roundRect">
            <a:avLst/>
          </a:prstGeom>
          <a:solidFill>
            <a:srgbClr val="F9F7AB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489844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th-TH" sz="2000" b="1" dirty="0">
                <a:solidFill>
                  <a:prstClr val="black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การสำรวจสภาพเศรษฐกิจ-สังคม และความคิดเห็นของประชาชน เมื่อวันที่ 24 ตุลาคม - 2 พฤศจิกายน 2568 </a:t>
            </a:r>
          </a:p>
        </p:txBody>
      </p:sp>
      <p:sp>
        <p:nvSpPr>
          <p:cNvPr id="7" name="Slide Number Placeholder 27">
            <a:extLst>
              <a:ext uri="{FF2B5EF4-FFF2-40B4-BE49-F238E27FC236}">
                <a16:creationId xmlns:a16="http://schemas.microsoft.com/office/drawing/2014/main" id="{56F7F01E-7305-FD28-75B5-370EC76AB19D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86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1302146964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472719-AD2D-0150-9C8F-390B5C0580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87100EF-716B-29ED-F4AF-A4A8BE8A676C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th-TH" sz="3000" b="1" spc="50" dirty="0">
                <a:ln w="0"/>
                <a:solidFill>
                  <a:schemeClr val="bg2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rPr>
              <a:t>เศรษฐกิจและสังคม</a:t>
            </a:r>
          </a:p>
        </p:txBody>
      </p:sp>
      <p:sp>
        <p:nvSpPr>
          <p:cNvPr id="7" name="Slide Number Placeholder 27">
            <a:extLst>
              <a:ext uri="{FF2B5EF4-FFF2-40B4-BE49-F238E27FC236}">
                <a16:creationId xmlns:a16="http://schemas.microsoft.com/office/drawing/2014/main" id="{CC7B5337-A976-8AAC-79CF-9938092B21E6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87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" name="สี่เหลี่ยมผืนผ้า 7">
            <a:extLst>
              <a:ext uri="{FF2B5EF4-FFF2-40B4-BE49-F238E27FC236}">
                <a16:creationId xmlns:a16="http://schemas.microsoft.com/office/drawing/2014/main" id="{017D3339-71CB-18A7-F4B2-B4B1A16B1F5A}"/>
              </a:ext>
            </a:extLst>
          </p:cNvPr>
          <p:cNvSpPr/>
          <p:nvPr/>
        </p:nvSpPr>
        <p:spPr>
          <a:xfrm>
            <a:off x="4749849" y="1612361"/>
            <a:ext cx="4184829" cy="4085604"/>
          </a:xfrm>
          <a:prstGeom prst="rect">
            <a:avLst/>
          </a:prstGeom>
          <a:solidFill>
            <a:srgbClr val="EDE8C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3" name="สี่เหลี่ยมผืนผ้า 7">
            <a:extLst>
              <a:ext uri="{FF2B5EF4-FFF2-40B4-BE49-F238E27FC236}">
                <a16:creationId xmlns:a16="http://schemas.microsoft.com/office/drawing/2014/main" id="{03D50606-1B9C-4E27-990C-82A5E98D3370}"/>
              </a:ext>
            </a:extLst>
          </p:cNvPr>
          <p:cNvSpPr/>
          <p:nvPr/>
        </p:nvSpPr>
        <p:spPr>
          <a:xfrm>
            <a:off x="188950" y="1383530"/>
            <a:ext cx="4205220" cy="4169546"/>
          </a:xfrm>
          <a:prstGeom prst="rect">
            <a:avLst/>
          </a:prstGeom>
          <a:solidFill>
            <a:srgbClr val="EDE8C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  <p:graphicFrame>
        <p:nvGraphicFramePr>
          <p:cNvPr id="4" name="แผนภูมิ 1">
            <a:extLst>
              <a:ext uri="{FF2B5EF4-FFF2-40B4-BE49-F238E27FC236}">
                <a16:creationId xmlns:a16="http://schemas.microsoft.com/office/drawing/2014/main" id="{F6308C2E-3944-3136-40A6-4321C4F9B1B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96063366"/>
              </p:ext>
            </p:extLst>
          </p:nvPr>
        </p:nvGraphicFramePr>
        <p:xfrm>
          <a:off x="444723" y="1744256"/>
          <a:ext cx="3720345" cy="18043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Rectangle: Rounded Corners 1">
            <a:extLst>
              <a:ext uri="{FF2B5EF4-FFF2-40B4-BE49-F238E27FC236}">
                <a16:creationId xmlns:a16="http://schemas.microsoft.com/office/drawing/2014/main" id="{21D305C6-6EAB-E82D-B579-E20B3538472A}"/>
              </a:ext>
            </a:extLst>
          </p:cNvPr>
          <p:cNvSpPr/>
          <p:nvPr/>
        </p:nvSpPr>
        <p:spPr>
          <a:xfrm>
            <a:off x="185523" y="1160036"/>
            <a:ext cx="4238747" cy="474987"/>
          </a:xfrm>
          <a:prstGeom prst="roundRect">
            <a:avLst/>
          </a:prstGeom>
          <a:solidFill>
            <a:srgbClr val="79D0FB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th-TH" sz="2000" b="1" dirty="0">
                <a:solidFill>
                  <a:schemeClr val="tx1"/>
                </a:solidFill>
                <a:ea typeface="Calibri" panose="020F0502020204030204" pitchFamily="34" charset="0"/>
                <a:cs typeface="TH SarabunPSK" panose="020B0500040200020003" pitchFamily="34" charset="-34"/>
              </a:rPr>
              <a:t>กลุ่มผู้นำชุมชน จำนวน </a:t>
            </a:r>
            <a:r>
              <a:rPr lang="th-TH" sz="2000" b="1" dirty="0">
                <a:solidFill>
                  <a:schemeClr val="tx1"/>
                </a:solidFill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10</a:t>
            </a:r>
            <a:r>
              <a:rPr lang="th-TH" sz="2000" b="1" dirty="0">
                <a:solidFill>
                  <a:schemeClr val="tx1"/>
                </a:solidFill>
                <a:ea typeface="Calibri" panose="020F0502020204030204" pitchFamily="34" charset="0"/>
                <a:cs typeface="TH SarabunPSK" panose="020B0500040200020003" pitchFamily="34" charset="-34"/>
              </a:rPr>
              <a:t> ราย</a:t>
            </a:r>
            <a:endParaRPr lang="th-TH" sz="2000" b="1" dirty="0">
              <a:ln w="0"/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endParaRPr>
          </a:p>
        </p:txBody>
      </p:sp>
      <p:sp>
        <p:nvSpPr>
          <p:cNvPr id="9" name="สี่เหลี่ยมผืนผ้า: มุมมน 19">
            <a:extLst>
              <a:ext uri="{FF2B5EF4-FFF2-40B4-BE49-F238E27FC236}">
                <a16:creationId xmlns:a16="http://schemas.microsoft.com/office/drawing/2014/main" id="{24D40E0A-6666-7FCE-A29C-753E5F1C74E4}"/>
              </a:ext>
            </a:extLst>
          </p:cNvPr>
          <p:cNvSpPr/>
          <p:nvPr/>
        </p:nvSpPr>
        <p:spPr>
          <a:xfrm>
            <a:off x="385084" y="3510060"/>
            <a:ext cx="3812952" cy="1621778"/>
          </a:xfrm>
          <a:prstGeom prst="roundRect">
            <a:avLst/>
          </a:prstGeom>
          <a:solidFill>
            <a:srgbClr val="FFFDA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thaiDist"/>
            <a:r>
              <a:rPr lang="th-TH" sz="1600" b="1" dirty="0">
                <a:solidFill>
                  <a:srgbClr val="0000FF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เห็นด้วย </a:t>
            </a: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เนื่องจาก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ลดการเกิดอุบัติเหตุ และปรับปรุงภูมิทัศน์เส้นทางท่องเที่ยว</a:t>
            </a:r>
            <a:b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</a:b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ให้สวยงาม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ลดความแออัดและเพิ่มความคล่องตัวในการใช้ถนนในพื้นที่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ทำให้การเดินทางสะดวกสบาย และมีความเจริญมากขึ้น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ทำให้การเดินทางท่องเที่ยวและการเข้าถึงพื้นที่การเกษตรดีขึ้น</a:t>
            </a:r>
          </a:p>
        </p:txBody>
      </p:sp>
      <p:sp>
        <p:nvSpPr>
          <p:cNvPr id="10" name="Rectangle: Rounded Corners 1">
            <a:extLst>
              <a:ext uri="{FF2B5EF4-FFF2-40B4-BE49-F238E27FC236}">
                <a16:creationId xmlns:a16="http://schemas.microsoft.com/office/drawing/2014/main" id="{63831875-199C-85FE-3E46-9D527C837398}"/>
              </a:ext>
            </a:extLst>
          </p:cNvPr>
          <p:cNvSpPr/>
          <p:nvPr/>
        </p:nvSpPr>
        <p:spPr>
          <a:xfrm>
            <a:off x="4742159" y="1132038"/>
            <a:ext cx="4238747" cy="502985"/>
          </a:xfrm>
          <a:prstGeom prst="roundRect">
            <a:avLst/>
          </a:prstGeom>
          <a:solidFill>
            <a:srgbClr val="79D0FB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th-TH" sz="2000" b="1" dirty="0">
                <a:solidFill>
                  <a:schemeClr val="tx1"/>
                </a:solidFill>
                <a:ea typeface="Calibri" panose="020F0502020204030204" pitchFamily="34" charset="0"/>
                <a:cs typeface="TH SarabunPSK" panose="020B0500040200020003" pitchFamily="34" charset="-34"/>
              </a:rPr>
              <a:t>กลุ่มพื้นที่อ่อนไหวด้านสิ่งแวดล้อม จำนวน 8 แห่ง</a:t>
            </a:r>
          </a:p>
        </p:txBody>
      </p:sp>
      <p:pic>
        <p:nvPicPr>
          <p:cNvPr id="14" name="รูปภาพ 17">
            <a:extLst>
              <a:ext uri="{FF2B5EF4-FFF2-40B4-BE49-F238E27FC236}">
                <a16:creationId xmlns:a16="http://schemas.microsoft.com/office/drawing/2014/main" id="{F5260569-2DF3-D92C-5E41-8D7B0AB6BFF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9287" y="5250540"/>
            <a:ext cx="792000" cy="59410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5" name="รูปภาพ 17">
            <a:extLst>
              <a:ext uri="{FF2B5EF4-FFF2-40B4-BE49-F238E27FC236}">
                <a16:creationId xmlns:a16="http://schemas.microsoft.com/office/drawing/2014/main" id="{7F60A400-52B1-2CDD-B392-082D2DD66C7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57751" y="5256726"/>
            <a:ext cx="792000" cy="59410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6" name="รูปภาพ 17">
            <a:extLst>
              <a:ext uri="{FF2B5EF4-FFF2-40B4-BE49-F238E27FC236}">
                <a16:creationId xmlns:a16="http://schemas.microsoft.com/office/drawing/2014/main" id="{B2C30D81-2EF3-C2C2-EC4B-3578465636A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99761" y="5250537"/>
            <a:ext cx="792000" cy="59410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7" name="รูปภาพ 17">
            <a:extLst>
              <a:ext uri="{FF2B5EF4-FFF2-40B4-BE49-F238E27FC236}">
                <a16:creationId xmlns:a16="http://schemas.microsoft.com/office/drawing/2014/main" id="{0DFEC226-68ED-6D08-FA6A-7320BE11DDE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79372" y="5250536"/>
            <a:ext cx="792000" cy="59410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8" name="รูปภาพ 17">
            <a:extLst>
              <a:ext uri="{FF2B5EF4-FFF2-40B4-BE49-F238E27FC236}">
                <a16:creationId xmlns:a16="http://schemas.microsoft.com/office/drawing/2014/main" id="{3E6F86FD-6205-ADC1-C1D9-AA16840811F6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44575" y="5250536"/>
            <a:ext cx="792000" cy="59410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graphicFrame>
        <p:nvGraphicFramePr>
          <p:cNvPr id="19" name="แผนภูมิ 1">
            <a:extLst>
              <a:ext uri="{FF2B5EF4-FFF2-40B4-BE49-F238E27FC236}">
                <a16:creationId xmlns:a16="http://schemas.microsoft.com/office/drawing/2014/main" id="{732EBF37-73F1-9040-2AC1-A9EBFC6166B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45899494"/>
              </p:ext>
            </p:extLst>
          </p:nvPr>
        </p:nvGraphicFramePr>
        <p:xfrm>
          <a:off x="5005603" y="1705663"/>
          <a:ext cx="3720345" cy="18043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20" name="สี่เหลี่ยมผืนผ้า: มุมมน 19">
            <a:extLst>
              <a:ext uri="{FF2B5EF4-FFF2-40B4-BE49-F238E27FC236}">
                <a16:creationId xmlns:a16="http://schemas.microsoft.com/office/drawing/2014/main" id="{1926670B-69A1-7C4B-C7BA-508AF46C41A8}"/>
              </a:ext>
            </a:extLst>
          </p:cNvPr>
          <p:cNvSpPr/>
          <p:nvPr/>
        </p:nvSpPr>
        <p:spPr>
          <a:xfrm>
            <a:off x="4853216" y="3510059"/>
            <a:ext cx="3978094" cy="1556464"/>
          </a:xfrm>
          <a:prstGeom prst="roundRect">
            <a:avLst/>
          </a:prstGeom>
          <a:solidFill>
            <a:srgbClr val="FFFDA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thaiDist"/>
            <a:r>
              <a:rPr lang="th-TH" sz="1600" b="1" dirty="0">
                <a:solidFill>
                  <a:srgbClr val="0000FF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เห็นด้วย </a:t>
            </a: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เนื่องจาก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ทำให้การเดินทางสะดวกมากขึ้นและช่วยลดการเกิดอุบัติเหตุ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ลดความแออัดของการจราจร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เพิ่มประสิทธิภาพให้แหล่งท่องเที่ยว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สร้างความเจริญให้กับชุมชน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endParaRPr lang="th-TH" sz="1600" dirty="0"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endParaRPr>
          </a:p>
        </p:txBody>
      </p:sp>
      <p:pic>
        <p:nvPicPr>
          <p:cNvPr id="29" name="รูปภาพ 17">
            <a:extLst>
              <a:ext uri="{FF2B5EF4-FFF2-40B4-BE49-F238E27FC236}">
                <a16:creationId xmlns:a16="http://schemas.microsoft.com/office/drawing/2014/main" id="{9BEC79E5-5C01-31CB-A55D-AF108416FBB4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0425" y="5236438"/>
            <a:ext cx="792000" cy="5939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31" name="รูปภาพ 17">
            <a:extLst>
              <a:ext uri="{FF2B5EF4-FFF2-40B4-BE49-F238E27FC236}">
                <a16:creationId xmlns:a16="http://schemas.microsoft.com/office/drawing/2014/main" id="{7CF6517C-4D6E-A916-5C87-116BD3755F12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72630" y="5236439"/>
            <a:ext cx="792000" cy="5939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33" name="รูปภาพ 17">
            <a:extLst>
              <a:ext uri="{FF2B5EF4-FFF2-40B4-BE49-F238E27FC236}">
                <a16:creationId xmlns:a16="http://schemas.microsoft.com/office/drawing/2014/main" id="{B46C0696-CC0E-06D0-C9B2-8F5674DE0471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75" b="18372"/>
          <a:stretch>
            <a:fillRect/>
          </a:stretch>
        </p:blipFill>
        <p:spPr bwMode="auto">
          <a:xfrm>
            <a:off x="6458889" y="5233380"/>
            <a:ext cx="792000" cy="596971"/>
          </a:xfrm>
          <a:prstGeom prst="rect">
            <a:avLst/>
          </a:prstGeom>
          <a:noFill/>
          <a:ln w="9525" cap="flat" cmpd="sng" algn="ctr">
            <a:solidFill>
              <a:sysClr val="windowText" lastClr="000000"/>
            </a:solidFill>
            <a:prstDash val="solid"/>
            <a:round/>
            <a:headEnd type="none" w="med" len="med"/>
            <a:tailEnd type="none" w="med" len="med"/>
            <a:extLst>
              <a:ext uri="{C807C97D-BFC1-408E-A445-0C87EB9F89A2}">
                <ask:lineSketchStyleProps xmlns:ask="http://schemas.microsoft.com/office/drawing/2018/sketchyshapes" sd="0">
                  <a:custGeom>
                    <a:avLst/>
                    <a:gdLst/>
                    <a:ahLst/>
                    <a:cxnLst/>
                    <a:rect l="0" t="0" r="0" b="0"/>
                    <a:pathLst/>
                  </a:custGeom>
                  <ask:type/>
                </ask:lineSketchStyleProps>
              </a:ext>
            </a:extLst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5" name="รูปภาพ 17">
            <a:extLst>
              <a:ext uri="{FF2B5EF4-FFF2-40B4-BE49-F238E27FC236}">
                <a16:creationId xmlns:a16="http://schemas.microsoft.com/office/drawing/2014/main" id="{E8F13A40-A4A0-1327-7BB9-0A2F7D27DF21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26486" y="5245639"/>
            <a:ext cx="792000" cy="5939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36" name="รูปภาพ 17">
            <a:extLst>
              <a:ext uri="{FF2B5EF4-FFF2-40B4-BE49-F238E27FC236}">
                <a16:creationId xmlns:a16="http://schemas.microsoft.com/office/drawing/2014/main" id="{326802F1-22CB-BBBE-217F-AC0CE0822CD8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91386" y="5233380"/>
            <a:ext cx="792000" cy="5939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173510590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6B7EB6-04BB-CADD-21F7-1B358D9C37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5F78520-1ED6-20FE-0B54-7A3DE886FEA3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th-TH" sz="3000" b="1" spc="50" dirty="0">
                <a:ln w="0"/>
                <a:solidFill>
                  <a:schemeClr val="bg2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rPr>
              <a:t>เศรษฐกิจและสังคม</a:t>
            </a:r>
          </a:p>
        </p:txBody>
      </p:sp>
      <p:sp>
        <p:nvSpPr>
          <p:cNvPr id="7" name="Slide Number Placeholder 27">
            <a:extLst>
              <a:ext uri="{FF2B5EF4-FFF2-40B4-BE49-F238E27FC236}">
                <a16:creationId xmlns:a16="http://schemas.microsoft.com/office/drawing/2014/main" id="{8BDD550F-84E3-55C0-C2B4-5A12E3ED5F69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88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" name="สี่เหลี่ยมผืนผ้า 7">
            <a:extLst>
              <a:ext uri="{FF2B5EF4-FFF2-40B4-BE49-F238E27FC236}">
                <a16:creationId xmlns:a16="http://schemas.microsoft.com/office/drawing/2014/main" id="{9703473F-2949-071F-F7D2-5046F7A4E730}"/>
              </a:ext>
            </a:extLst>
          </p:cNvPr>
          <p:cNvSpPr/>
          <p:nvPr/>
        </p:nvSpPr>
        <p:spPr>
          <a:xfrm>
            <a:off x="4749849" y="1612361"/>
            <a:ext cx="4184829" cy="3940715"/>
          </a:xfrm>
          <a:prstGeom prst="rect">
            <a:avLst/>
          </a:prstGeom>
          <a:solidFill>
            <a:srgbClr val="EDE8C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3" name="สี่เหลี่ยมผืนผ้า 7">
            <a:extLst>
              <a:ext uri="{FF2B5EF4-FFF2-40B4-BE49-F238E27FC236}">
                <a16:creationId xmlns:a16="http://schemas.microsoft.com/office/drawing/2014/main" id="{471A010D-A3E8-3581-7B46-72355A754B2F}"/>
              </a:ext>
            </a:extLst>
          </p:cNvPr>
          <p:cNvSpPr/>
          <p:nvPr/>
        </p:nvSpPr>
        <p:spPr>
          <a:xfrm>
            <a:off x="188950" y="1383530"/>
            <a:ext cx="4205220" cy="4169546"/>
          </a:xfrm>
          <a:prstGeom prst="rect">
            <a:avLst/>
          </a:prstGeom>
          <a:solidFill>
            <a:srgbClr val="EDE8C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  <p:graphicFrame>
        <p:nvGraphicFramePr>
          <p:cNvPr id="4" name="แผนภูมิ 1">
            <a:extLst>
              <a:ext uri="{FF2B5EF4-FFF2-40B4-BE49-F238E27FC236}">
                <a16:creationId xmlns:a16="http://schemas.microsoft.com/office/drawing/2014/main" id="{0AAC9FD3-F860-D6B4-AA75-3243CF0A50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93110803"/>
              </p:ext>
            </p:extLst>
          </p:nvPr>
        </p:nvGraphicFramePr>
        <p:xfrm>
          <a:off x="444723" y="1744256"/>
          <a:ext cx="3720345" cy="18043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Rectangle: Rounded Corners 1">
            <a:extLst>
              <a:ext uri="{FF2B5EF4-FFF2-40B4-BE49-F238E27FC236}">
                <a16:creationId xmlns:a16="http://schemas.microsoft.com/office/drawing/2014/main" id="{2F5225C5-B925-73A6-D8A8-F1F7DDD2016E}"/>
              </a:ext>
            </a:extLst>
          </p:cNvPr>
          <p:cNvSpPr/>
          <p:nvPr/>
        </p:nvSpPr>
        <p:spPr>
          <a:xfrm>
            <a:off x="185523" y="1160036"/>
            <a:ext cx="4238747" cy="474987"/>
          </a:xfrm>
          <a:prstGeom prst="roundRect">
            <a:avLst/>
          </a:prstGeom>
          <a:solidFill>
            <a:srgbClr val="79D0FB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th-TH" sz="1600" b="1" dirty="0">
                <a:solidFill>
                  <a:schemeClr val="tx1"/>
                </a:solidFill>
                <a:ea typeface="Calibri" panose="020F0502020204030204" pitchFamily="34" charset="0"/>
                <a:cs typeface="TH SarabunPSK" panose="020B0500040200020003" pitchFamily="34" charset="-34"/>
              </a:rPr>
              <a:t>กลุ่มครัวเรือนที่อาศัยอยู่ในระยะ 0 - 100 เมตร </a:t>
            </a:r>
          </a:p>
          <a:p>
            <a:pPr algn="ctr">
              <a:defRPr/>
            </a:pPr>
            <a:r>
              <a:rPr lang="th-TH" sz="1600" b="1" dirty="0">
                <a:solidFill>
                  <a:schemeClr val="tx1"/>
                </a:solidFill>
                <a:ea typeface="Calibri" panose="020F0502020204030204" pitchFamily="34" charset="0"/>
                <a:cs typeface="TH SarabunPSK" panose="020B0500040200020003" pitchFamily="34" charset="-34"/>
              </a:rPr>
              <a:t>จำนวน 125 ครัวเรือน</a:t>
            </a:r>
            <a:endParaRPr lang="th-TH" sz="1600" b="1" dirty="0">
              <a:ln w="0"/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endParaRPr>
          </a:p>
        </p:txBody>
      </p:sp>
      <p:sp>
        <p:nvSpPr>
          <p:cNvPr id="9" name="สี่เหลี่ยมผืนผ้า: มุมมน 19">
            <a:extLst>
              <a:ext uri="{FF2B5EF4-FFF2-40B4-BE49-F238E27FC236}">
                <a16:creationId xmlns:a16="http://schemas.microsoft.com/office/drawing/2014/main" id="{96725314-4AA0-FD89-4F36-5EDF1FDCC0D1}"/>
              </a:ext>
            </a:extLst>
          </p:cNvPr>
          <p:cNvSpPr/>
          <p:nvPr/>
        </p:nvSpPr>
        <p:spPr>
          <a:xfrm>
            <a:off x="385084" y="3510059"/>
            <a:ext cx="3851014" cy="1890851"/>
          </a:xfrm>
          <a:prstGeom prst="roundRect">
            <a:avLst/>
          </a:prstGeom>
          <a:solidFill>
            <a:srgbClr val="FFFDA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thaiDist"/>
            <a:r>
              <a:rPr lang="th-TH" sz="1600" b="1" dirty="0">
                <a:solidFill>
                  <a:srgbClr val="0000FF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เห็นด้วย </a:t>
            </a: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เนื่องจาก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ทำให้การเดินทางสะดวกขึ้น และช่วยลดอุบัติเหตุ 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kern="0" spc="-2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ถนนมีระเบียบและกว้างมากขึ้น รองรับปริมาณของรถในอนาคต 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ลดระยะเวลาในการเดินทาง 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สร้างความเจริญในพื้นที่ สามารถรองรับนักท่องเที่ยวจากจังหวัดอื่นให้มาเที่ยวที่กระบี่ได้มากขึ้น 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ลดปัญหาการจราจรติดขัดในช่วงเทศกาล </a:t>
            </a:r>
          </a:p>
        </p:txBody>
      </p:sp>
      <p:sp>
        <p:nvSpPr>
          <p:cNvPr id="10" name="Rectangle: Rounded Corners 1">
            <a:extLst>
              <a:ext uri="{FF2B5EF4-FFF2-40B4-BE49-F238E27FC236}">
                <a16:creationId xmlns:a16="http://schemas.microsoft.com/office/drawing/2014/main" id="{66DEB1C0-93E3-6823-7378-1303C9C98D8F}"/>
              </a:ext>
            </a:extLst>
          </p:cNvPr>
          <p:cNvSpPr/>
          <p:nvPr/>
        </p:nvSpPr>
        <p:spPr>
          <a:xfrm>
            <a:off x="4742159" y="1132038"/>
            <a:ext cx="4238747" cy="502985"/>
          </a:xfrm>
          <a:prstGeom prst="roundRect">
            <a:avLst/>
          </a:prstGeom>
          <a:solidFill>
            <a:srgbClr val="79D0FB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th-TH" sz="1600" b="1" dirty="0">
                <a:solidFill>
                  <a:schemeClr val="tx1"/>
                </a:solidFill>
                <a:ea typeface="Calibri" panose="020F0502020204030204" pitchFamily="34" charset="0"/>
                <a:cs typeface="TH SarabunPSK" panose="020B0500040200020003" pitchFamily="34" charset="-34"/>
              </a:rPr>
              <a:t>กลุ่มครัวเรือนที่อาศัยอยู่ในระยะ 0 - 100 เมตร </a:t>
            </a:r>
          </a:p>
          <a:p>
            <a:pPr algn="ctr">
              <a:defRPr/>
            </a:pPr>
            <a:r>
              <a:rPr lang="th-TH" sz="1600" b="1" dirty="0">
                <a:solidFill>
                  <a:schemeClr val="tx1"/>
                </a:solidFill>
                <a:ea typeface="Calibri" panose="020F0502020204030204" pitchFamily="34" charset="0"/>
                <a:cs typeface="TH SarabunPSK" panose="020B0500040200020003" pitchFamily="34" charset="-34"/>
              </a:rPr>
              <a:t>จำนวน 1 ครัวเรือน</a:t>
            </a:r>
            <a:endParaRPr lang="th-TH" sz="1600" b="1" dirty="0">
              <a:ln w="0"/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endParaRPr>
          </a:p>
        </p:txBody>
      </p:sp>
      <p:graphicFrame>
        <p:nvGraphicFramePr>
          <p:cNvPr id="19" name="แผนภูมิ 1">
            <a:extLst>
              <a:ext uri="{FF2B5EF4-FFF2-40B4-BE49-F238E27FC236}">
                <a16:creationId xmlns:a16="http://schemas.microsoft.com/office/drawing/2014/main" id="{8CB8583E-31CD-3E39-EBBB-D2D805E8EDE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00018573"/>
              </p:ext>
            </p:extLst>
          </p:nvPr>
        </p:nvGraphicFramePr>
        <p:xfrm>
          <a:off x="5005603" y="1705663"/>
          <a:ext cx="3720345" cy="18043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0" name="สี่เหลี่ยมผืนผ้า: มุมมน 19">
            <a:extLst>
              <a:ext uri="{FF2B5EF4-FFF2-40B4-BE49-F238E27FC236}">
                <a16:creationId xmlns:a16="http://schemas.microsoft.com/office/drawing/2014/main" id="{E6596A69-1E1F-A0B0-752A-3828B283A6E7}"/>
              </a:ext>
            </a:extLst>
          </p:cNvPr>
          <p:cNvSpPr/>
          <p:nvPr/>
        </p:nvSpPr>
        <p:spPr>
          <a:xfrm>
            <a:off x="4853216" y="3510059"/>
            <a:ext cx="3978094" cy="903321"/>
          </a:xfrm>
          <a:prstGeom prst="roundRect">
            <a:avLst/>
          </a:prstGeom>
          <a:solidFill>
            <a:srgbClr val="FFFDA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thaiDist"/>
            <a:r>
              <a:rPr lang="th-TH" sz="1600" b="1" dirty="0">
                <a:solidFill>
                  <a:srgbClr val="0000FF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เห็นด้วย </a:t>
            </a: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เนื่องจาก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ช่วยสร้างความเจริญในพื้นที่</a:t>
            </a:r>
          </a:p>
        </p:txBody>
      </p:sp>
      <p:sp>
        <p:nvSpPr>
          <p:cNvPr id="5" name="กล่องข้อความ 10">
            <a:extLst>
              <a:ext uri="{FF2B5EF4-FFF2-40B4-BE49-F238E27FC236}">
                <a16:creationId xmlns:a16="http://schemas.microsoft.com/office/drawing/2014/main" id="{A908A0D6-C003-F714-6A37-208C232457A1}"/>
              </a:ext>
            </a:extLst>
          </p:cNvPr>
          <p:cNvSpPr txBox="1"/>
          <p:nvPr/>
        </p:nvSpPr>
        <p:spPr>
          <a:xfrm>
            <a:off x="192883" y="1667056"/>
            <a:ext cx="861320" cy="451478"/>
          </a:xfrm>
          <a:prstGeom prst="star7">
            <a:avLst/>
          </a:prstGeom>
          <a:solidFill>
            <a:srgbClr val="AFEB79"/>
          </a:solidFill>
          <a:ln w="9525"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36000" rIns="36000" bIns="0" rtlCol="0" anchor="ctr">
            <a:spAutoFit/>
          </a:bodyPr>
          <a:lstStyle>
            <a:defPPr>
              <a:defRPr lang="en-US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400" b="1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defRPr>
            </a:lvl1pPr>
          </a:lstStyle>
          <a:p>
            <a:r>
              <a:rPr lang="th-TH" dirty="0"/>
              <a:t>ช่วงที่ 1</a:t>
            </a:r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45ABDFCB-1D49-7943-5A2A-3BD0B2EC128C}"/>
              </a:ext>
            </a:extLst>
          </p:cNvPr>
          <p:cNvSpPr txBox="1"/>
          <p:nvPr/>
        </p:nvSpPr>
        <p:spPr>
          <a:xfrm>
            <a:off x="4796873" y="1696845"/>
            <a:ext cx="861320" cy="451478"/>
          </a:xfrm>
          <a:prstGeom prst="star7">
            <a:avLst/>
          </a:prstGeom>
          <a:solidFill>
            <a:srgbClr val="FFB061"/>
          </a:solidFill>
          <a:ln w="9525"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36000" rIns="36000" bIns="0" rtlCol="0" anchor="ctr">
            <a:spAutoFit/>
          </a:bodyPr>
          <a:lstStyle>
            <a:defPPr>
              <a:defRPr lang="en-US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400" b="1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defRPr>
            </a:lvl1pPr>
          </a:lstStyle>
          <a:p>
            <a:r>
              <a:rPr lang="th-TH" dirty="0"/>
              <a:t>ช่วงที่ 2</a:t>
            </a:r>
          </a:p>
        </p:txBody>
      </p:sp>
      <p:pic>
        <p:nvPicPr>
          <p:cNvPr id="12" name="รูปภาพ 3">
            <a:extLst>
              <a:ext uri="{FF2B5EF4-FFF2-40B4-BE49-F238E27FC236}">
                <a16:creationId xmlns:a16="http://schemas.microsoft.com/office/drawing/2014/main" id="{4D34FEB7-7B47-CF6C-9CAD-272FF00EAE0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65532" y="4650663"/>
            <a:ext cx="792000" cy="59417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3" name="รูปภาพ 478">
            <a:extLst>
              <a:ext uri="{FF2B5EF4-FFF2-40B4-BE49-F238E27FC236}">
                <a16:creationId xmlns:a16="http://schemas.microsoft.com/office/drawing/2014/main" id="{C4D03E26-356F-E2C2-E900-A1B468DE0EF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" r="29"/>
          <a:stretch>
            <a:fillRect/>
          </a:stretch>
        </p:blipFill>
        <p:spPr bwMode="auto">
          <a:xfrm>
            <a:off x="209322" y="5474470"/>
            <a:ext cx="792000" cy="594449"/>
          </a:xfrm>
          <a:prstGeom prst="rect">
            <a:avLst/>
          </a:prstGeom>
          <a:ln w="9525" cap="flat" cmpd="sng" algn="ctr">
            <a:solidFill>
              <a:sysClr val="windowText" lastClr="000000"/>
            </a:solidFill>
            <a:prstDash val="solid"/>
            <a:round/>
            <a:headEnd type="none" w="med" len="med"/>
            <a:tailEnd type="none" w="med" len="med"/>
            <a:extLst>
              <a:ext uri="{C807C97D-BFC1-408E-A445-0C87EB9F89A2}">
                <ask:lineSketchStyleProps xmlns:ask="http://schemas.microsoft.com/office/drawing/2018/sketchyshapes" sd="0">
                  <a:custGeom>
                    <a:avLst/>
                    <a:gdLst/>
                    <a:ahLst/>
                    <a:cxnLst/>
                    <a:rect l="0" t="0" r="0" b="0"/>
                    <a:pathLst/>
                  </a:custGeom>
                  <ask:type/>
                </ask:lineSketchStyleProps>
              </a:ext>
            </a:extLst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1" name="รูปภาพ 479">
            <a:extLst>
              <a:ext uri="{FF2B5EF4-FFF2-40B4-BE49-F238E27FC236}">
                <a16:creationId xmlns:a16="http://schemas.microsoft.com/office/drawing/2014/main" id="{19EC60C1-01B1-AF60-82B6-99DADB4DC28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54203" y="5479495"/>
            <a:ext cx="792000" cy="59415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2" name="รูปภาพ 481">
            <a:extLst>
              <a:ext uri="{FF2B5EF4-FFF2-40B4-BE49-F238E27FC236}">
                <a16:creationId xmlns:a16="http://schemas.microsoft.com/office/drawing/2014/main" id="{1D936279-5AB9-35AC-4D0C-9F2A6CCF9E68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1" b="421"/>
          <a:stretch>
            <a:fillRect/>
          </a:stretch>
        </p:blipFill>
        <p:spPr bwMode="auto">
          <a:xfrm>
            <a:off x="1895929" y="5479710"/>
            <a:ext cx="792000" cy="589209"/>
          </a:xfrm>
          <a:prstGeom prst="rect">
            <a:avLst/>
          </a:prstGeom>
          <a:ln w="9525" cap="flat" cmpd="sng" algn="ctr">
            <a:solidFill>
              <a:sysClr val="windowText" lastClr="000000"/>
            </a:solidFill>
            <a:prstDash val="solid"/>
            <a:round/>
            <a:headEnd type="none" w="med" len="med"/>
            <a:tailEnd type="none" w="med" len="med"/>
            <a:extLst>
              <a:ext uri="{C807C97D-BFC1-408E-A445-0C87EB9F89A2}">
                <ask:lineSketchStyleProps xmlns:ask="http://schemas.microsoft.com/office/drawing/2018/sketchyshapes" sd="0">
                  <a:custGeom>
                    <a:avLst/>
                    <a:gdLst/>
                    <a:ahLst/>
                    <a:cxnLst/>
                    <a:rect l="0" t="0" r="0" b="0"/>
                    <a:pathLst/>
                  </a:custGeom>
                  <ask:type/>
                </ask:lineSketchStyleProps>
              </a:ext>
            </a:extLst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3" name="รูปภาพ 482">
            <a:extLst>
              <a:ext uri="{FF2B5EF4-FFF2-40B4-BE49-F238E27FC236}">
                <a16:creationId xmlns:a16="http://schemas.microsoft.com/office/drawing/2014/main" id="{0896DC5D-11B7-DDD5-C9BA-6CBA5E05BB95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37655" y="5474470"/>
            <a:ext cx="792000" cy="59415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4" name="รูปภาพ 483">
            <a:extLst>
              <a:ext uri="{FF2B5EF4-FFF2-40B4-BE49-F238E27FC236}">
                <a16:creationId xmlns:a16="http://schemas.microsoft.com/office/drawing/2014/main" id="{58458ECA-C0AB-A54B-602D-131E29C3AE4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81878" y="5474470"/>
            <a:ext cx="792000" cy="59415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016590391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3D5777-ED27-8477-781C-880C568475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8AD3CB6-6C5C-3CA1-1013-D9E9CC586609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th-TH" sz="3000" b="1" spc="50" dirty="0">
                <a:ln w="0"/>
                <a:solidFill>
                  <a:schemeClr val="bg2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rPr>
              <a:t>เศรษฐกิจและสังคม</a:t>
            </a:r>
          </a:p>
        </p:txBody>
      </p:sp>
      <p:sp>
        <p:nvSpPr>
          <p:cNvPr id="7" name="Slide Number Placeholder 27">
            <a:extLst>
              <a:ext uri="{FF2B5EF4-FFF2-40B4-BE49-F238E27FC236}">
                <a16:creationId xmlns:a16="http://schemas.microsoft.com/office/drawing/2014/main" id="{09C32C32-C33E-9B18-541A-351B03AD0240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89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" name="สี่เหลี่ยมผืนผ้า 7">
            <a:extLst>
              <a:ext uri="{FF2B5EF4-FFF2-40B4-BE49-F238E27FC236}">
                <a16:creationId xmlns:a16="http://schemas.microsoft.com/office/drawing/2014/main" id="{2EA8D417-FAE4-85EB-1012-C6CAC2D7F003}"/>
              </a:ext>
            </a:extLst>
          </p:cNvPr>
          <p:cNvSpPr/>
          <p:nvPr/>
        </p:nvSpPr>
        <p:spPr>
          <a:xfrm>
            <a:off x="4749849" y="1612361"/>
            <a:ext cx="4184829" cy="3940715"/>
          </a:xfrm>
          <a:prstGeom prst="rect">
            <a:avLst/>
          </a:prstGeom>
          <a:solidFill>
            <a:srgbClr val="EDE8C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3" name="สี่เหลี่ยมผืนผ้า 7">
            <a:extLst>
              <a:ext uri="{FF2B5EF4-FFF2-40B4-BE49-F238E27FC236}">
                <a16:creationId xmlns:a16="http://schemas.microsoft.com/office/drawing/2014/main" id="{BE48A0C2-8197-C584-A062-C952A5B2AE34}"/>
              </a:ext>
            </a:extLst>
          </p:cNvPr>
          <p:cNvSpPr/>
          <p:nvPr/>
        </p:nvSpPr>
        <p:spPr>
          <a:xfrm>
            <a:off x="188950" y="1383530"/>
            <a:ext cx="4205220" cy="4169546"/>
          </a:xfrm>
          <a:prstGeom prst="rect">
            <a:avLst/>
          </a:prstGeom>
          <a:solidFill>
            <a:srgbClr val="EDE8C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  <p:graphicFrame>
        <p:nvGraphicFramePr>
          <p:cNvPr id="4" name="แผนภูมิ 1">
            <a:extLst>
              <a:ext uri="{FF2B5EF4-FFF2-40B4-BE49-F238E27FC236}">
                <a16:creationId xmlns:a16="http://schemas.microsoft.com/office/drawing/2014/main" id="{0E4D002D-1B23-1991-0D22-6CE6047CE93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5180099"/>
              </p:ext>
            </p:extLst>
          </p:nvPr>
        </p:nvGraphicFramePr>
        <p:xfrm>
          <a:off x="444723" y="1744256"/>
          <a:ext cx="3720345" cy="18043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Rectangle: Rounded Corners 1">
            <a:extLst>
              <a:ext uri="{FF2B5EF4-FFF2-40B4-BE49-F238E27FC236}">
                <a16:creationId xmlns:a16="http://schemas.microsoft.com/office/drawing/2014/main" id="{F709A093-19FD-B4CB-8E5B-72ADA514A337}"/>
              </a:ext>
            </a:extLst>
          </p:cNvPr>
          <p:cNvSpPr/>
          <p:nvPr/>
        </p:nvSpPr>
        <p:spPr>
          <a:xfrm>
            <a:off x="185523" y="1160036"/>
            <a:ext cx="4238747" cy="474987"/>
          </a:xfrm>
          <a:prstGeom prst="roundRect">
            <a:avLst/>
          </a:prstGeom>
          <a:solidFill>
            <a:srgbClr val="79D0FB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th-TH" sz="1600" b="1" dirty="0">
                <a:solidFill>
                  <a:schemeClr val="tx1"/>
                </a:solidFill>
                <a:ea typeface="Calibri" panose="020F0502020204030204" pitchFamily="34" charset="0"/>
                <a:cs typeface="TH SarabunPSK" panose="020B0500040200020003" pitchFamily="34" charset="-34"/>
              </a:rPr>
              <a:t>กลุ่มครัวเรือนที่อาศัยอยู่ในระยะมากกว่า 100 - 500 เมตร</a:t>
            </a:r>
          </a:p>
          <a:p>
            <a:pPr algn="ctr">
              <a:defRPr/>
            </a:pPr>
            <a:r>
              <a:rPr lang="th-TH" sz="1600" b="1" dirty="0">
                <a:solidFill>
                  <a:schemeClr val="tx1"/>
                </a:solidFill>
                <a:ea typeface="Calibri" panose="020F0502020204030204" pitchFamily="34" charset="0"/>
                <a:cs typeface="TH SarabunPSK" panose="020B0500040200020003" pitchFamily="34" charset="-34"/>
              </a:rPr>
              <a:t>จำนวน 255 ครัวเรือน</a:t>
            </a:r>
            <a:endParaRPr lang="th-TH" sz="1600" b="1" dirty="0">
              <a:ln w="0"/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endParaRPr>
          </a:p>
        </p:txBody>
      </p:sp>
      <p:sp>
        <p:nvSpPr>
          <p:cNvPr id="9" name="สี่เหลี่ยมผืนผ้า: มุมมน 19">
            <a:extLst>
              <a:ext uri="{FF2B5EF4-FFF2-40B4-BE49-F238E27FC236}">
                <a16:creationId xmlns:a16="http://schemas.microsoft.com/office/drawing/2014/main" id="{77ABEC3D-6CC0-6858-80DE-7BA6CE5C6587}"/>
              </a:ext>
            </a:extLst>
          </p:cNvPr>
          <p:cNvSpPr/>
          <p:nvPr/>
        </p:nvSpPr>
        <p:spPr>
          <a:xfrm>
            <a:off x="385084" y="3510059"/>
            <a:ext cx="3851014" cy="1893935"/>
          </a:xfrm>
          <a:prstGeom prst="roundRect">
            <a:avLst/>
          </a:prstGeom>
          <a:solidFill>
            <a:srgbClr val="FFFDA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thaiDist"/>
            <a:r>
              <a:rPr lang="th-TH" sz="1600" b="1" dirty="0">
                <a:solidFill>
                  <a:srgbClr val="0000FF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เห็นด้วย </a:t>
            </a: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เนื่องจาก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ทำให้การเดินทางสะดวกมากขึ้น 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ช่วยลดอุบัติเหตุและระยะเวลาในการเดินทาง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สร้างความเจริญในพื้นที่ สามารถรองรับนักท่องเที่ยวจากจังหวัดอื่นให้มาเที่ยวที่กระบี่ได้มากขึ้น 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ลดปัญหาการจราจรติดขัดในช่วงเทศกาล และมีความต่อเนื่องในด้านการสัญจร </a:t>
            </a:r>
          </a:p>
        </p:txBody>
      </p:sp>
      <p:sp>
        <p:nvSpPr>
          <p:cNvPr id="10" name="Rectangle: Rounded Corners 1">
            <a:extLst>
              <a:ext uri="{FF2B5EF4-FFF2-40B4-BE49-F238E27FC236}">
                <a16:creationId xmlns:a16="http://schemas.microsoft.com/office/drawing/2014/main" id="{A4F56F15-1C12-DF15-4E03-F08B1E409856}"/>
              </a:ext>
            </a:extLst>
          </p:cNvPr>
          <p:cNvSpPr/>
          <p:nvPr/>
        </p:nvSpPr>
        <p:spPr>
          <a:xfrm>
            <a:off x="4742159" y="1132038"/>
            <a:ext cx="4238747" cy="502985"/>
          </a:xfrm>
          <a:prstGeom prst="roundRect">
            <a:avLst/>
          </a:prstGeom>
          <a:solidFill>
            <a:srgbClr val="79D0FB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th-TH" sz="1600" b="1" dirty="0">
                <a:solidFill>
                  <a:schemeClr val="tx1"/>
                </a:solidFill>
                <a:ea typeface="Calibri" panose="020F0502020204030204" pitchFamily="34" charset="0"/>
                <a:cs typeface="TH SarabunPSK" panose="020B0500040200020003" pitchFamily="34" charset="-34"/>
              </a:rPr>
              <a:t>กลุ่มครัวเรือนที่อาศัยอยู่ในระยะมากกว่า 100 - 500 เมตร</a:t>
            </a:r>
          </a:p>
          <a:p>
            <a:pPr algn="ctr">
              <a:defRPr/>
            </a:pPr>
            <a:r>
              <a:rPr lang="th-TH" sz="1600" b="1" dirty="0">
                <a:solidFill>
                  <a:schemeClr val="tx1"/>
                </a:solidFill>
                <a:ea typeface="Calibri" panose="020F0502020204030204" pitchFamily="34" charset="0"/>
                <a:cs typeface="TH SarabunPSK" panose="020B0500040200020003" pitchFamily="34" charset="-34"/>
              </a:rPr>
              <a:t>จำนวน 48 ครัวเรือน</a:t>
            </a:r>
            <a:endParaRPr lang="th-TH" sz="1600" b="1" dirty="0">
              <a:ln w="0"/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endParaRPr>
          </a:p>
        </p:txBody>
      </p:sp>
      <p:graphicFrame>
        <p:nvGraphicFramePr>
          <p:cNvPr id="19" name="แผนภูมิ 1">
            <a:extLst>
              <a:ext uri="{FF2B5EF4-FFF2-40B4-BE49-F238E27FC236}">
                <a16:creationId xmlns:a16="http://schemas.microsoft.com/office/drawing/2014/main" id="{32C6AB0E-0371-03DE-806E-1CA9E26EF1A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49728532"/>
              </p:ext>
            </p:extLst>
          </p:nvPr>
        </p:nvGraphicFramePr>
        <p:xfrm>
          <a:off x="5005603" y="1705663"/>
          <a:ext cx="3720345" cy="18043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0" name="สี่เหลี่ยมผืนผ้า: มุมมน 19">
            <a:extLst>
              <a:ext uri="{FF2B5EF4-FFF2-40B4-BE49-F238E27FC236}">
                <a16:creationId xmlns:a16="http://schemas.microsoft.com/office/drawing/2014/main" id="{D51E998C-9E36-5C43-5509-3419BA1A91FB}"/>
              </a:ext>
            </a:extLst>
          </p:cNvPr>
          <p:cNvSpPr/>
          <p:nvPr/>
        </p:nvSpPr>
        <p:spPr>
          <a:xfrm>
            <a:off x="4853216" y="3510059"/>
            <a:ext cx="3978094" cy="1397843"/>
          </a:xfrm>
          <a:prstGeom prst="roundRect">
            <a:avLst/>
          </a:prstGeom>
          <a:solidFill>
            <a:srgbClr val="FFFDA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thaiDist"/>
            <a:r>
              <a:rPr lang="th-TH" sz="1600" b="1" dirty="0">
                <a:solidFill>
                  <a:srgbClr val="0000FF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เห็นด้วย </a:t>
            </a: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เนื่องจาก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การเดินทางสะดวกขึ้น 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ขยายเส้นทางให้กว้างขึ้น ช่วยลดอุบัติเหตุ 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สร้างความเจริญในพื้นที่ นักท่องเที่ยวเดินทางมาได้สะดวกยิ่งขึ้น 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สามารถรองรับปริมาณรถบรรทุกที่เพิ่มมากขึ้น</a:t>
            </a:r>
          </a:p>
        </p:txBody>
      </p:sp>
      <p:sp>
        <p:nvSpPr>
          <p:cNvPr id="5" name="กล่องข้อความ 10">
            <a:extLst>
              <a:ext uri="{FF2B5EF4-FFF2-40B4-BE49-F238E27FC236}">
                <a16:creationId xmlns:a16="http://schemas.microsoft.com/office/drawing/2014/main" id="{4D87AC5B-C114-DE2A-EF4A-326A5B987F3D}"/>
              </a:ext>
            </a:extLst>
          </p:cNvPr>
          <p:cNvSpPr txBox="1"/>
          <p:nvPr/>
        </p:nvSpPr>
        <p:spPr>
          <a:xfrm>
            <a:off x="207518" y="1669581"/>
            <a:ext cx="861320" cy="451478"/>
          </a:xfrm>
          <a:prstGeom prst="star7">
            <a:avLst/>
          </a:prstGeom>
          <a:solidFill>
            <a:srgbClr val="AFEB79"/>
          </a:solidFill>
          <a:ln w="9525"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36000" rIns="36000" bIns="0" rtlCol="0" anchor="ctr">
            <a:spAutoFit/>
          </a:bodyPr>
          <a:lstStyle>
            <a:defPPr>
              <a:defRPr lang="en-US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400" b="1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defRPr>
            </a:lvl1pPr>
          </a:lstStyle>
          <a:p>
            <a:r>
              <a:rPr lang="th-TH" dirty="0"/>
              <a:t>ช่วงที่ 1</a:t>
            </a:r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9A67216B-A0FE-A17D-7C15-5F32C9F858D6}"/>
              </a:ext>
            </a:extLst>
          </p:cNvPr>
          <p:cNvSpPr txBox="1"/>
          <p:nvPr/>
        </p:nvSpPr>
        <p:spPr>
          <a:xfrm>
            <a:off x="4789199" y="1682882"/>
            <a:ext cx="861320" cy="451478"/>
          </a:xfrm>
          <a:prstGeom prst="star7">
            <a:avLst/>
          </a:prstGeom>
          <a:solidFill>
            <a:srgbClr val="FFB061"/>
          </a:solidFill>
          <a:ln w="9525"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36000" rIns="36000" bIns="0" rtlCol="0" anchor="ctr">
            <a:spAutoFit/>
          </a:bodyPr>
          <a:lstStyle>
            <a:defPPr>
              <a:defRPr lang="en-US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400" b="1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defRPr>
            </a:lvl1pPr>
          </a:lstStyle>
          <a:p>
            <a:r>
              <a:rPr lang="th-TH" dirty="0"/>
              <a:t>ช่วงที่ 2</a:t>
            </a:r>
          </a:p>
        </p:txBody>
      </p:sp>
      <p:pic>
        <p:nvPicPr>
          <p:cNvPr id="14" name="รูปภาพ 477">
            <a:extLst>
              <a:ext uri="{FF2B5EF4-FFF2-40B4-BE49-F238E27FC236}">
                <a16:creationId xmlns:a16="http://schemas.microsoft.com/office/drawing/2014/main" id="{C79B223E-D564-C60D-9764-6147C8254D0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0097" y="5479470"/>
            <a:ext cx="792000" cy="5942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5" name="รูปภาพ 478">
            <a:extLst>
              <a:ext uri="{FF2B5EF4-FFF2-40B4-BE49-F238E27FC236}">
                <a16:creationId xmlns:a16="http://schemas.microsoft.com/office/drawing/2014/main" id="{FA2C1E0C-7BE3-0DE6-BEEE-093B1F2DCC2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" r="29"/>
          <a:stretch>
            <a:fillRect/>
          </a:stretch>
        </p:blipFill>
        <p:spPr bwMode="auto">
          <a:xfrm>
            <a:off x="1054119" y="5488434"/>
            <a:ext cx="792000" cy="594449"/>
          </a:xfrm>
          <a:prstGeom prst="rect">
            <a:avLst/>
          </a:prstGeom>
          <a:ln w="9525" cap="flat" cmpd="sng" algn="ctr">
            <a:solidFill>
              <a:sysClr val="windowText" lastClr="000000"/>
            </a:solidFill>
            <a:prstDash val="solid"/>
            <a:round/>
            <a:headEnd type="none" w="med" len="med"/>
            <a:tailEnd type="none" w="med" len="med"/>
            <a:extLst>
              <a:ext uri="{C807C97D-BFC1-408E-A445-0C87EB9F89A2}">
                <ask:lineSketchStyleProps xmlns:ask="http://schemas.microsoft.com/office/drawing/2018/sketchyshapes" sd="0">
                  <a:custGeom>
                    <a:avLst/>
                    <a:gdLst/>
                    <a:ahLst/>
                    <a:cxnLst/>
                    <a:rect l="0" t="0" r="0" b="0"/>
                    <a:pathLst/>
                  </a:custGeom>
                  <ask:type/>
                </ask:lineSketchStyleProps>
              </a:ext>
            </a:extLst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6" name="รูปภาพ 481">
            <a:extLst>
              <a:ext uri="{FF2B5EF4-FFF2-40B4-BE49-F238E27FC236}">
                <a16:creationId xmlns:a16="http://schemas.microsoft.com/office/drawing/2014/main" id="{24C7D510-C239-8F42-8C86-DDB5637F8C8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1" b="421"/>
          <a:stretch>
            <a:fillRect/>
          </a:stretch>
        </p:blipFill>
        <p:spPr bwMode="auto">
          <a:xfrm>
            <a:off x="1898810" y="5493674"/>
            <a:ext cx="792000" cy="589209"/>
          </a:xfrm>
          <a:prstGeom prst="rect">
            <a:avLst/>
          </a:prstGeom>
          <a:ln w="9525" cap="flat" cmpd="sng" algn="ctr">
            <a:solidFill>
              <a:sysClr val="windowText" lastClr="000000"/>
            </a:solidFill>
            <a:prstDash val="solid"/>
            <a:round/>
            <a:headEnd type="none" w="med" len="med"/>
            <a:tailEnd type="none" w="med" len="med"/>
            <a:extLst>
              <a:ext uri="{C807C97D-BFC1-408E-A445-0C87EB9F89A2}">
                <ask:lineSketchStyleProps xmlns:ask="http://schemas.microsoft.com/office/drawing/2018/sketchyshapes" sd="0">
                  <a:custGeom>
                    <a:avLst/>
                    <a:gdLst/>
                    <a:ahLst/>
                    <a:cxnLst/>
                    <a:rect l="0" t="0" r="0" b="0"/>
                    <a:pathLst/>
                  </a:custGeom>
                  <ask:type/>
                </ask:lineSketchStyleProps>
              </a:ext>
            </a:extLst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7" name="รูปภาพ 482">
            <a:extLst>
              <a:ext uri="{FF2B5EF4-FFF2-40B4-BE49-F238E27FC236}">
                <a16:creationId xmlns:a16="http://schemas.microsoft.com/office/drawing/2014/main" id="{CDA0F653-95A4-34E9-ABB9-02728A0CF26E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43501" y="5483683"/>
            <a:ext cx="792000" cy="59415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8" name="รูปภาพ 483">
            <a:extLst>
              <a:ext uri="{FF2B5EF4-FFF2-40B4-BE49-F238E27FC236}">
                <a16:creationId xmlns:a16="http://schemas.microsoft.com/office/drawing/2014/main" id="{1BB26CA7-161D-D02E-B9DE-9716F4E2E0E1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02152" y="5483683"/>
            <a:ext cx="792000" cy="59415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5" name="รูปภาพ 477">
            <a:extLst>
              <a:ext uri="{FF2B5EF4-FFF2-40B4-BE49-F238E27FC236}">
                <a16:creationId xmlns:a16="http://schemas.microsoft.com/office/drawing/2014/main" id="{7A391EDA-F458-B777-B753-96361DD870F6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59162" y="5241711"/>
            <a:ext cx="792000" cy="5942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6" name="รูปภาพ 478">
            <a:extLst>
              <a:ext uri="{FF2B5EF4-FFF2-40B4-BE49-F238E27FC236}">
                <a16:creationId xmlns:a16="http://schemas.microsoft.com/office/drawing/2014/main" id="{F58199B4-F28E-87AE-7D7A-48EBC521ABA7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" r="29"/>
          <a:stretch>
            <a:fillRect/>
          </a:stretch>
        </p:blipFill>
        <p:spPr bwMode="auto">
          <a:xfrm>
            <a:off x="5599931" y="5240101"/>
            <a:ext cx="792000" cy="594449"/>
          </a:xfrm>
          <a:prstGeom prst="rect">
            <a:avLst/>
          </a:prstGeom>
          <a:ln w="9525" cap="flat" cmpd="sng" algn="ctr">
            <a:solidFill>
              <a:sysClr val="windowText" lastClr="000000"/>
            </a:solidFill>
            <a:prstDash val="solid"/>
            <a:round/>
            <a:headEnd type="none" w="med" len="med"/>
            <a:tailEnd type="none" w="med" len="med"/>
            <a:extLst>
              <a:ext uri="{C807C97D-BFC1-408E-A445-0C87EB9F89A2}">
                <ask:lineSketchStyleProps xmlns:ask="http://schemas.microsoft.com/office/drawing/2018/sketchyshapes" sd="0">
                  <a:custGeom>
                    <a:avLst/>
                    <a:gdLst/>
                    <a:ahLst/>
                    <a:cxnLst/>
                    <a:rect l="0" t="0" r="0" b="0"/>
                    <a:pathLst/>
                  </a:custGeom>
                  <ask:type/>
                </ask:lineSketchStyleProps>
              </a:ext>
            </a:extLst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7" name="รูปภาพ 481">
            <a:extLst>
              <a:ext uri="{FF2B5EF4-FFF2-40B4-BE49-F238E27FC236}">
                <a16:creationId xmlns:a16="http://schemas.microsoft.com/office/drawing/2014/main" id="{D932E917-99FB-B789-4F79-4D9A9E4CEED4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1" b="421"/>
          <a:stretch>
            <a:fillRect/>
          </a:stretch>
        </p:blipFill>
        <p:spPr bwMode="auto">
          <a:xfrm>
            <a:off x="6443859" y="5240101"/>
            <a:ext cx="792000" cy="589210"/>
          </a:xfrm>
          <a:prstGeom prst="rect">
            <a:avLst/>
          </a:prstGeom>
          <a:ln w="9525" cap="flat" cmpd="sng" algn="ctr">
            <a:solidFill>
              <a:sysClr val="windowText" lastClr="000000"/>
            </a:solidFill>
            <a:prstDash val="solid"/>
            <a:round/>
            <a:headEnd type="none" w="med" len="med"/>
            <a:tailEnd type="none" w="med" len="med"/>
            <a:extLst>
              <a:ext uri="{C807C97D-BFC1-408E-A445-0C87EB9F89A2}">
                <ask:lineSketchStyleProps xmlns:ask="http://schemas.microsoft.com/office/drawing/2018/sketchyshapes" sd="0">
                  <a:custGeom>
                    <a:avLst/>
                    <a:gdLst/>
                    <a:ahLst/>
                    <a:cxnLst/>
                    <a:rect l="0" t="0" r="0" b="0"/>
                    <a:pathLst/>
                  </a:custGeom>
                  <ask:type/>
                </ask:lineSketchStyleProps>
              </a:ext>
            </a:extLst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8" name="รูปภาพ 482">
            <a:extLst>
              <a:ext uri="{FF2B5EF4-FFF2-40B4-BE49-F238E27FC236}">
                <a16:creationId xmlns:a16="http://schemas.microsoft.com/office/drawing/2014/main" id="{FB201C17-2E1A-F80D-53EF-82929C4D5C84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84611" y="5240101"/>
            <a:ext cx="792000" cy="59415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9" name="รูปภาพ 483">
            <a:extLst>
              <a:ext uri="{FF2B5EF4-FFF2-40B4-BE49-F238E27FC236}">
                <a16:creationId xmlns:a16="http://schemas.microsoft.com/office/drawing/2014/main" id="{6D468BD0-E1C8-C6D6-5062-F7EAAD7F12F8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32170" y="5236172"/>
            <a:ext cx="792000" cy="59415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253666809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7E3CCC-A2B5-5C83-575E-400E50C36A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FA27F17-EDE0-AA57-7D2E-DB4A9E3F4EB9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th-TH" sz="3000" b="1" spc="50" dirty="0">
                <a:ln w="0"/>
                <a:solidFill>
                  <a:schemeClr val="bg2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rPr>
              <a:t>เศรษฐกิจและสังคม</a:t>
            </a:r>
          </a:p>
        </p:txBody>
      </p:sp>
      <p:sp>
        <p:nvSpPr>
          <p:cNvPr id="7" name="Slide Number Placeholder 27">
            <a:extLst>
              <a:ext uri="{FF2B5EF4-FFF2-40B4-BE49-F238E27FC236}">
                <a16:creationId xmlns:a16="http://schemas.microsoft.com/office/drawing/2014/main" id="{3C0D5484-31A1-6804-E4A7-E558DED5DCBC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90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" name="สี่เหลี่ยมผืนผ้า 7">
            <a:extLst>
              <a:ext uri="{FF2B5EF4-FFF2-40B4-BE49-F238E27FC236}">
                <a16:creationId xmlns:a16="http://schemas.microsoft.com/office/drawing/2014/main" id="{85F7818A-8075-9F06-E4D7-F00D1930C030}"/>
              </a:ext>
            </a:extLst>
          </p:cNvPr>
          <p:cNvSpPr/>
          <p:nvPr/>
        </p:nvSpPr>
        <p:spPr>
          <a:xfrm>
            <a:off x="4749849" y="1612361"/>
            <a:ext cx="4184829" cy="3940715"/>
          </a:xfrm>
          <a:prstGeom prst="rect">
            <a:avLst/>
          </a:prstGeom>
          <a:solidFill>
            <a:srgbClr val="EDE8C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3" name="สี่เหลี่ยมผืนผ้า 7">
            <a:extLst>
              <a:ext uri="{FF2B5EF4-FFF2-40B4-BE49-F238E27FC236}">
                <a16:creationId xmlns:a16="http://schemas.microsoft.com/office/drawing/2014/main" id="{FBF60654-9BF0-F38B-3A0D-3CE3E54CC82A}"/>
              </a:ext>
            </a:extLst>
          </p:cNvPr>
          <p:cNvSpPr/>
          <p:nvPr/>
        </p:nvSpPr>
        <p:spPr>
          <a:xfrm>
            <a:off x="188950" y="1383530"/>
            <a:ext cx="4205220" cy="4169546"/>
          </a:xfrm>
          <a:prstGeom prst="rect">
            <a:avLst/>
          </a:prstGeom>
          <a:solidFill>
            <a:srgbClr val="EDE8C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ordia New" panose="020B0304020202020204" pitchFamily="34" charset="-34"/>
            </a:endParaRPr>
          </a:p>
        </p:txBody>
      </p:sp>
      <p:graphicFrame>
        <p:nvGraphicFramePr>
          <p:cNvPr id="4" name="แผนภูมิ 1">
            <a:extLst>
              <a:ext uri="{FF2B5EF4-FFF2-40B4-BE49-F238E27FC236}">
                <a16:creationId xmlns:a16="http://schemas.microsoft.com/office/drawing/2014/main" id="{8FF4B370-7485-6935-B6B4-843D0F570F2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49484825"/>
              </p:ext>
            </p:extLst>
          </p:nvPr>
        </p:nvGraphicFramePr>
        <p:xfrm>
          <a:off x="444723" y="1744256"/>
          <a:ext cx="3720345" cy="18043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Rectangle: Rounded Corners 1">
            <a:extLst>
              <a:ext uri="{FF2B5EF4-FFF2-40B4-BE49-F238E27FC236}">
                <a16:creationId xmlns:a16="http://schemas.microsoft.com/office/drawing/2014/main" id="{CA9C25F6-34FC-84A0-DF3B-21C83CB03C1E}"/>
              </a:ext>
            </a:extLst>
          </p:cNvPr>
          <p:cNvSpPr/>
          <p:nvPr/>
        </p:nvSpPr>
        <p:spPr>
          <a:xfrm>
            <a:off x="185523" y="1160036"/>
            <a:ext cx="4238747" cy="474987"/>
          </a:xfrm>
          <a:prstGeom prst="roundRect">
            <a:avLst/>
          </a:prstGeom>
          <a:solidFill>
            <a:srgbClr val="79D0FB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th-TH" sz="1600" b="1" dirty="0">
                <a:solidFill>
                  <a:schemeClr val="tx1"/>
                </a:solidFill>
                <a:ea typeface="Calibri" panose="020F0502020204030204" pitchFamily="34" charset="0"/>
                <a:cs typeface="TH SarabunPSK" panose="020B0500040200020003" pitchFamily="34" charset="-34"/>
              </a:rPr>
              <a:t>กลุ่มสถานประกอบการที่อยู่ในระยะ 0 - 100 เมตร</a:t>
            </a:r>
          </a:p>
          <a:p>
            <a:pPr algn="ctr">
              <a:defRPr/>
            </a:pPr>
            <a:r>
              <a:rPr lang="th-TH" sz="1600" b="1" dirty="0">
                <a:solidFill>
                  <a:schemeClr val="tx1"/>
                </a:solidFill>
                <a:ea typeface="Calibri" panose="020F0502020204030204" pitchFamily="34" charset="0"/>
                <a:cs typeface="TH SarabunPSK" panose="020B0500040200020003" pitchFamily="34" charset="-34"/>
              </a:rPr>
              <a:t>จำนวน 36 ครัวเรือน</a:t>
            </a:r>
            <a:endParaRPr lang="th-TH" sz="1600" b="1" dirty="0">
              <a:ln w="0"/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endParaRPr>
          </a:p>
        </p:txBody>
      </p:sp>
      <p:sp>
        <p:nvSpPr>
          <p:cNvPr id="9" name="สี่เหลี่ยมผืนผ้า: มุมมน 19">
            <a:extLst>
              <a:ext uri="{FF2B5EF4-FFF2-40B4-BE49-F238E27FC236}">
                <a16:creationId xmlns:a16="http://schemas.microsoft.com/office/drawing/2014/main" id="{B6C261E9-F51A-5EC2-76AC-7FAF6D6B6FEE}"/>
              </a:ext>
            </a:extLst>
          </p:cNvPr>
          <p:cNvSpPr/>
          <p:nvPr/>
        </p:nvSpPr>
        <p:spPr>
          <a:xfrm>
            <a:off x="385084" y="3510059"/>
            <a:ext cx="3851014" cy="1397843"/>
          </a:xfrm>
          <a:prstGeom prst="roundRect">
            <a:avLst/>
          </a:prstGeom>
          <a:solidFill>
            <a:srgbClr val="FFFDA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thaiDist"/>
            <a:r>
              <a:rPr lang="th-TH" sz="1600" b="1" dirty="0">
                <a:solidFill>
                  <a:srgbClr val="0000FF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เห็นด้วย </a:t>
            </a: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เนื่องจาก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ช่วยลดการเกิดอุบัติเหตุ 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สร้างความเจริญในพื้นที่ 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ทำให้การเดินทางรวดเร็วและสะดวกยิ่งขึ้น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ไหล่ทางให้กว้างขึ้น</a:t>
            </a:r>
          </a:p>
        </p:txBody>
      </p:sp>
      <p:sp>
        <p:nvSpPr>
          <p:cNvPr id="10" name="Rectangle: Rounded Corners 1">
            <a:extLst>
              <a:ext uri="{FF2B5EF4-FFF2-40B4-BE49-F238E27FC236}">
                <a16:creationId xmlns:a16="http://schemas.microsoft.com/office/drawing/2014/main" id="{4BD31479-2C79-BA8A-BF11-934E7596406A}"/>
              </a:ext>
            </a:extLst>
          </p:cNvPr>
          <p:cNvSpPr/>
          <p:nvPr/>
        </p:nvSpPr>
        <p:spPr>
          <a:xfrm>
            <a:off x="4742159" y="1132038"/>
            <a:ext cx="4238747" cy="502985"/>
          </a:xfrm>
          <a:prstGeom prst="roundRect">
            <a:avLst/>
          </a:prstGeom>
          <a:solidFill>
            <a:srgbClr val="79D0FB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th-TH" sz="1600" b="1" dirty="0">
                <a:solidFill>
                  <a:schemeClr val="tx1"/>
                </a:solidFill>
                <a:ea typeface="Calibri" panose="020F0502020204030204" pitchFamily="34" charset="0"/>
                <a:cs typeface="TH SarabunPSK" panose="020B0500040200020003" pitchFamily="34" charset="-34"/>
              </a:rPr>
              <a:t>กลุ่มสถานประกอบการที่อยู่ในระยะ 0 - 100 เมตร</a:t>
            </a:r>
          </a:p>
          <a:p>
            <a:pPr algn="ctr">
              <a:defRPr/>
            </a:pPr>
            <a:r>
              <a:rPr lang="th-TH" sz="1600" b="1" dirty="0">
                <a:solidFill>
                  <a:schemeClr val="tx1"/>
                </a:solidFill>
                <a:ea typeface="Calibri" panose="020F0502020204030204" pitchFamily="34" charset="0"/>
                <a:cs typeface="TH SarabunPSK" panose="020B0500040200020003" pitchFamily="34" charset="-34"/>
              </a:rPr>
              <a:t>จำนวน 4 ครัวเรือน</a:t>
            </a:r>
            <a:endParaRPr lang="th-TH" sz="1600" b="1" dirty="0">
              <a:ln w="0"/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endParaRPr>
          </a:p>
        </p:txBody>
      </p:sp>
      <p:graphicFrame>
        <p:nvGraphicFramePr>
          <p:cNvPr id="19" name="แผนภูมิ 1">
            <a:extLst>
              <a:ext uri="{FF2B5EF4-FFF2-40B4-BE49-F238E27FC236}">
                <a16:creationId xmlns:a16="http://schemas.microsoft.com/office/drawing/2014/main" id="{503A5281-C53C-FC8B-6E29-7CEA6021530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74684534"/>
              </p:ext>
            </p:extLst>
          </p:nvPr>
        </p:nvGraphicFramePr>
        <p:xfrm>
          <a:off x="5005603" y="1705663"/>
          <a:ext cx="3720345" cy="18043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0" name="สี่เหลี่ยมผืนผ้า: มุมมน 19">
            <a:extLst>
              <a:ext uri="{FF2B5EF4-FFF2-40B4-BE49-F238E27FC236}">
                <a16:creationId xmlns:a16="http://schemas.microsoft.com/office/drawing/2014/main" id="{5826A91F-A4FB-8B28-F172-DD78DE12621A}"/>
              </a:ext>
            </a:extLst>
          </p:cNvPr>
          <p:cNvSpPr/>
          <p:nvPr/>
        </p:nvSpPr>
        <p:spPr>
          <a:xfrm>
            <a:off x="4853216" y="3510059"/>
            <a:ext cx="3978094" cy="1397843"/>
          </a:xfrm>
          <a:prstGeom prst="roundRect">
            <a:avLst/>
          </a:prstGeom>
          <a:solidFill>
            <a:srgbClr val="FFFDA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thaiDist"/>
            <a:r>
              <a:rPr lang="th-TH" sz="1600" b="1" dirty="0">
                <a:solidFill>
                  <a:srgbClr val="0000FF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เห็นด้วย </a:t>
            </a: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เนื่องจาก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สร้างความเจริญในชุมชน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เป็นการจัดระเบียบภูมิทัศน์ให้ถนนสวยงามเห็นทิวทัศน์ 2 ข้างทาง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เป็นการเพิ่มช่องจราจรทำให้การเดินทางสะดวกมากขึ้น</a:t>
            </a:r>
          </a:p>
          <a:p>
            <a:pPr marL="180975" indent="-180975" algn="thaiDist">
              <a:buFont typeface="Arial" panose="020B0604020202020204" pitchFamily="34" charset="0"/>
              <a:buChar char="•"/>
            </a:pPr>
            <a:r>
              <a:rPr lang="th-TH" sz="16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สร้างความเจริญในชุมชนและทำให้การเดินทางสะดวกขึ้น</a:t>
            </a:r>
          </a:p>
        </p:txBody>
      </p:sp>
      <p:sp>
        <p:nvSpPr>
          <p:cNvPr id="5" name="กล่องข้อความ 10">
            <a:extLst>
              <a:ext uri="{FF2B5EF4-FFF2-40B4-BE49-F238E27FC236}">
                <a16:creationId xmlns:a16="http://schemas.microsoft.com/office/drawing/2014/main" id="{0E625523-DB1B-B5BB-C03E-206A6639CA3F}"/>
              </a:ext>
            </a:extLst>
          </p:cNvPr>
          <p:cNvSpPr txBox="1"/>
          <p:nvPr/>
        </p:nvSpPr>
        <p:spPr>
          <a:xfrm>
            <a:off x="207518" y="1669581"/>
            <a:ext cx="861320" cy="451478"/>
          </a:xfrm>
          <a:prstGeom prst="star7">
            <a:avLst/>
          </a:prstGeom>
          <a:solidFill>
            <a:srgbClr val="AFEB79"/>
          </a:solidFill>
          <a:ln w="9525"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36000" rIns="36000" bIns="0" rtlCol="0" anchor="ctr">
            <a:spAutoFit/>
          </a:bodyPr>
          <a:lstStyle>
            <a:defPPr>
              <a:defRPr lang="en-US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400" b="1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defRPr>
            </a:lvl1pPr>
          </a:lstStyle>
          <a:p>
            <a:r>
              <a:rPr lang="th-TH" dirty="0"/>
              <a:t>ช่วงที่ 1</a:t>
            </a:r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495C6DB5-20B8-6469-9E37-0B11F4480DDB}"/>
              </a:ext>
            </a:extLst>
          </p:cNvPr>
          <p:cNvSpPr txBox="1"/>
          <p:nvPr/>
        </p:nvSpPr>
        <p:spPr>
          <a:xfrm>
            <a:off x="4789199" y="1682882"/>
            <a:ext cx="861320" cy="451478"/>
          </a:xfrm>
          <a:prstGeom prst="star7">
            <a:avLst/>
          </a:prstGeom>
          <a:solidFill>
            <a:srgbClr val="FFB061"/>
          </a:solidFill>
          <a:ln w="9525"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36000" rIns="36000" bIns="0" rtlCol="0" anchor="ctr">
            <a:spAutoFit/>
          </a:bodyPr>
          <a:lstStyle>
            <a:defPPr>
              <a:defRPr lang="en-US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400" b="1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defRPr>
            </a:lvl1pPr>
          </a:lstStyle>
          <a:p>
            <a:r>
              <a:rPr lang="th-TH" dirty="0"/>
              <a:t>ช่วงที่ 2</a:t>
            </a:r>
          </a:p>
        </p:txBody>
      </p:sp>
      <p:pic>
        <p:nvPicPr>
          <p:cNvPr id="12" name="รูปภาพ 478">
            <a:extLst>
              <a:ext uri="{FF2B5EF4-FFF2-40B4-BE49-F238E27FC236}">
                <a16:creationId xmlns:a16="http://schemas.microsoft.com/office/drawing/2014/main" id="{10B4096C-4AAD-553A-23B8-9E7FECB4351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" r="29"/>
          <a:stretch>
            <a:fillRect/>
          </a:stretch>
        </p:blipFill>
        <p:spPr bwMode="auto">
          <a:xfrm>
            <a:off x="207518" y="5152337"/>
            <a:ext cx="792000" cy="594449"/>
          </a:xfrm>
          <a:prstGeom prst="rect">
            <a:avLst/>
          </a:prstGeom>
          <a:ln w="9525" cap="flat" cmpd="sng" algn="ctr">
            <a:solidFill>
              <a:sysClr val="windowText" lastClr="000000"/>
            </a:solidFill>
            <a:prstDash val="solid"/>
            <a:round/>
            <a:headEnd type="none" w="med" len="med"/>
            <a:tailEnd type="none" w="med" len="med"/>
            <a:extLst>
              <a:ext uri="{C807C97D-BFC1-408E-A445-0C87EB9F89A2}">
                <ask:lineSketchStyleProps xmlns:ask="http://schemas.microsoft.com/office/drawing/2018/sketchyshapes" sd="0">
                  <a:custGeom>
                    <a:avLst/>
                    <a:gdLst/>
                    <a:ahLst/>
                    <a:cxnLst/>
                    <a:rect l="0" t="0" r="0" b="0"/>
                    <a:pathLst/>
                  </a:custGeom>
                  <ask:type/>
                </ask:lineSketchStyleProps>
              </a:ext>
            </a:extLst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3" name="รูปภาพ 479">
            <a:extLst>
              <a:ext uri="{FF2B5EF4-FFF2-40B4-BE49-F238E27FC236}">
                <a16:creationId xmlns:a16="http://schemas.microsoft.com/office/drawing/2014/main" id="{4E4E8BB4-B0F5-6FE3-8038-6DDA5E833C6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50176" y="5152337"/>
            <a:ext cx="792000" cy="59415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1" name="รูปภาพ 481">
            <a:extLst>
              <a:ext uri="{FF2B5EF4-FFF2-40B4-BE49-F238E27FC236}">
                <a16:creationId xmlns:a16="http://schemas.microsoft.com/office/drawing/2014/main" id="{8E43C97C-7A7A-FCB2-84E7-9048C0A22616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1" b="421"/>
          <a:stretch>
            <a:fillRect/>
          </a:stretch>
        </p:blipFill>
        <p:spPr bwMode="auto">
          <a:xfrm>
            <a:off x="1892834" y="5157277"/>
            <a:ext cx="792000" cy="589210"/>
          </a:xfrm>
          <a:prstGeom prst="rect">
            <a:avLst/>
          </a:prstGeom>
          <a:ln w="9525" cap="flat" cmpd="sng" algn="ctr">
            <a:solidFill>
              <a:sysClr val="windowText" lastClr="000000"/>
            </a:solidFill>
            <a:prstDash val="solid"/>
            <a:round/>
            <a:headEnd type="none" w="med" len="med"/>
            <a:tailEnd type="none" w="med" len="med"/>
            <a:extLst>
              <a:ext uri="{C807C97D-BFC1-408E-A445-0C87EB9F89A2}">
                <ask:lineSketchStyleProps xmlns:ask="http://schemas.microsoft.com/office/drawing/2018/sketchyshapes" sd="0">
                  <a:custGeom>
                    <a:avLst/>
                    <a:gdLst/>
                    <a:ahLst/>
                    <a:cxnLst/>
                    <a:rect l="0" t="0" r="0" b="0"/>
                    <a:pathLst/>
                  </a:custGeom>
                  <ask:type/>
                </ask:lineSketchStyleProps>
              </a:ext>
            </a:extLst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2" name="รูปภาพ 482">
            <a:extLst>
              <a:ext uri="{FF2B5EF4-FFF2-40B4-BE49-F238E27FC236}">
                <a16:creationId xmlns:a16="http://schemas.microsoft.com/office/drawing/2014/main" id="{5B27C035-7003-B905-4BF5-4A6ED67D1259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47502" y="5164093"/>
            <a:ext cx="792000" cy="59415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3" name="รูปภาพ 483">
            <a:extLst>
              <a:ext uri="{FF2B5EF4-FFF2-40B4-BE49-F238E27FC236}">
                <a16:creationId xmlns:a16="http://schemas.microsoft.com/office/drawing/2014/main" id="{907FD9CC-82A7-E89F-1BCD-59B3BFC19B3F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92821" y="5161668"/>
            <a:ext cx="792000" cy="59415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4" name="รูปภาพ 17">
            <a:extLst>
              <a:ext uri="{FF2B5EF4-FFF2-40B4-BE49-F238E27FC236}">
                <a16:creationId xmlns:a16="http://schemas.microsoft.com/office/drawing/2014/main" id="{47ED32FE-F629-FA2C-1152-8BF7FE1809F0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70673" y="5152337"/>
            <a:ext cx="792000" cy="5939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30" name="รูปภาพ 17">
            <a:extLst>
              <a:ext uri="{FF2B5EF4-FFF2-40B4-BE49-F238E27FC236}">
                <a16:creationId xmlns:a16="http://schemas.microsoft.com/office/drawing/2014/main" id="{4C6DFB8F-1E1E-A910-23EA-F84EB163EB6D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94571" y="5152336"/>
            <a:ext cx="792000" cy="5939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31" name="รูปภาพ 17">
            <a:extLst>
              <a:ext uri="{FF2B5EF4-FFF2-40B4-BE49-F238E27FC236}">
                <a16:creationId xmlns:a16="http://schemas.microsoft.com/office/drawing/2014/main" id="{A1CAD19C-E715-11B0-4775-72D378FE4998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18469" y="5146719"/>
            <a:ext cx="792000" cy="5939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32" name="รูปภาพ 17">
            <a:extLst>
              <a:ext uri="{FF2B5EF4-FFF2-40B4-BE49-F238E27FC236}">
                <a16:creationId xmlns:a16="http://schemas.microsoft.com/office/drawing/2014/main" id="{7B137E54-637D-AA23-3FB3-58608532475A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42367" y="5152335"/>
            <a:ext cx="792000" cy="5939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562135246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217A7D-092F-12BB-2B24-0B3529EB1C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EB4557B-452E-45F3-E3AF-06C84A145665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th-TH" sz="3000" b="1" spc="50" dirty="0">
                <a:ln w="0"/>
                <a:solidFill>
                  <a:schemeClr val="bg2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rPr>
              <a:t>เศรษฐกิจและสังคม </a:t>
            </a:r>
            <a:r>
              <a:rPr lang="en-US" sz="3000" b="1" spc="50" dirty="0">
                <a:ln w="0"/>
                <a:solidFill>
                  <a:schemeClr val="bg2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rPr>
              <a:t>(</a:t>
            </a:r>
            <a:r>
              <a:rPr lang="th-TH" sz="3000" b="1" spc="50" dirty="0">
                <a:ln w="0"/>
                <a:solidFill>
                  <a:schemeClr val="bg2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rPr>
              <a:t>ต่อ</a:t>
            </a:r>
            <a:r>
              <a:rPr lang="en-US" sz="3000" b="1" spc="50" dirty="0">
                <a:ln w="0"/>
                <a:solidFill>
                  <a:schemeClr val="bg2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rPr>
              <a:t>)</a:t>
            </a:r>
            <a:endParaRPr lang="th-TH" sz="3000" b="1" spc="50" dirty="0">
              <a:ln w="0"/>
              <a:solidFill>
                <a:schemeClr val="bg2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  <a:latin typeface="TH SarabunPSK" panose="020B0500040200020003" pitchFamily="34" charset="-34"/>
              <a:cs typeface="TH SarabunPSK" panose="020B0500040200020003" pitchFamily="34" charset="-34"/>
            </a:endParaRPr>
          </a:p>
        </p:txBody>
      </p:sp>
      <p:sp>
        <p:nvSpPr>
          <p:cNvPr id="4" name="Rectangle: Rounded Corners 1">
            <a:extLst>
              <a:ext uri="{FF2B5EF4-FFF2-40B4-BE49-F238E27FC236}">
                <a16:creationId xmlns:a16="http://schemas.microsoft.com/office/drawing/2014/main" id="{71D4F8AA-230E-BB28-700F-0D1EFB31AD10}"/>
              </a:ext>
            </a:extLst>
          </p:cNvPr>
          <p:cNvSpPr/>
          <p:nvPr/>
        </p:nvSpPr>
        <p:spPr>
          <a:xfrm>
            <a:off x="165101" y="984848"/>
            <a:ext cx="8815806" cy="368609"/>
          </a:xfrm>
          <a:prstGeom prst="roundRect">
            <a:avLst/>
          </a:prstGeom>
          <a:solidFill>
            <a:srgbClr val="79D0FB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489844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กลุ่มสถานประกอบการที่อยู่ในระยะมากกว่า 100 - 500 เมตร </a:t>
            </a:r>
            <a:r>
              <a:rPr lang="th-TH" sz="2000" b="1" dirty="0">
                <a:solidFill>
                  <a:prstClr val="black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จำนวน 48 แห่ง</a:t>
            </a:r>
          </a:p>
        </p:txBody>
      </p:sp>
      <p:sp>
        <p:nvSpPr>
          <p:cNvPr id="7" name="กล่องข้อความ 10">
            <a:extLst>
              <a:ext uri="{FF2B5EF4-FFF2-40B4-BE49-F238E27FC236}">
                <a16:creationId xmlns:a16="http://schemas.microsoft.com/office/drawing/2014/main" id="{5BAF9DB6-8F5D-E74F-827F-11F96B5AA62F}"/>
              </a:ext>
            </a:extLst>
          </p:cNvPr>
          <p:cNvSpPr txBox="1"/>
          <p:nvPr/>
        </p:nvSpPr>
        <p:spPr>
          <a:xfrm>
            <a:off x="88900" y="1462157"/>
            <a:ext cx="861320" cy="451478"/>
          </a:xfrm>
          <a:prstGeom prst="star7">
            <a:avLst/>
          </a:prstGeom>
          <a:solidFill>
            <a:srgbClr val="AFEB79"/>
          </a:solidFill>
          <a:ln w="9525"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36000" rIns="36000" bIns="0" rtlCol="0" anchor="ctr">
            <a:spAutoFit/>
          </a:bodyPr>
          <a:lstStyle>
            <a:defPPr>
              <a:defRPr lang="en-US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400" b="1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defRPr>
            </a:lvl1pPr>
          </a:lstStyle>
          <a:p>
            <a:r>
              <a:rPr lang="th-TH" dirty="0"/>
              <a:t>ช่วงที่ 1</a:t>
            </a:r>
          </a:p>
        </p:txBody>
      </p:sp>
      <p:sp>
        <p:nvSpPr>
          <p:cNvPr id="10" name="สี่เหลี่ยมผืนผ้า: มุมมน 6">
            <a:extLst>
              <a:ext uri="{FF2B5EF4-FFF2-40B4-BE49-F238E27FC236}">
                <a16:creationId xmlns:a16="http://schemas.microsoft.com/office/drawing/2014/main" id="{77DFBA2F-BA69-B77F-DAD9-1C601656323D}"/>
              </a:ext>
            </a:extLst>
          </p:cNvPr>
          <p:cNvSpPr/>
          <p:nvPr/>
        </p:nvSpPr>
        <p:spPr>
          <a:xfrm>
            <a:off x="4413376" y="2023194"/>
            <a:ext cx="4403726" cy="2110572"/>
          </a:xfrm>
          <a:prstGeom prst="roundRect">
            <a:avLst/>
          </a:prstGeom>
          <a:solidFill>
            <a:srgbClr val="FFFDA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th-TH" sz="2000" b="1" dirty="0">
                <a:solidFill>
                  <a:srgbClr val="0000FF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เห็นด้วย </a:t>
            </a:r>
            <a:r>
              <a:rPr lang="th-TH" sz="20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เนื่องจาก</a:t>
            </a:r>
          </a:p>
          <a:p>
            <a:pPr marL="285750" indent="-285750" algn="thaiDist">
              <a:buFont typeface="Arial" panose="020B0604020202020204" pitchFamily="34" charset="0"/>
              <a:buChar char="•"/>
            </a:pPr>
            <a:r>
              <a:rPr lang="th-TH" sz="20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ทำให้การเดินทางสะดวกและรวดเร็วมากขึ้น </a:t>
            </a:r>
          </a:p>
          <a:p>
            <a:pPr marL="285750" indent="-285750" algn="thaiDist">
              <a:buFont typeface="Arial" panose="020B0604020202020204" pitchFamily="34" charset="0"/>
              <a:buChar char="•"/>
            </a:pPr>
            <a:r>
              <a:rPr lang="th-TH" sz="20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สร้างความเจริญในพื้นที่ </a:t>
            </a:r>
          </a:p>
          <a:p>
            <a:pPr marL="285750" indent="-285750" algn="thaiDist">
              <a:buFont typeface="Arial" panose="020B0604020202020204" pitchFamily="34" charset="0"/>
              <a:buChar char="•"/>
            </a:pPr>
            <a:r>
              <a:rPr lang="th-TH" sz="20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ช่วยลดการเกิดอุบัติเหตุ </a:t>
            </a:r>
          </a:p>
          <a:p>
            <a:pPr marL="285750" indent="-285750" algn="thaiDist">
              <a:buFont typeface="Arial" panose="020B0604020202020204" pitchFamily="34" charset="0"/>
              <a:buChar char="•"/>
            </a:pPr>
            <a:r>
              <a:rPr lang="th-TH" sz="20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ช่วยพัฒนาส่งเสริมเศรษฐกิจในจังหวัดกระบี่มากยิ่งขึ้น </a:t>
            </a:r>
          </a:p>
          <a:p>
            <a:pPr marL="285750" indent="-285750" algn="thaiDist">
              <a:buFont typeface="Arial" panose="020B0604020202020204" pitchFamily="34" charset="0"/>
              <a:buChar char="•"/>
            </a:pPr>
            <a:r>
              <a:rPr lang="th-TH" sz="20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สามารถรองรับปริมาณรถที่เพิ่มขึ้นในอนาคต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6D5E552-575B-AD16-E568-471B4ADB33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716" y="4803503"/>
            <a:ext cx="1260000" cy="94877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33CA3F4-0C4F-E249-30CD-C8DF90D0EC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7797" y="4806370"/>
            <a:ext cx="1260000" cy="94877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D96FFAF-48D3-FBB7-FDD7-4E00B145BB3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1878" y="4806371"/>
            <a:ext cx="1260000" cy="94877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80C5832-DB73-E026-4364-510E07A9EB7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5959" y="4812414"/>
            <a:ext cx="1260000" cy="94273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2AC8823-6526-437C-3E88-22BB3FDDD0D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30040" y="4806371"/>
            <a:ext cx="1260000" cy="94877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2CA12F45-5BB6-BAEC-CAFF-92870AEBB11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14121" y="4806371"/>
            <a:ext cx="1260000" cy="948777"/>
          </a:xfrm>
          <a:prstGeom prst="rect">
            <a:avLst/>
          </a:prstGeom>
        </p:spPr>
      </p:pic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F7C6D3E4-49A2-D812-51EF-32CFD83FB44B}"/>
              </a:ext>
            </a:extLst>
          </p:cNvPr>
          <p:cNvSpPr txBox="1">
            <a:spLocks/>
          </p:cNvSpPr>
          <p:nvPr/>
        </p:nvSpPr>
        <p:spPr>
          <a:xfrm>
            <a:off x="7012023" y="63925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91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graphicFrame>
        <p:nvGraphicFramePr>
          <p:cNvPr id="6" name="แผนภูมิ 1">
            <a:extLst>
              <a:ext uri="{FF2B5EF4-FFF2-40B4-BE49-F238E27FC236}">
                <a16:creationId xmlns:a16="http://schemas.microsoft.com/office/drawing/2014/main" id="{A32A444E-3DDE-4157-A6AE-E68F037389A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76735392"/>
              </p:ext>
            </p:extLst>
          </p:nvPr>
        </p:nvGraphicFramePr>
        <p:xfrm>
          <a:off x="326899" y="1775913"/>
          <a:ext cx="3720345" cy="257453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</p:spTree>
    <p:extLst>
      <p:ext uri="{BB962C8B-B14F-4D97-AF65-F5344CB8AC3E}">
        <p14:creationId xmlns:p14="http://schemas.microsoft.com/office/powerpoint/2010/main" val="3615445088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B175D0-9412-887C-53F8-459F9A0065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F6E2FE3-7FD8-3DBF-B3BB-2EBF04FB3CDF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th-TH" sz="3000" b="1" spc="50" dirty="0">
                <a:ln w="0"/>
                <a:solidFill>
                  <a:schemeClr val="bg2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rPr>
              <a:t>เศรษฐกิจและสังคม </a:t>
            </a:r>
            <a:r>
              <a:rPr lang="en-US" sz="3000" b="1" spc="50" dirty="0">
                <a:ln w="0"/>
                <a:solidFill>
                  <a:schemeClr val="bg2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rPr>
              <a:t>(</a:t>
            </a:r>
            <a:r>
              <a:rPr lang="th-TH" sz="3000" b="1" spc="50" dirty="0">
                <a:ln w="0"/>
                <a:solidFill>
                  <a:schemeClr val="bg2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rPr>
              <a:t>ต่อ</a:t>
            </a:r>
            <a:r>
              <a:rPr lang="en-US" sz="3000" b="1" spc="50" dirty="0">
                <a:ln w="0"/>
                <a:solidFill>
                  <a:schemeClr val="bg2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rPr>
              <a:t>)</a:t>
            </a:r>
            <a:endParaRPr lang="th-TH" sz="3000" b="1" spc="50" dirty="0">
              <a:ln w="0"/>
              <a:solidFill>
                <a:schemeClr val="bg2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  <a:latin typeface="TH SarabunPSK" panose="020B0500040200020003" pitchFamily="34" charset="-34"/>
              <a:cs typeface="TH SarabunPSK" panose="020B0500040200020003" pitchFamily="34" charset="-34"/>
            </a:endParaRPr>
          </a:p>
        </p:txBody>
      </p:sp>
      <p:sp>
        <p:nvSpPr>
          <p:cNvPr id="30" name="Slide Number Placeholder 27">
            <a:extLst>
              <a:ext uri="{FF2B5EF4-FFF2-40B4-BE49-F238E27FC236}">
                <a16:creationId xmlns:a16="http://schemas.microsoft.com/office/drawing/2014/main" id="{C7ED23B5-F12F-F1CF-81BD-7FE7F1A1FF97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92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D3A4F21-09E7-D397-DB3A-BE899626488E}"/>
              </a:ext>
            </a:extLst>
          </p:cNvPr>
          <p:cNvSpPr/>
          <p:nvPr/>
        </p:nvSpPr>
        <p:spPr>
          <a:xfrm>
            <a:off x="163094" y="1513603"/>
            <a:ext cx="4080915" cy="4124719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thaiDist" defTabSz="914400" rtl="0" eaLnBrk="1" fontAlgn="auto" latinLnBrk="0" hangingPunct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th-TH" sz="1500" dirty="0"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th-TH" sz="1500" b="1" u="sng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indent="-285750" algn="thaiDist">
              <a:lnSpc>
                <a:spcPct val="95000"/>
              </a:lnSpc>
              <a:buFont typeface="Wingdings" panose="05000000000000000000" pitchFamily="2" charset="2"/>
              <a:buChar char="v"/>
              <a:defRPr/>
            </a:pPr>
            <a:r>
              <a:rPr lang="th-TH" sz="1500" b="1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โครงสร้างความสัมพันธ์ทางสังคมของคนในชุมชน : </a:t>
            </a:r>
          </a:p>
          <a:p>
            <a:pPr marL="358775" indent="-87313" algn="thaiDist">
              <a:lnSpc>
                <a:spcPct val="95000"/>
              </a:lnSpc>
              <a:buFont typeface="Arial" panose="020B0604020202020204" pitchFamily="34" charset="0"/>
              <a:buChar char="•"/>
              <a:defRPr/>
            </a:pPr>
            <a:r>
              <a:rPr lang="th-TH" sz="1500" b="1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ผลกระทบต่อวิถีชีวิตประจำวันและการเข้าถึงพื้นที่ </a:t>
            </a:r>
            <a:r>
              <a:rPr lang="th-TH" sz="15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ดำเนินกิจกรรมภายในเขตทางเดิมของทางหลวงหมายเลข 4034 เท่านั้น อาจมีสิ่งกีดขวางหรือมีเครื่องจักรกลวางบนผิวจราจรระหว่างทางเข้า-ออก </a:t>
            </a:r>
            <a:r>
              <a:rPr lang="th-TH" sz="1500" u="sng" dirty="0">
                <a:solidFill>
                  <a:srgbClr val="0000FF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ช่วงที่ 1</a:t>
            </a:r>
            <a:r>
              <a:rPr lang="th-TH" sz="1500" dirty="0">
                <a:solidFill>
                  <a:srgbClr val="0000FF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 ได้แก่ หมู่ 1 บ้านช่องพลี ตำบลอ่าวนาง และ หมู่ 1 บ้านหนองทะเล ตำบลหนองทะเล และ</a:t>
            </a:r>
            <a:r>
              <a:rPr lang="th-TH" sz="1500" u="sng" dirty="0">
                <a:solidFill>
                  <a:srgbClr val="0000FF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ช่วงที่ 2</a:t>
            </a:r>
            <a:r>
              <a:rPr lang="th-TH" sz="1500" dirty="0">
                <a:solidFill>
                  <a:srgbClr val="0000FF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 ได้แก่ หมู่ 5 บ้านในไร่ ตำบลหนองทะเล และหมู่ 1 บ้านในสระ ตำบลเขาทอง </a:t>
            </a:r>
            <a:r>
              <a:rPr lang="th-TH" sz="15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และเกิดขึ้นในช่วงเวลาสั้น ๆ </a:t>
            </a:r>
            <a:br>
              <a:rPr lang="th-TH" sz="15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</a:br>
            <a:r>
              <a:rPr lang="th-TH" sz="15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ส่งผลกระทบต่อการไปมาหาสู่กันไม่มากนัก จึงกำหนดให้มี</a:t>
            </a:r>
            <a:r>
              <a:rPr lang="th-TH" sz="1500" b="1" dirty="0">
                <a:solidFill>
                  <a:srgbClr val="FF0000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ผลกระทบทางลบในระดับต่ำ</a:t>
            </a:r>
          </a:p>
          <a:p>
            <a:pPr marL="285750" indent="-285750" algn="thaiDist">
              <a:lnSpc>
                <a:spcPct val="95000"/>
              </a:lnSpc>
              <a:buFont typeface="Wingdings" panose="05000000000000000000" pitchFamily="2" charset="2"/>
              <a:buChar char="v"/>
              <a:defRPr/>
            </a:pPr>
            <a:r>
              <a:rPr lang="th-TH" sz="1500" b="1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เศรษฐกิจของชุมชน : </a:t>
            </a:r>
          </a:p>
          <a:p>
            <a:pPr marL="358775" indent="-87313" algn="thaiDist">
              <a:lnSpc>
                <a:spcPct val="95000"/>
              </a:lnSpc>
              <a:buFont typeface="Arial" panose="020B0604020202020204" pitchFamily="34" charset="0"/>
              <a:buChar char="•"/>
              <a:defRPr/>
            </a:pPr>
            <a:r>
              <a:rPr lang="th-TH" sz="1500" b="1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ผลกระทบต่ออาชีพและรายได้ของชุมชน </a:t>
            </a:r>
            <a:r>
              <a:rPr lang="th-TH" sz="15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จะมีแรงงานเข้ามาทำงาน</a:t>
            </a:r>
            <a:br>
              <a:rPr lang="th-TH" sz="15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</a:br>
            <a:r>
              <a:rPr lang="th-TH" sz="15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ในพื้นที่มากขึ้น ประมาณ 40 คน อาจมีการจัดจ้างแรงงานในพื้นที่ ทำให้มีเงินทุนหมุนเวียนในชุมชนเพิ่มมากขึ้น ซึ่งชุมชนที่จะได้รับผลประโยชน์คือหมู่ 1 บ้านช่องพลี ตำบลอ่าวนาง แต่เนื่องจากการใช้แรงงานสำหรับการก่อสร้างและศักยภาพในการใช้จ่ายของคนงานมีจำนวนไม่มากนัก </a:t>
            </a:r>
            <a:br>
              <a:rPr lang="th-TH" sz="15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</a:br>
            <a:r>
              <a:rPr lang="th-TH" sz="150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จึงกำหนดให้มี</a:t>
            </a:r>
            <a:r>
              <a:rPr lang="th-TH" sz="1500" b="1" dirty="0">
                <a:solidFill>
                  <a:srgbClr val="FF0000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ผลกระทบทางบวกในระดับต่ำ</a:t>
            </a:r>
          </a:p>
        </p:txBody>
      </p:sp>
      <p:sp>
        <p:nvSpPr>
          <p:cNvPr id="34" name="TextBox 55">
            <a:extLst>
              <a:ext uri="{FF2B5EF4-FFF2-40B4-BE49-F238E27FC236}">
                <a16:creationId xmlns:a16="http://schemas.microsoft.com/office/drawing/2014/main" id="{0B86A7F4-8D43-85E8-1A4F-F15DB39D71E1}"/>
              </a:ext>
            </a:extLst>
          </p:cNvPr>
          <p:cNvSpPr txBox="1"/>
          <p:nvPr/>
        </p:nvSpPr>
        <p:spPr>
          <a:xfrm>
            <a:off x="702696" y="1378701"/>
            <a:ext cx="3001709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3" name="Arrow: Pentagon 2">
            <a:extLst>
              <a:ext uri="{FF2B5EF4-FFF2-40B4-BE49-F238E27FC236}">
                <a16:creationId xmlns:a16="http://schemas.microsoft.com/office/drawing/2014/main" id="{23EC94B3-F89B-D462-C385-B5E8EDD90A31}"/>
              </a:ext>
            </a:extLst>
          </p:cNvPr>
          <p:cNvSpPr/>
          <p:nvPr/>
        </p:nvSpPr>
        <p:spPr>
          <a:xfrm>
            <a:off x="163093" y="966723"/>
            <a:ext cx="3001709" cy="369244"/>
          </a:xfrm>
          <a:prstGeom prst="homePlate">
            <a:avLst/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defTabSz="914400">
              <a:defRPr/>
            </a:pPr>
            <a:r>
              <a:rPr lang="th-TH" b="1" kern="0" dirty="0"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rPr>
              <a:t>แนวเส้นทางโครงการช่วงที่ 1 และช่วงที่ 2</a:t>
            </a:r>
            <a:endParaRPr lang="en-US" b="1" kern="0" dirty="0"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latin typeface="TH SarabunPSK" panose="020B0500040200020003" pitchFamily="34" charset="-34"/>
              <a:cs typeface="TH SarabunPSK" panose="020B0500040200020003" pitchFamily="34" charset="-34"/>
            </a:endParaRPr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AC80138F-E9DB-F986-A846-E45002D10F34}"/>
              </a:ext>
            </a:extLst>
          </p:cNvPr>
          <p:cNvSpPr/>
          <p:nvPr/>
        </p:nvSpPr>
        <p:spPr>
          <a:xfrm>
            <a:off x="3024439" y="966723"/>
            <a:ext cx="428625" cy="369244"/>
          </a:xfrm>
          <a:prstGeom prst="chevron">
            <a:avLst>
              <a:gd name="adj" fmla="val 54969"/>
            </a:avLst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h-TH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A6DFEDE-CE8D-3F5F-132E-15F139929090}"/>
              </a:ext>
            </a:extLst>
          </p:cNvPr>
          <p:cNvSpPr/>
          <p:nvPr/>
        </p:nvSpPr>
        <p:spPr>
          <a:xfrm>
            <a:off x="4393097" y="1513604"/>
            <a:ext cx="4587810" cy="4124718"/>
          </a:xfrm>
          <a:prstGeom prst="rect">
            <a:avLst/>
          </a:prstGeom>
          <a:solidFill>
            <a:srgbClr val="FFEFEF"/>
          </a:solidFill>
          <a:ln w="19050">
            <a:solidFill>
              <a:schemeClr val="accent5">
                <a:lumMod val="7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lvl="0" algn="thaiDist" defTabSz="914400">
              <a:defRPr/>
            </a:pPr>
            <a:endParaRPr lang="th-TH" sz="1600" b="1" u="sng" kern="0" dirty="0">
              <a:solidFill>
                <a:sysClr val="windowText" lastClr="000000"/>
              </a:solidFill>
              <a:latin typeface="TH SarabunPSK" panose="020B0500040200020003" pitchFamily="34" charset="-34"/>
              <a:cs typeface="TH SarabunPSK" panose="020B0500040200020003" pitchFamily="34" charset="-34"/>
            </a:endParaRPr>
          </a:p>
          <a:p>
            <a:pPr lvl="0" algn="thaiDist" defTabSz="914400">
              <a:defRPr/>
            </a:pPr>
            <a:r>
              <a:rPr lang="th-TH" sz="1600" b="1" u="sng" kern="0" dirty="0">
                <a:solidFill>
                  <a:sysClr val="windowText" lastClr="000000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ระยะเตรียมการก่อสร้าง/</a:t>
            </a:r>
            <a:r>
              <a:rPr lang="th-TH" sz="1600" b="1" u="sng" kern="0" dirty="0">
                <a:solidFill>
                  <a:schemeClr val="tx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ระยะก่อสร้าง</a:t>
            </a:r>
          </a:p>
          <a:p>
            <a:pPr marL="285750" indent="-285750" algn="thaiDist">
              <a:buFont typeface="Wingdings" panose="05000000000000000000" pitchFamily="2" charset="2"/>
              <a:buChar char="v"/>
              <a:defRPr/>
            </a:pPr>
            <a:r>
              <a:rPr lang="th-TH" sz="1600" kern="0" dirty="0">
                <a:solidFill>
                  <a:schemeClr val="tx1"/>
                </a:solidFill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ประชาสัมพันธ์และเผยแพร่ข้อมูลโครงการให้ประชาชนในพื้นที่ทราบล่วงหน้า</a:t>
            </a:r>
            <a:r>
              <a:rPr lang="th-TH" sz="1600" kern="0" spc="-20" dirty="0">
                <a:solidFill>
                  <a:schemeClr val="tx1"/>
                </a:solidFill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อย่างน้อย 1 เดือน ก่อนเข้าดำเนินการก่อสร้าง รวมทั้งติดตั้งป้ายประชาสัมพันธ์ข้อมูลโครงการบริเวณจุดเริ่มต้นโครงการ ช่วงที่ 1 และจุดสิ้นสุดโครงการ ช่วงที่ 2 </a:t>
            </a:r>
            <a:r>
              <a:rPr lang="th-TH" sz="1600" kern="0" dirty="0">
                <a:solidFill>
                  <a:schemeClr val="tx1"/>
                </a:solidFill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และให้ปรากฏชื่อช่องทางการสื่อสารสำหรับเรื่องร้องเรียนของโครงการ </a:t>
            </a:r>
            <a:br>
              <a:rPr lang="th-TH" sz="1600" kern="0" dirty="0">
                <a:solidFill>
                  <a:schemeClr val="tx1"/>
                </a:solidFill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lang="th-TH" sz="1600" kern="0" dirty="0">
                <a:solidFill>
                  <a:schemeClr val="tx1"/>
                </a:solidFill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เช่น ไลน์ออฟฟิเชียลโครงการ และเฟซบุ๊กโครงการ เป็นต้น</a:t>
            </a:r>
          </a:p>
          <a:p>
            <a:pPr marL="285750" indent="-285750" algn="thaiDist">
              <a:buFont typeface="Wingdings" panose="05000000000000000000" pitchFamily="2" charset="2"/>
              <a:buChar char="v"/>
              <a:defRPr/>
            </a:pPr>
            <a:r>
              <a:rPr lang="th-TH" sz="1600" kern="0" dirty="0">
                <a:solidFill>
                  <a:schemeClr val="tx1"/>
                </a:solidFill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แจ้งให้ประชาชนทราบล่วงหน้า 7 วัน ในกรณีที่มีการปิดช่องทาง</a:t>
            </a:r>
            <a:r>
              <a:rPr lang="th-TH" sz="1600" kern="0" spc="-20" dirty="0">
                <a:solidFill>
                  <a:schemeClr val="tx1"/>
                </a:solidFill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สัญจรบริเวณใกล้พื้นที่โครงการ ที่เป็นอันตรายต่อการสัญจรปกติ </a:t>
            </a:r>
          </a:p>
          <a:p>
            <a:pPr marL="285750" indent="-285750" algn="thaiDist">
              <a:buFont typeface="Wingdings" panose="05000000000000000000" pitchFamily="2" charset="2"/>
              <a:buChar char="v"/>
              <a:defRPr/>
            </a:pPr>
            <a:r>
              <a:rPr lang="th-TH" sz="1600" kern="0" dirty="0">
                <a:solidFill>
                  <a:schemeClr val="tx1"/>
                </a:solidFill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พิจารณาจ้างแรงงานท้องถิ่นเป็นอันดับแรก เพื่อลดปัญหาด้านสังคม และ</a:t>
            </a:r>
            <a:br>
              <a:rPr lang="th-TH" sz="1600" kern="0" dirty="0">
                <a:solidFill>
                  <a:schemeClr val="tx1"/>
                </a:solidFill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lang="th-TH" sz="1600" kern="0" dirty="0">
                <a:solidFill>
                  <a:schemeClr val="tx1"/>
                </a:solidFill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เพิ่มรายได้ให้กับคนในชุมชน</a:t>
            </a:r>
          </a:p>
          <a:p>
            <a:pPr marL="285750" indent="-285750" algn="thaiDist">
              <a:buFont typeface="Wingdings" panose="05000000000000000000" pitchFamily="2" charset="2"/>
              <a:buChar char="v"/>
              <a:defRPr/>
            </a:pPr>
            <a:r>
              <a:rPr lang="th-TH" sz="1600" kern="0" dirty="0">
                <a:solidFill>
                  <a:sysClr val="windowText" lastClr="000000"/>
                </a:solidFill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จัดให้มีกล่องรับเรื่องร้องเรียนปัญหาที่เกิดจากโครงการ บริเวณหน้าสำนักงานก่อสร้างโครงการ และแขวงทางหลวงกระบี่</a:t>
            </a:r>
          </a:p>
          <a:p>
            <a:pPr marL="285750" indent="-285750" algn="thaiDist">
              <a:buFont typeface="Wingdings" panose="05000000000000000000" pitchFamily="2" charset="2"/>
              <a:buChar char="v"/>
              <a:defRPr/>
            </a:pPr>
            <a:r>
              <a:rPr lang="th-TH" sz="1600" kern="0" dirty="0">
                <a:solidFill>
                  <a:sysClr val="windowText" lastClr="000000"/>
                </a:solidFill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กรณีได้รับเรื่องร้องเรียนให้ปฏิบัติตามผังการรับการร้องเรียนของโครงการ และเร่งแก้ไขติดตามผลการดำเนินการ รวมทั้งตอบกลับข้อร้องเรียนให้ผู้ได้รับผลกระทบรับทราบโดยเร็ว</a:t>
            </a:r>
          </a:p>
        </p:txBody>
      </p:sp>
      <p:sp>
        <p:nvSpPr>
          <p:cNvPr id="10" name="TextBox 55">
            <a:extLst>
              <a:ext uri="{FF2B5EF4-FFF2-40B4-BE49-F238E27FC236}">
                <a16:creationId xmlns:a16="http://schemas.microsoft.com/office/drawing/2014/main" id="{91C17240-2821-6183-CC4D-D664123830A9}"/>
              </a:ext>
            </a:extLst>
          </p:cNvPr>
          <p:cNvSpPr txBox="1"/>
          <p:nvPr/>
        </p:nvSpPr>
        <p:spPr>
          <a:xfrm>
            <a:off x="5391589" y="1328938"/>
            <a:ext cx="2786114" cy="369332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มาตรการฯ ที่สำคัญ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11" name="Picture 18" descr="รูปภาพประกอบด้วย ข้อความ, ภาพหน้าจอ, ไฟฟ้าสีน้ำเงิน, ไลน์&#10;&#10;เนื้อหาที่สร้างโดย AI อาจไม่ถูกต้อง">
            <a:extLst>
              <a:ext uri="{FF2B5EF4-FFF2-40B4-BE49-F238E27FC236}">
                <a16:creationId xmlns:a16="http://schemas.microsoft.com/office/drawing/2014/main" id="{929CB846-40DF-3076-73C4-A9A990F78A6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5535" y="5265685"/>
            <a:ext cx="1450448" cy="725396"/>
          </a:xfrm>
          <a:prstGeom prst="rect">
            <a:avLst/>
          </a:prstGeom>
        </p:spPr>
      </p:pic>
      <p:pic>
        <p:nvPicPr>
          <p:cNvPr id="12" name="Picture 1504526915" descr="A red sign on a window&#10;&#10;Description automatically generated">
            <a:extLst>
              <a:ext uri="{FF2B5EF4-FFF2-40B4-BE49-F238E27FC236}">
                <a16:creationId xmlns:a16="http://schemas.microsoft.com/office/drawing/2014/main" id="{EFC3C746-24FA-3775-9EA1-29A7D4D03FE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-6"/>
          <a:stretch/>
        </p:blipFill>
        <p:spPr bwMode="auto">
          <a:xfrm>
            <a:off x="7841679" y="5265685"/>
            <a:ext cx="1003985" cy="69144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578064732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CCE0809B-A6B3-2912-7B8B-F0BEDCC9F7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FAD5D40-A4D3-029B-79E4-0B5BAD53CFB4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การสาธารณสุข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1C4C2E22-7B77-762E-443E-A6DF10DF6FCA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93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3E30F4A-1CAD-2B0D-0403-74F0F659A4A4}"/>
              </a:ext>
            </a:extLst>
          </p:cNvPr>
          <p:cNvSpPr/>
          <p:nvPr/>
        </p:nvSpPr>
        <p:spPr>
          <a:xfrm>
            <a:off x="280075" y="1213621"/>
            <a:ext cx="4581850" cy="1201479"/>
          </a:xfrm>
          <a:prstGeom prst="rect">
            <a:avLst/>
          </a:prstGeom>
          <a:solidFill>
            <a:srgbClr val="FFFFF3"/>
          </a:solidFill>
          <a:ln w="19050">
            <a:solidFill>
              <a:srgbClr val="037F7C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มีสถานพยาบาลที่ตั้งอยู่ในระยะ 500 เมตร จากกึ่งกลางแนวเส้นทางโครงการ</a:t>
            </a:r>
          </a:p>
          <a:p>
            <a:pPr marL="542925" marR="0" lvl="0" indent="-27781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ช่วงที่ 1 จำนวน 1 แห่ง ได้แก่ รพ.สต.บ้านช่องพลี (160 เมตร)</a:t>
            </a:r>
          </a:p>
          <a:p>
            <a:pPr marL="542925" marR="0" lvl="0" indent="-27781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th-TH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ช่วงที่ 2 จำนวน 1 แห่ง ได้แก่ รพ.สต.บ้านในไร่ (464 เมตร)</a:t>
            </a:r>
          </a:p>
        </p:txBody>
      </p:sp>
      <p:sp>
        <p:nvSpPr>
          <p:cNvPr id="21" name="TextBox 55">
            <a:extLst>
              <a:ext uri="{FF2B5EF4-FFF2-40B4-BE49-F238E27FC236}">
                <a16:creationId xmlns:a16="http://schemas.microsoft.com/office/drawing/2014/main" id="{5D1A3D66-9BC2-30FC-45EC-F6F8F2A97D1C}"/>
              </a:ext>
            </a:extLst>
          </p:cNvPr>
          <p:cNvSpPr txBox="1"/>
          <p:nvPr/>
        </p:nvSpPr>
        <p:spPr>
          <a:xfrm>
            <a:off x="1070143" y="1087313"/>
            <a:ext cx="3001709" cy="369332"/>
          </a:xfrm>
          <a:prstGeom prst="rect">
            <a:avLst/>
          </a:prstGeom>
          <a:solidFill>
            <a:srgbClr val="037F7C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สภาพปัจจุบัน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7C8413DC-C18E-60FF-D6C7-F025BD0EA1B8}"/>
              </a:ext>
            </a:extLst>
          </p:cNvPr>
          <p:cNvGraphicFramePr>
            <a:graphicFrameLocks noGrp="1"/>
          </p:cNvGraphicFramePr>
          <p:nvPr/>
        </p:nvGraphicFramePr>
        <p:xfrm>
          <a:off x="280077" y="2919873"/>
          <a:ext cx="4581848" cy="1889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90924">
                  <a:extLst>
                    <a:ext uri="{9D8B030D-6E8A-4147-A177-3AD203B41FA5}">
                      <a16:colId xmlns:a16="http://schemas.microsoft.com/office/drawing/2014/main" val="696478818"/>
                    </a:ext>
                  </a:extLst>
                </a:gridCol>
                <a:gridCol w="2290924">
                  <a:extLst>
                    <a:ext uri="{9D8B030D-6E8A-4147-A177-3AD203B41FA5}">
                      <a16:colId xmlns:a16="http://schemas.microsoft.com/office/drawing/2014/main" val="182209097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h-TH" sz="1600" dirty="0">
                          <a:solidFill>
                            <a:schemeClr val="tx1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รพ.สต.บ้านช่องพลี </a:t>
                      </a:r>
                    </a:p>
                    <a:p>
                      <a:pPr algn="ctr"/>
                      <a:r>
                        <a:rPr lang="th-TH" sz="1600" dirty="0">
                          <a:solidFill>
                            <a:schemeClr val="tx1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(ตั้งอยู่ในพื้นที่ตำบลอ่าวนาง)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600" kern="0" dirty="0">
                          <a:solidFill>
                            <a:sysClr val="windowText" lastClr="000000"/>
                          </a:solidFill>
                          <a:latin typeface="TH SarabunPSK" panose="020B0500040200020003" pitchFamily="34" charset="-34"/>
                          <a:ea typeface="Tahoma" panose="020B0604030504040204" pitchFamily="34" charset="0"/>
                          <a:cs typeface="TH SarabunPSK" panose="020B0500040200020003" pitchFamily="34" charset="-34"/>
                        </a:rPr>
                        <a:t>รพ.สต.บ้านในไร่ </a:t>
                      </a:r>
                    </a:p>
                    <a:p>
                      <a:pPr algn="ctr"/>
                      <a:r>
                        <a:rPr lang="th-TH" sz="1600" dirty="0">
                          <a:solidFill>
                            <a:schemeClr val="tx1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(ตั้งอยู่ในพื้นที่ตำบลหนองทะเล)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59820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th-TH" sz="16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1. การติดเชื้อของทางเดินหายใจส่วนบนแบบเฉียบพลันอื่น ๆ</a:t>
                      </a:r>
                    </a:p>
                    <a:p>
                      <a:r>
                        <a:rPr lang="th-TH" sz="16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2. การบาดเจ็บระบุเฉพาะอื่น ๆ, ไม่ระบุเฉพาะและหลายบริเวณในร่างกาย</a:t>
                      </a:r>
                    </a:p>
                    <a:p>
                      <a:r>
                        <a:rPr lang="th-TH" sz="16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3. ความดันโลหิตสูงที่ไม่มีสาเหตุนำ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th-TH" sz="16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1. การติดเชื้อของทางเดินหายใจส่วนบนแบบเฉียบพลันอื่น ๆ</a:t>
                      </a:r>
                    </a:p>
                    <a:p>
                      <a:r>
                        <a:rPr lang="th-TH" sz="16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2. ความดันโลหิตสูงที่ไม่มีสาเหตุนำ</a:t>
                      </a:r>
                    </a:p>
                    <a:p>
                      <a:r>
                        <a:rPr lang="th-TH" sz="16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3. เบาหวาน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4784894"/>
                  </a:ext>
                </a:extLst>
              </a:tr>
            </a:tbl>
          </a:graphicData>
        </a:graphic>
      </p:graphicFrame>
      <p:sp>
        <p:nvSpPr>
          <p:cNvPr id="24" name="TextBox 23">
            <a:extLst>
              <a:ext uri="{FF2B5EF4-FFF2-40B4-BE49-F238E27FC236}">
                <a16:creationId xmlns:a16="http://schemas.microsoft.com/office/drawing/2014/main" id="{6B9425B5-39A0-9F56-6806-8A97807D1163}"/>
              </a:ext>
            </a:extLst>
          </p:cNvPr>
          <p:cNvSpPr txBox="1"/>
          <p:nvPr/>
        </p:nvSpPr>
        <p:spPr>
          <a:xfrm>
            <a:off x="1176465" y="2617351"/>
            <a:ext cx="281863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sng" strike="noStrike" kern="1200" cap="none" spc="0" normalizeH="0" baseline="0" noProof="0" dirty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สาเหตุการป่วย 3 อันดับแรก ปี 2567</a:t>
            </a:r>
            <a:endParaRPr kumimoji="0" lang="th-TH" sz="1600" b="1" i="0" u="sng" strike="noStrike" kern="1200" cap="none" spc="0" normalizeH="0" baseline="0" noProof="0" dirty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AA5A499A-4234-BB28-D26E-BDE2EFFE6AAF}"/>
              </a:ext>
            </a:extLst>
          </p:cNvPr>
          <p:cNvGrpSpPr/>
          <p:nvPr/>
        </p:nvGrpSpPr>
        <p:grpSpPr>
          <a:xfrm>
            <a:off x="5133039" y="1042506"/>
            <a:ext cx="3775440" cy="5338549"/>
            <a:chOff x="5107287" y="966570"/>
            <a:chExt cx="3775440" cy="5338549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98F13EAD-A876-D237-4DC5-67B321D80E3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07287" y="966570"/>
              <a:ext cx="3775440" cy="5338549"/>
            </a:xfrm>
            <a:prstGeom prst="rect">
              <a:avLst/>
            </a:prstGeom>
            <a:noFill/>
          </p:spPr>
        </p:pic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0B16858B-D586-34AE-6566-6EB950599D3B}"/>
                </a:ext>
              </a:extLst>
            </p:cNvPr>
            <p:cNvSpPr/>
            <p:nvPr/>
          </p:nvSpPr>
          <p:spPr>
            <a:xfrm>
              <a:off x="6411330" y="2264736"/>
              <a:ext cx="148906" cy="148856"/>
            </a:xfrm>
            <a:prstGeom prst="ellipse">
              <a:avLst/>
            </a:prstGeom>
            <a:noFill/>
            <a:ln w="28575">
              <a:solidFill>
                <a:srgbClr val="037F7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7E4E7C43-EED9-97D5-9278-4AD0A5C0B69E}"/>
                </a:ext>
              </a:extLst>
            </p:cNvPr>
            <p:cNvCxnSpPr>
              <a:cxnSpLocks/>
            </p:cNvCxnSpPr>
            <p:nvPr/>
          </p:nvCxnSpPr>
          <p:spPr>
            <a:xfrm>
              <a:off x="6549602" y="2339164"/>
              <a:ext cx="552861" cy="0"/>
            </a:xfrm>
            <a:prstGeom prst="line">
              <a:avLst/>
            </a:prstGeom>
            <a:ln w="28575">
              <a:solidFill>
                <a:srgbClr val="037F7C"/>
              </a:solidFill>
              <a:headEnd type="none" w="med" len="med"/>
              <a:tailEnd type="arrow" w="med" len="med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4391EACC-CAF8-037D-D417-4F30642D3CC0}"/>
                </a:ext>
              </a:extLst>
            </p:cNvPr>
            <p:cNvSpPr/>
            <p:nvPr/>
          </p:nvSpPr>
          <p:spPr>
            <a:xfrm>
              <a:off x="7446134" y="4133923"/>
              <a:ext cx="148906" cy="148856"/>
            </a:xfrm>
            <a:prstGeom prst="ellipse">
              <a:avLst/>
            </a:prstGeom>
            <a:noFill/>
            <a:ln w="28575">
              <a:solidFill>
                <a:srgbClr val="037F7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1D554E4-FEF4-3E47-A52F-03C8E859CF36}"/>
                </a:ext>
              </a:extLst>
            </p:cNvPr>
            <p:cNvCxnSpPr>
              <a:cxnSpLocks/>
            </p:cNvCxnSpPr>
            <p:nvPr/>
          </p:nvCxnSpPr>
          <p:spPr>
            <a:xfrm>
              <a:off x="6517703" y="4201262"/>
              <a:ext cx="917798" cy="0"/>
            </a:xfrm>
            <a:prstGeom prst="line">
              <a:avLst/>
            </a:prstGeom>
            <a:ln w="28575">
              <a:solidFill>
                <a:srgbClr val="037F7C"/>
              </a:solidFill>
              <a:headEnd type="arrow" w="med" len="med"/>
              <a:tailEnd type="none" w="med" len="med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4ADFBE3E-A911-00C4-73B7-AA1D9F1EE3FF}"/>
                </a:ext>
              </a:extLst>
            </p:cNvPr>
            <p:cNvGrpSpPr/>
            <p:nvPr/>
          </p:nvGrpSpPr>
          <p:grpSpPr>
            <a:xfrm>
              <a:off x="5351434" y="3635771"/>
              <a:ext cx="1176902" cy="1097926"/>
              <a:chOff x="5393966" y="3614505"/>
              <a:chExt cx="1176902" cy="1097926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DBECF0D1-8C52-24DA-BF5B-507C746BDD6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393966" y="3614505"/>
                <a:ext cx="1176902" cy="882482"/>
              </a:xfrm>
              <a:prstGeom prst="rect">
                <a:avLst/>
              </a:prstGeom>
              <a:noFill/>
            </p:spPr>
          </p:pic>
          <p:sp>
            <p:nvSpPr>
              <p:cNvPr id="26" name="กล่องข้อความ 16">
                <a:extLst>
                  <a:ext uri="{FF2B5EF4-FFF2-40B4-BE49-F238E27FC236}">
                    <a16:creationId xmlns:a16="http://schemas.microsoft.com/office/drawing/2014/main" id="{DD0B6053-88AD-AF6E-8F5A-53545DB66F8F}"/>
                  </a:ext>
                </a:extLst>
              </p:cNvPr>
              <p:cNvSpPr txBox="1"/>
              <p:nvPr/>
            </p:nvSpPr>
            <p:spPr>
              <a:xfrm>
                <a:off x="5393966" y="4496988"/>
                <a:ext cx="1166269" cy="215443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FFCC66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tIns="0" bIns="0" rtlCol="0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14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+mn-ea"/>
                    <a:cs typeface="TH SarabunPSK" panose="020B0500040200020003" pitchFamily="34" charset="-34"/>
                  </a:rPr>
                  <a:t>รพ.สต.บ้านช่องพลี</a:t>
                </a:r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55469980-0B01-995E-77E0-A3E677C911DD}"/>
                </a:ext>
              </a:extLst>
            </p:cNvPr>
            <p:cNvGrpSpPr/>
            <p:nvPr/>
          </p:nvGrpSpPr>
          <p:grpSpPr>
            <a:xfrm>
              <a:off x="7102463" y="1913628"/>
              <a:ext cx="1176643" cy="1089690"/>
              <a:chOff x="7123729" y="1871096"/>
              <a:chExt cx="1176643" cy="1089690"/>
            </a:xfrm>
          </p:grpSpPr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4C438F97-C2F7-0504-F1B5-BFF90C5C386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123729" y="1871096"/>
                <a:ext cx="1176643" cy="882482"/>
              </a:xfrm>
              <a:prstGeom prst="rect">
                <a:avLst/>
              </a:prstGeom>
              <a:noFill/>
            </p:spPr>
          </p:pic>
          <p:sp>
            <p:nvSpPr>
              <p:cNvPr id="27" name="กล่องข้อความ 16">
                <a:extLst>
                  <a:ext uri="{FF2B5EF4-FFF2-40B4-BE49-F238E27FC236}">
                    <a16:creationId xmlns:a16="http://schemas.microsoft.com/office/drawing/2014/main" id="{307DCBA4-96DD-741C-2E16-D9E341D4CAFF}"/>
                  </a:ext>
                </a:extLst>
              </p:cNvPr>
              <p:cNvSpPr txBox="1"/>
              <p:nvPr/>
            </p:nvSpPr>
            <p:spPr>
              <a:xfrm>
                <a:off x="7123729" y="2745344"/>
                <a:ext cx="1176643" cy="21544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FFCC66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tIns="0" bIns="0" rtlCol="0">
                <a:spAutoFit/>
              </a:bodyPr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14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+mn-ea"/>
                    <a:cs typeface="TH SarabunPSK" panose="020B0500040200020003" pitchFamily="34" charset="-34"/>
                  </a:rPr>
                  <a:t>รพ.สต.บ้านในไร่</a:t>
                </a:r>
              </a:p>
            </p:txBody>
          </p:sp>
        </p:grp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7CA995BB-C778-03FC-1341-381D9A59F6EE}"/>
              </a:ext>
            </a:extLst>
          </p:cNvPr>
          <p:cNvSpPr txBox="1"/>
          <p:nvPr/>
        </p:nvSpPr>
        <p:spPr>
          <a:xfrm>
            <a:off x="232807" y="4809633"/>
            <a:ext cx="44230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ที่มา </a:t>
            </a: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: </a:t>
            </a:r>
            <a:r>
              <a:rPr kumimoji="0" lang="th-TH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โรงพยาบาลส่งเสริมสุขภาพตำบลบ้านช่องพลี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และโรงพยาบาลส่งเสริมสุขภาพตำบลบ้านในไร่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, 2568</a:t>
            </a:r>
          </a:p>
        </p:txBody>
      </p:sp>
    </p:spTree>
    <p:extLst>
      <p:ext uri="{BB962C8B-B14F-4D97-AF65-F5344CB8AC3E}">
        <p14:creationId xmlns:p14="http://schemas.microsoft.com/office/powerpoint/2010/main" val="151758457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B4BA797A-F8A1-71B3-A475-6064674BEB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8C1DE55-8F3A-CAC1-9762-28C63E38FF03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การสาธารณสุข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5953B392-1BA3-0CDD-3202-9782785CBA0E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94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B405342-D886-3008-0701-1461DA0AF952}"/>
              </a:ext>
            </a:extLst>
          </p:cNvPr>
          <p:cNvSpPr/>
          <p:nvPr/>
        </p:nvSpPr>
        <p:spPr>
          <a:xfrm>
            <a:off x="211814" y="1548268"/>
            <a:ext cx="4132275" cy="308234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ผลกระทบต่อสุขภาพอนามัยของประชาชนในชุมชน</a:t>
            </a:r>
          </a:p>
          <a:p>
            <a:pPr marL="271462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533400" algn="l"/>
              </a:tabLst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กิจกรรมของโครงการจะมีการใช้เครื่องจักรขุดเปิดหน้าดิน ปรับพื้นที่ </a:t>
            </a:r>
            <a:b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ซึ่งอาจก่อให้เกิดการฟุ้งกระจายของฝุ่นละออง เกิดสารมลพิษทางอากาศจากท่อไอเสียรถบรรทุก ทำให้เกิดเสียงดัง และแรงสั่นสะเทือน รบกวนไปสู่ชุมชนใกล้เคียง </a:t>
            </a:r>
            <a:r>
              <a:rPr kumimoji="0" lang="th-TH" sz="14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จึงกำหนดให้มี</a:t>
            </a:r>
            <a:r>
              <a:rPr kumimoji="0" lang="th-TH" sz="1400" b="1" i="0" u="none" strike="noStrike" kern="1200" cap="none" spc="-4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ผลกระทบทางลบในระดับปานกลาง</a:t>
            </a:r>
          </a:p>
          <a:p>
            <a:pPr marL="271463" marR="0" lvl="0" indent="-27146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>
                <a:tab pos="533400" algn="l"/>
              </a:tabLst>
              <a:defRPr/>
            </a:pPr>
            <a:r>
              <a:rPr kumimoji="0" lang="th-TH" sz="1400" b="1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ผลกระทบต่อการบริการด้านสาธารณสุข</a:t>
            </a:r>
          </a:p>
          <a:p>
            <a:pPr marL="271463" marR="0" lvl="0" indent="-27146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271463" algn="l"/>
                <a:tab pos="533400" algn="l"/>
              </a:tabLst>
              <a:defRPr/>
            </a:pPr>
            <a:r>
              <a:rPr kumimoji="0" lang="th-TH" sz="1400" b="1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	</a:t>
            </a:r>
            <a:r>
              <a:rPr kumimoji="0" lang="th-TH" sz="1400" b="0" i="0" u="none" strike="noStrike" kern="120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กิจกรรมของโครงการจะมีเจ้าหน้าที่และคนงานก่อสร้างเข้ามาเกี่ยวข้อง ซึ่งอาจทำให้</a:t>
            </a:r>
            <a:br>
              <a:rPr kumimoji="0" lang="th-TH" sz="1400" b="0" i="0" u="none" strike="noStrike" kern="120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400" b="0" i="0" u="none" strike="noStrike" kern="120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มีจำนวนผู้ป่วยเพิ่มขึ้น อาจส่งผลต่อขีดความสามารถในการให้บริการด้านสาธารณสุข อย่างไรก็ตาม ในบริเวณใกล้เคียงพื้นที่โครงการมีโรงพยาบาลประจำจังหวัดที่มีการให้บริการด้านสาธารณสุขครอบคลุมทั้งผู้ป่วยนอกและผู้ป่วยใน โดยตั้งอยู่ห่างจากพื้นที่โครงการประมาณ 9.4 กิโลเมตร สามารถแบ่งเบาการให้บริการผู้ป่วยในพื้นที่ได้ </a:t>
            </a:r>
            <a:br>
              <a:rPr kumimoji="0" lang="th-TH" sz="1400" b="0" i="0" u="none" strike="noStrike" kern="120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400" b="0" i="0" u="none" strike="noStrike" kern="120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จึงกำหนดให้มี</a:t>
            </a:r>
            <a:r>
              <a:rPr kumimoji="0" lang="th-TH" sz="1400" b="1" i="0" u="none" strike="noStrike" kern="1200" cap="none" spc="-6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ผลกระทบทางลบในระดับต่ำ</a:t>
            </a:r>
            <a:endParaRPr kumimoji="0" lang="th-TH" sz="1400" b="0" i="0" u="none" strike="noStrike" kern="1200" cap="none" spc="-6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5" name="TextBox 55">
            <a:extLst>
              <a:ext uri="{FF2B5EF4-FFF2-40B4-BE49-F238E27FC236}">
                <a16:creationId xmlns:a16="http://schemas.microsoft.com/office/drawing/2014/main" id="{C7D7D85B-308C-FF35-1EFC-0E94A9A9B61C}"/>
              </a:ext>
            </a:extLst>
          </p:cNvPr>
          <p:cNvSpPr txBox="1"/>
          <p:nvPr/>
        </p:nvSpPr>
        <p:spPr>
          <a:xfrm>
            <a:off x="777096" y="1363602"/>
            <a:ext cx="3001709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92E64E0-CB51-32B3-64B4-CBA9D9F7945C}"/>
              </a:ext>
            </a:extLst>
          </p:cNvPr>
          <p:cNvSpPr/>
          <p:nvPr/>
        </p:nvSpPr>
        <p:spPr>
          <a:xfrm>
            <a:off x="4799910" y="1548267"/>
            <a:ext cx="4132276" cy="3714198"/>
          </a:xfrm>
          <a:prstGeom prst="rect">
            <a:avLst/>
          </a:prstGeom>
          <a:solidFill>
            <a:srgbClr val="FFEFEF"/>
          </a:solidFill>
          <a:ln w="19050">
            <a:solidFill>
              <a:schemeClr val="accent5">
                <a:lumMod val="7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ปฏิบัติตามมาตรการป้องกันและแก้ไขผลกระทบด้านคุณภาพอากาศและบรรยากาศ เสียง ความสั่นสะเทือน การคมนาคมขนส่ง อาชีวอนามัยและความปลอดภัย อุบัติเหตุและความปลอดภัย และสุขาภิบาลอย่างเคร่งครัด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ประสานงานกับสถานบริการทางสาธารณสุขที่อยู่ในพื้นที่โครงการ ที่สามารถรองรับการรักษาพยาบาลได้ในกรณีที่เกิดการบาดเจ็บเล็กน้อย โดยในบริเวณแนวเส้นทางโครงการช่วงที่ 1 </a:t>
            </a:r>
            <a:r>
              <a:rPr kumimoji="0" lang="th-TH" sz="14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ได้แก่ โรงพยาบาลส่งเสริมสุขภาพตำบลบ้านช่องพลี (ระยะห่างจากโครงการ 160 เมตร) 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และบริเวณแนวเส้นทางโครงการช่วงที่ 2 ได้แก่ </a:t>
            </a:r>
            <a:r>
              <a:rPr kumimoji="0" lang="th-TH" sz="14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โรงพยาบาลส่งเสริมสุขภาพตำบลบ้านในไร่ (ระยะห่างจากโครงการ 464 เมตร)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สำหรับในกรณีที่มีผู้ป่วยฉุกเฉินขั้นวิกฤต หากสถานพยาบาลในพื้นที่โครงการไม่สามารถรองรับการรักษาพยาบาลผู้ป่วยได้ให้สถานพยาบาลในพื้นที่ศึกษาหรือผู้รับเหมาก่อสร้างต้องประสานงานและส่งต่อผู้ป่วยฉุกเฉินขั้นวิกฤต</a:t>
            </a:r>
            <a:b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ไปยัง</a:t>
            </a:r>
            <a:r>
              <a:rPr kumimoji="0" lang="th-TH" sz="14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โรงพยาบาลกระบี่ (ระยะห่างจากโครงการ 9.4 กิโลเมตร) 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เพื่อรับ</a:t>
            </a:r>
            <a:b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การรักษาพยาบาลอย่างทันท่วงที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ผู้รับเหมาต้องมีการ</a:t>
            </a:r>
            <a:r>
              <a:rPr kumimoji="0" lang="th-TH" sz="14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ตรวจคัดกรองโรคระบาดในคนงานก่อสร้าง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ก่อนเข้ามา</a:t>
            </a:r>
            <a:r>
              <a:rPr kumimoji="0" lang="th-TH" sz="1400" b="0" i="0" u="none" strike="noStrike" kern="0" cap="none" spc="-3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ทำงานในพื้นที่โครงการ และให้คนงานก่อสร้างปฏิบัติตามแนวทางด้านสาธารณสุข</a:t>
            </a:r>
          </a:p>
        </p:txBody>
      </p:sp>
      <p:sp>
        <p:nvSpPr>
          <p:cNvPr id="10" name="TextBox 55">
            <a:extLst>
              <a:ext uri="{FF2B5EF4-FFF2-40B4-BE49-F238E27FC236}">
                <a16:creationId xmlns:a16="http://schemas.microsoft.com/office/drawing/2014/main" id="{13395A96-6D0C-79C2-DBA8-1032FA239605}"/>
              </a:ext>
            </a:extLst>
          </p:cNvPr>
          <p:cNvSpPr txBox="1"/>
          <p:nvPr/>
        </p:nvSpPr>
        <p:spPr>
          <a:xfrm>
            <a:off x="5519904" y="1363602"/>
            <a:ext cx="3001709" cy="369332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มาตรการฯ ที่สำคัญ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2" name="Arrow: Pentagon 11">
            <a:extLst>
              <a:ext uri="{FF2B5EF4-FFF2-40B4-BE49-F238E27FC236}">
                <a16:creationId xmlns:a16="http://schemas.microsoft.com/office/drawing/2014/main" id="{C408D915-6631-AAC1-6971-2C0E1E7BFE5B}"/>
              </a:ext>
            </a:extLst>
          </p:cNvPr>
          <p:cNvSpPr/>
          <p:nvPr/>
        </p:nvSpPr>
        <p:spPr>
          <a:xfrm>
            <a:off x="222324" y="929945"/>
            <a:ext cx="3047300" cy="369244"/>
          </a:xfrm>
          <a:prstGeom prst="homePlate">
            <a:avLst/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แนวเส้นทางโครงการช่วงที่ 1 และช่วงที่ 2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3" name="Arrow: Chevron 12">
            <a:extLst>
              <a:ext uri="{FF2B5EF4-FFF2-40B4-BE49-F238E27FC236}">
                <a16:creationId xmlns:a16="http://schemas.microsoft.com/office/drawing/2014/main" id="{053FD91A-0C63-31FF-943D-FC519ADB121B}"/>
              </a:ext>
            </a:extLst>
          </p:cNvPr>
          <p:cNvSpPr/>
          <p:nvPr/>
        </p:nvSpPr>
        <p:spPr>
          <a:xfrm>
            <a:off x="3158411" y="929945"/>
            <a:ext cx="428625" cy="369244"/>
          </a:xfrm>
          <a:prstGeom prst="chevron">
            <a:avLst>
              <a:gd name="adj" fmla="val 54969"/>
            </a:avLst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1332186423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0AB9017C-27A7-E4D8-18D5-6D06BCFBBB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ACB92CA-7CE3-0103-B72D-988952ACC52B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อาชีวอนามัยและความปลอดภัย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171F62AC-CBA1-CDF5-E82E-CE02CA3EA135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95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8" name="Picture 4" descr="ไม่มีคำอธิบายรูปภาพ">
            <a:extLst>
              <a:ext uri="{FF2B5EF4-FFF2-40B4-BE49-F238E27FC236}">
                <a16:creationId xmlns:a16="http://schemas.microsoft.com/office/drawing/2014/main" id="{E3559826-5A9F-7308-569B-ED1EDDD147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4889" y="954174"/>
            <a:ext cx="2025870" cy="13518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F5C7769-2D97-9E3A-C206-FAD8004C1A66}"/>
              </a:ext>
            </a:extLst>
          </p:cNvPr>
          <p:cNvSpPr/>
          <p:nvPr/>
        </p:nvSpPr>
        <p:spPr>
          <a:xfrm>
            <a:off x="198661" y="1045184"/>
            <a:ext cx="4581850" cy="2137045"/>
          </a:xfrm>
          <a:prstGeom prst="rect">
            <a:avLst/>
          </a:prstGeom>
          <a:solidFill>
            <a:srgbClr val="FFFFF3"/>
          </a:solidFill>
          <a:ln w="19050">
            <a:solidFill>
              <a:srgbClr val="037F7C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ปี พ.ศ.2567 จังหวัดกระบี่มีผู้ประสบอันตรายจาก</a:t>
            </a: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กิจกรรมการก่อสร้าง </a:t>
            </a: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จำนวน 64 ราย โดยทำให้หยุดงานไม่เกิน 3 วัน จำนวน 23 ราย และหยุดงานเกิน </a:t>
            </a:r>
            <a:b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3 วัน จำนวน 41 ราย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ากการรวบรวมและทบทวนข้อมูลในรายงานผลการปฏิบัติตามมาตรการป้องกันและแก้ไขผลกระทบสิ่งแวดล้อมและมาตรการติดตามตรวจสอบผลกระทบสิ่งแวดล้อมของโครงการประเภทขยายทางหลวงที่ลักษณะกิจกรรมใกล้เคียงกับโครงการ จำนวน 2 โครงการ ดังนี้</a:t>
            </a:r>
          </a:p>
        </p:txBody>
      </p:sp>
      <p:sp>
        <p:nvSpPr>
          <p:cNvPr id="10" name="TextBox 55">
            <a:extLst>
              <a:ext uri="{FF2B5EF4-FFF2-40B4-BE49-F238E27FC236}">
                <a16:creationId xmlns:a16="http://schemas.microsoft.com/office/drawing/2014/main" id="{1166DAB2-7499-67C9-B1DF-5A22E25E9976}"/>
              </a:ext>
            </a:extLst>
          </p:cNvPr>
          <p:cNvSpPr txBox="1"/>
          <p:nvPr/>
        </p:nvSpPr>
        <p:spPr>
          <a:xfrm>
            <a:off x="988729" y="923719"/>
            <a:ext cx="3001709" cy="369332"/>
          </a:xfrm>
          <a:prstGeom prst="rect">
            <a:avLst/>
          </a:prstGeom>
          <a:solidFill>
            <a:srgbClr val="037F7C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สภาพปัจจุบัน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AB3CBE1-6B94-2DD7-83D3-D1A7C71F979A}"/>
              </a:ext>
            </a:extLst>
          </p:cNvPr>
          <p:cNvSpPr txBox="1"/>
          <p:nvPr/>
        </p:nvSpPr>
        <p:spPr>
          <a:xfrm>
            <a:off x="709507" y="3330884"/>
            <a:ext cx="3560152" cy="5847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accent5">
                <a:lumMod val="75000"/>
              </a:schemeClr>
            </a:solidFill>
            <a:prstDash val="sysDot"/>
          </a:ln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โครงการก่อสร้างทางหลวงหมายเลข 4 </a:t>
            </a:r>
            <a:b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สายสามแยกปลาลัง - อ.เหนือคลอง จ.กระบี่ (พ.ศ. 2567)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C664AE8-1C0D-0288-0F12-047ED3DFC4AD}"/>
              </a:ext>
            </a:extLst>
          </p:cNvPr>
          <p:cNvSpPr txBox="1"/>
          <p:nvPr/>
        </p:nvSpPr>
        <p:spPr>
          <a:xfrm>
            <a:off x="4937875" y="3323938"/>
            <a:ext cx="3560152" cy="5847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accent5">
                <a:lumMod val="75000"/>
              </a:schemeClr>
            </a:solidFill>
            <a:prstDash val="sysDot"/>
          </a:ln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โครงการพัฒนาทางหลวงหมายเลข 231 </a:t>
            </a:r>
            <a:b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 กม.ที่ 28+900 - บริเวณ กม.ที่ 39+000 (พ.ศ. 2568)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B380550-17CD-F7E7-2FE1-7E00D57A0ADE}"/>
              </a:ext>
            </a:extLst>
          </p:cNvPr>
          <p:cNvSpPr/>
          <p:nvPr/>
        </p:nvSpPr>
        <p:spPr>
          <a:xfrm>
            <a:off x="405177" y="4784249"/>
            <a:ext cx="8333646" cy="5423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0" i="0" u="none" strike="noStrike" kern="1200" cap="none" spc="-5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โครงการทั้ง 2 โครงการมีมาตรการบริหารจัดการด้านความปลอดภัยอย่างเคร่งครัด อาทิ การปฏิบัติตามมาตรการซึ่ง</a:t>
            </a:r>
            <a:r>
              <a:rPr kumimoji="0" lang="th-TH" sz="1400" b="1" i="1" u="none" strike="noStrike" kern="1200" cap="none" spc="-5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จัดให้มีการอบรมพนักงาน และคนงานก่อสร้างให้รู้จักวิธีการใช้งานและวิธีการดูแลรักษา</a:t>
            </a:r>
            <a:r>
              <a:rPr kumimoji="0" lang="th-TH" sz="1400" b="0" i="0" u="none" strike="noStrike" kern="1200" cap="none" spc="-5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เครื่องมือ เครื่องจักร รวมถึงอุปกรณ์ต่าง ๆ อย่างถูกต้องและเหมาะสม </a:t>
            </a:r>
            <a:r>
              <a:rPr kumimoji="0" lang="th-TH" sz="1400" b="1" i="1" u="none" strike="noStrike" kern="1200" cap="none" spc="-5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การจัดให้มีอุปกรณ์ป้องกันอันตรายส่วนบุคคล</a:t>
            </a:r>
            <a:r>
              <a:rPr kumimoji="0" lang="th-TH" sz="1400" b="0" i="0" u="none" strike="noStrike" kern="1200" cap="none" spc="-5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ที่เหมาะสมให้กับคนงานก่อสร้าง เป็นต้น</a:t>
            </a:r>
            <a:endParaRPr kumimoji="0" lang="th-TH" sz="1100" b="1" i="0" u="none" strike="noStrike" kern="0" cap="none" spc="-5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840DEA1-DAB1-021A-627E-49AAE91687BC}"/>
              </a:ext>
            </a:extLst>
          </p:cNvPr>
          <p:cNvSpPr txBox="1"/>
          <p:nvPr/>
        </p:nvSpPr>
        <p:spPr>
          <a:xfrm>
            <a:off x="343632" y="3921176"/>
            <a:ext cx="4228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มีจำนวนคนงานเฉลี่ยไม่เกิน 85 คน/วัน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196B24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ไม่พบรายงานการเกิดอุบัติเหตุขั้นรุนแรงถึงขั้นหยุดงานหรือบาดเจ็บป่วยรุนแรงที่เกิดขึ้นกับคน (สถิติเท่ากับศูนย์)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BC61C67-F970-9B16-0DFA-892D4D33930F}"/>
              </a:ext>
            </a:extLst>
          </p:cNvPr>
          <p:cNvSpPr txBox="1"/>
          <p:nvPr/>
        </p:nvSpPr>
        <p:spPr>
          <a:xfrm>
            <a:off x="4665163" y="3942219"/>
            <a:ext cx="4228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มีจำนวนคนงานเฉลี่ยไม่เกิน 150 คน/วัน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rgbClr val="196B24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ไม่พบรายงานการเกิดอุบัติเหตุขั้นรุนแรงถึงขั้นหยุดงานหรือบาดเจ็บป่วยรุนแรงที่เกิดขึ้นกับคน (สถิติเท่ากับศูนย์)</a:t>
            </a:r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90C67973-BB5E-4A41-0666-8D61414D5589}"/>
              </a:ext>
            </a:extLst>
          </p:cNvPr>
          <p:cNvSpPr/>
          <p:nvPr/>
        </p:nvSpPr>
        <p:spPr>
          <a:xfrm>
            <a:off x="4278612" y="5456686"/>
            <a:ext cx="773102" cy="241745"/>
          </a:xfrm>
          <a:prstGeom prst="down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1C1F560-87E7-D49D-423E-595934D7F01F}"/>
              </a:ext>
            </a:extLst>
          </p:cNvPr>
          <p:cNvSpPr/>
          <p:nvPr/>
        </p:nvSpPr>
        <p:spPr>
          <a:xfrm>
            <a:off x="405177" y="5765443"/>
            <a:ext cx="8333646" cy="5216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โครงการได้นำแนวทางปฏิบัติที่ดี และมาตรการดังกล่าวมาประยุกต์ใช้</a:t>
            </a:r>
            <a:r>
              <a:rPr kumimoji="0" lang="th-TH" sz="1400" b="1" i="1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เป็นกรอบในการกำหนดมาตรการป้องกันและแก้ไขด้านอาชีวอนามัยและความปลอดภัย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ของโครงการ </a:t>
            </a:r>
            <a:b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เพื่อควบคุมและลดความเสี่ยงจากการปฏิบัติงานให้อยู่ในระดับที่ยอมรับได้ต่อไป</a:t>
            </a:r>
            <a:endParaRPr kumimoji="0" lang="th-TH" sz="11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6" name="Picture 8">
            <a:extLst>
              <a:ext uri="{FF2B5EF4-FFF2-40B4-BE49-F238E27FC236}">
                <a16:creationId xmlns:a16="http://schemas.microsoft.com/office/drawing/2014/main" id="{B342CC55-572F-D373-D0A5-81A5992315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6130" y="1876301"/>
            <a:ext cx="2057401" cy="13030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2FD7A08E-A6C1-4E65-2AA6-8794B5FA5811}"/>
              </a:ext>
            </a:extLst>
          </p:cNvPr>
          <p:cNvSpPr/>
          <p:nvPr/>
        </p:nvSpPr>
        <p:spPr>
          <a:xfrm>
            <a:off x="560837" y="3247816"/>
            <a:ext cx="427892" cy="425391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1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D901FB94-FBC7-53AC-8E51-9DB13067C92B}"/>
              </a:ext>
            </a:extLst>
          </p:cNvPr>
          <p:cNvSpPr/>
          <p:nvPr/>
        </p:nvSpPr>
        <p:spPr>
          <a:xfrm>
            <a:off x="4909589" y="3216304"/>
            <a:ext cx="427892" cy="425391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2 </a:t>
            </a:r>
          </a:p>
        </p:txBody>
      </p:sp>
    </p:spTree>
    <p:extLst>
      <p:ext uri="{BB962C8B-B14F-4D97-AF65-F5344CB8AC3E}">
        <p14:creationId xmlns:p14="http://schemas.microsoft.com/office/powerpoint/2010/main" val="1713369239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2B0CEDB6-1C9F-35B6-1597-6AF6067427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AF547E6A-14B5-4B33-2EFD-337EA5623E9F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อาชีวอนามัยและความปลอดภัย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2FEBCF79-241F-830C-DF78-2FEB56004E8E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96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38AF84B-2E5D-8B7F-A0F8-F6FAA42970CE}"/>
              </a:ext>
            </a:extLst>
          </p:cNvPr>
          <p:cNvSpPr/>
          <p:nvPr/>
        </p:nvSpPr>
        <p:spPr>
          <a:xfrm>
            <a:off x="211816" y="1628738"/>
            <a:ext cx="4132275" cy="285436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งานเตรียมการก่อสร้าง งานดิน งานทาง อาจก่อให้เกิดการฟุ้งกระจายของ</a:t>
            </a:r>
            <a:b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ฝุ่นละออง เกิดเสียงดัง และอาจเกิดแรงสั่นสะเทือนที่ส่งผลต่อคนงานก่อสร้างได้ รวมทั้งอาจบาดเจ็บจากการทำงานที่ขาดความระมัดระวัง ประมาทเลินเล่อ นอกจากนี้ อาจเสี่ยงต่อการถูกเฉี่ยวชนจากรถที่สัญจรไปมา </a:t>
            </a:r>
            <a:r>
              <a:rPr kumimoji="0" lang="th-TH" sz="14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จึงกำหนดให้มี</a:t>
            </a:r>
            <a:r>
              <a:rPr kumimoji="0" lang="th-TH" sz="1400" b="1" i="0" u="none" strike="noStrike" kern="1200" cap="none" spc="-4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ผลกระทบทางลบในระดับปานกลาง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งานติดตั้งไฟฟ้า/ป้ายและเครื่องหมายจราจร เป็นกิจกรรมที่ต้องใช้เครื่องจักร</a:t>
            </a:r>
            <a:r>
              <a:rPr kumimoji="0" lang="th-TH" sz="1400" b="0" i="0" u="none" strike="noStrike" kern="1200" cap="none" spc="-5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ทำงานในที่สูง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หากคนงานปฏิบัติงานด้วยความประมาท หรือไม่มีอุปกรณ์ป้องกันอันตรายส่วนบุคคล อาจก่อให้เกิดการพลัดตกลงมาจนทำให้ถึงแก่ชีวิตหรือบาดเจ็บถึงพิการได้ อย่างไรก็ตาม เป็นกิจกรรมที่เกิดขึ้นในระยะเวลาสั้น ๆ และไม่ได้เกิดขึ้นตลอดระยะเวลาของการก่อสร้างโครงการ </a:t>
            </a:r>
            <a:r>
              <a:rPr kumimoji="0" lang="th-TH" sz="14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จึงกำหนดให้มี</a:t>
            </a:r>
            <a:r>
              <a:rPr kumimoji="0" lang="th-TH" sz="1400" b="1" i="0" u="none" strike="noStrike" kern="1200" cap="none" spc="-4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ผลกระทบทางลบในระดับต่ำ</a:t>
            </a:r>
            <a:endParaRPr kumimoji="0" lang="th-TH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5" name="TextBox 55">
            <a:extLst>
              <a:ext uri="{FF2B5EF4-FFF2-40B4-BE49-F238E27FC236}">
                <a16:creationId xmlns:a16="http://schemas.microsoft.com/office/drawing/2014/main" id="{829A2214-C0A7-7BEE-7986-CF7FA3E41E49}"/>
              </a:ext>
            </a:extLst>
          </p:cNvPr>
          <p:cNvSpPr txBox="1"/>
          <p:nvPr/>
        </p:nvSpPr>
        <p:spPr>
          <a:xfrm>
            <a:off x="777098" y="1444072"/>
            <a:ext cx="3001709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9D56AC1-FD1B-6F08-4FAD-23CD8B54545B}"/>
              </a:ext>
            </a:extLst>
          </p:cNvPr>
          <p:cNvSpPr/>
          <p:nvPr/>
        </p:nvSpPr>
        <p:spPr>
          <a:xfrm>
            <a:off x="4799908" y="1628736"/>
            <a:ext cx="4132276" cy="3959264"/>
          </a:xfrm>
          <a:prstGeom prst="rect">
            <a:avLst/>
          </a:prstGeom>
          <a:solidFill>
            <a:srgbClr val="FFEFEF"/>
          </a:solidFill>
          <a:ln w="19050">
            <a:solidFill>
              <a:schemeClr val="accent5">
                <a:lumMod val="7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ต้องปฏิบัติตามกฎหมายที่เกี่ยวข้องด้านอาชีวอนามัยและความปลอดภัย ได้แก่</a:t>
            </a:r>
          </a:p>
          <a:p>
            <a:pPr marL="285750" marR="0" lvl="0" indent="-12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36575" algn="l"/>
              </a:tabLst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	พระราชบัญญัติความปลอดภัย อาชีวอนามัย และสภาพแวดล้อมในการทำงาน พ.ศ. 2554 และกฎหมายที่เกี่ยวข้อง</a:t>
            </a:r>
          </a:p>
          <a:p>
            <a:pPr marL="285750" marR="0" lvl="0" indent="-12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36575" algn="l"/>
              </a:tabLst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	พระราชบัญญัติคุ้มครองแรงงาน พ.ศ. 2541 และที่แก้ไขเพิ่มเติม</a:t>
            </a:r>
          </a:p>
          <a:p>
            <a:pPr marL="285750" marR="0" lvl="0" indent="-12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36575" algn="l"/>
              </a:tabLst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	กฎกระทรวงกำหนดมาตรฐานในการบริหาร จัดการ และดำเนินการด้านความปลอดภัย อาชีวอนามัย และสภาพแวดล้อมในการทำงานเกี่ยวกับงานก่อสร้าง พ.ศ. 2564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จัดให้มี</a:t>
            </a:r>
            <a:r>
              <a:rPr kumimoji="0" lang="th-TH" sz="14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การอบรมผู้ปฏิบัติงานให้รู้จักวิธีใช้ ดูแล และบำรุงรักษา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เครื่องจักรอุปกรณ์ต่าง ๆ อย่างถูกต้อง เหมาะสมกับประเภทของงานก่อนการปฏิบัติงาน และกำหนดให้มี</a:t>
            </a:r>
            <a:r>
              <a:rPr kumimoji="0" lang="th-TH" sz="14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เจ้าหน้าที่รับผิดชอบตรวจสอบ บำรุงรักษาเครื่องจักรอุปกรณ์</a:t>
            </a:r>
            <a:br>
              <a:rPr kumimoji="0" lang="th-TH" sz="14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4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ต่าง ๆ ให้ใช้งานได้ดีอยู่เสมอ 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หากพบว่าเครื่องจักรอุปกรณ์ใดชำรุดเสียหาย</a:t>
            </a:r>
            <a:b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ต้องซ่อมแซมทันที เพื่อป้องกันอุบัติเหตุจากการทำงาน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ต้อง</a:t>
            </a:r>
            <a:r>
              <a:rPr kumimoji="0" lang="th-TH" sz="14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จัดเตรียมอุปกรณ์คุ้มครองความปลอดภัยส่วนบุคคล 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ให้เพียงพอต่อผู้ปฏิบัติงาน และควบคุมให้พนักงานที่ปฏิบัติงานใช้อุปกรณ์ เครื่องป้องกันอันตรายส่วนบุคคลอย่างเคร่งครัด และกำหนดให้มีเจ้าหน้าที่ความปลอดภัย (จป.) ควบคุมดูแลความปลอดภัย</a:t>
            </a:r>
          </a:p>
        </p:txBody>
      </p:sp>
      <p:sp>
        <p:nvSpPr>
          <p:cNvPr id="10" name="TextBox 55">
            <a:extLst>
              <a:ext uri="{FF2B5EF4-FFF2-40B4-BE49-F238E27FC236}">
                <a16:creationId xmlns:a16="http://schemas.microsoft.com/office/drawing/2014/main" id="{B517502A-F02C-3D70-EE9D-83FD10CE8963}"/>
              </a:ext>
            </a:extLst>
          </p:cNvPr>
          <p:cNvSpPr txBox="1"/>
          <p:nvPr/>
        </p:nvSpPr>
        <p:spPr>
          <a:xfrm>
            <a:off x="5519902" y="1444072"/>
            <a:ext cx="3001709" cy="369332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มาตรการฯ ที่สำคัญ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6" name="Arrow: Pentagon 5">
            <a:extLst>
              <a:ext uri="{FF2B5EF4-FFF2-40B4-BE49-F238E27FC236}">
                <a16:creationId xmlns:a16="http://schemas.microsoft.com/office/drawing/2014/main" id="{943DC6C1-4E6E-D477-9A21-83FF8F377B45}"/>
              </a:ext>
            </a:extLst>
          </p:cNvPr>
          <p:cNvSpPr/>
          <p:nvPr/>
        </p:nvSpPr>
        <p:spPr>
          <a:xfrm>
            <a:off x="211814" y="982495"/>
            <a:ext cx="3047300" cy="369244"/>
          </a:xfrm>
          <a:prstGeom prst="homePlate">
            <a:avLst/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แนวเส้นทางโครงการช่วงที่ 1 และช่วงที่ 2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7" name="Arrow: Chevron 6">
            <a:extLst>
              <a:ext uri="{FF2B5EF4-FFF2-40B4-BE49-F238E27FC236}">
                <a16:creationId xmlns:a16="http://schemas.microsoft.com/office/drawing/2014/main" id="{725C60D5-529D-9E96-815B-BEFB0E6BA525}"/>
              </a:ext>
            </a:extLst>
          </p:cNvPr>
          <p:cNvSpPr/>
          <p:nvPr/>
        </p:nvSpPr>
        <p:spPr>
          <a:xfrm>
            <a:off x="3147901" y="982495"/>
            <a:ext cx="428625" cy="369244"/>
          </a:xfrm>
          <a:prstGeom prst="chevron">
            <a:avLst>
              <a:gd name="adj" fmla="val 54969"/>
            </a:avLst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1370504405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907F2FCF-7A6E-31D3-2C94-4D9F1C9746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9DD31D3-A381-7DA2-136D-F14A8749BA6E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อุบัติเหตุและความปลอดภัย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116F404E-C5F8-6188-CA22-E7D9CDE7DF92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97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E35CFF8-71A2-20A2-455B-CF5A519D070B}"/>
              </a:ext>
            </a:extLst>
          </p:cNvPr>
          <p:cNvSpPr/>
          <p:nvPr/>
        </p:nvSpPr>
        <p:spPr>
          <a:xfrm>
            <a:off x="60717" y="1413180"/>
            <a:ext cx="3784422" cy="1634820"/>
          </a:xfrm>
          <a:prstGeom prst="rect">
            <a:avLst/>
          </a:prstGeom>
          <a:solidFill>
            <a:srgbClr val="FFFFF3"/>
          </a:solidFill>
          <a:ln w="19050">
            <a:solidFill>
              <a:srgbClr val="037F7C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1200" cap="none" spc="-3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จากการรวบรวมข้อมูลจากแขวงทางหลวงกระบี่ พบว่า ช่วงปี พ.ศ.2564 ถึงพ.ศ.2568 บริเวณแนวเส้นทางโครงการมีการเกิดอุบัติเหตุรวม 3 ครั้ง </a:t>
            </a:r>
            <a:br>
              <a:rPr kumimoji="0" lang="th-TH" sz="1400" b="0" i="0" u="none" strike="noStrike" kern="1200" cap="none" spc="-3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400" b="0" i="0" u="none" strike="noStrike" kern="1200" cap="none" spc="-3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ทำให้มีผู้เสียชีวิต 1 ราย 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จากการรวบรวมข้อมูลสถิติอุบัติเหตุของตำบลอ่าวนาง ตำบลหนองทะเล และตำบลเขาทอง ในปี พ.ศ. 2564 - พ.ศ. 2568 จากศูนย์อุบัติเหตุ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Thai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RSC </a:t>
            </a:r>
            <a:r>
              <a:rPr kumimoji="0" lang="th-TH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กระทรวงคมนาคม พบว่า การเกิดอุบัตเหตุทางถนนมีแนวโน้มเพิ่มขึ้นในทุก ๆ ปี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โดยส่วนใหญ่เกิดอุบัติเหตุจากรถจักรยานยนต์</a:t>
            </a:r>
          </a:p>
        </p:txBody>
      </p:sp>
      <p:sp>
        <p:nvSpPr>
          <p:cNvPr id="7" name="TextBox 55">
            <a:extLst>
              <a:ext uri="{FF2B5EF4-FFF2-40B4-BE49-F238E27FC236}">
                <a16:creationId xmlns:a16="http://schemas.microsoft.com/office/drawing/2014/main" id="{69EAF7BD-522F-4A01-1784-C68858D66977}"/>
              </a:ext>
            </a:extLst>
          </p:cNvPr>
          <p:cNvSpPr txBox="1"/>
          <p:nvPr/>
        </p:nvSpPr>
        <p:spPr>
          <a:xfrm>
            <a:off x="452073" y="922474"/>
            <a:ext cx="3001709" cy="369332"/>
          </a:xfrm>
          <a:prstGeom prst="rect">
            <a:avLst/>
          </a:prstGeom>
          <a:solidFill>
            <a:srgbClr val="037F7C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สภาพปัจจุบัน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92C0B7FC-3010-AD83-0E9A-898928EB25AF}"/>
              </a:ext>
            </a:extLst>
          </p:cNvPr>
          <p:cNvGraphicFramePr>
            <a:graphicFrameLocks noGrp="1"/>
          </p:cNvGraphicFramePr>
          <p:nvPr/>
        </p:nvGraphicFramePr>
        <p:xfrm>
          <a:off x="75103" y="3654768"/>
          <a:ext cx="3774782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4557">
                  <a:extLst>
                    <a:ext uri="{9D8B030D-6E8A-4147-A177-3AD203B41FA5}">
                      <a16:colId xmlns:a16="http://schemas.microsoft.com/office/drawing/2014/main" val="1032215465"/>
                    </a:ext>
                  </a:extLst>
                </a:gridCol>
                <a:gridCol w="697394">
                  <a:extLst>
                    <a:ext uri="{9D8B030D-6E8A-4147-A177-3AD203B41FA5}">
                      <a16:colId xmlns:a16="http://schemas.microsoft.com/office/drawing/2014/main" val="4279366660"/>
                    </a:ext>
                  </a:extLst>
                </a:gridCol>
                <a:gridCol w="1317299">
                  <a:extLst>
                    <a:ext uri="{9D8B030D-6E8A-4147-A177-3AD203B41FA5}">
                      <a16:colId xmlns:a16="http://schemas.microsoft.com/office/drawing/2014/main" val="4123977014"/>
                    </a:ext>
                  </a:extLst>
                </a:gridCol>
                <a:gridCol w="1195532">
                  <a:extLst>
                    <a:ext uri="{9D8B030D-6E8A-4147-A177-3AD203B41FA5}">
                      <a16:colId xmlns:a16="http://schemas.microsoft.com/office/drawing/2014/main" val="2002054563"/>
                    </a:ext>
                  </a:extLst>
                </a:gridCol>
              </a:tblGrid>
              <a:tr h="153744">
                <a:tc>
                  <a:txBody>
                    <a:bodyPr/>
                    <a:lstStyle/>
                    <a:p>
                      <a:pPr algn="ctr"/>
                      <a:r>
                        <a:rPr lang="th-TH" sz="1200" dirty="0">
                          <a:solidFill>
                            <a:schemeClr val="tx1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กม.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200" dirty="0">
                          <a:solidFill>
                            <a:schemeClr val="tx1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ลักษณะทาง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200" dirty="0">
                          <a:solidFill>
                            <a:schemeClr val="tx1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สาเหตุ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200" dirty="0">
                          <a:solidFill>
                            <a:schemeClr val="tx1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ประเภทรถ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62594346"/>
                  </a:ext>
                </a:extLst>
              </a:tr>
              <a:tr h="153744">
                <a:tc gridSpan="4">
                  <a:txBody>
                    <a:bodyPr/>
                    <a:lstStyle/>
                    <a:p>
                      <a:pPr algn="l"/>
                      <a:r>
                        <a:rPr lang="th-TH" sz="12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ช่วงที่ 1 (กม.11+950 ถึง กม.13+930)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D5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th-TH" sz="14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B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th-TH" sz="14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B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th-TH" sz="14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3796380"/>
                  </a:ext>
                </a:extLst>
              </a:tr>
              <a:tr h="256240">
                <a:tc>
                  <a:txBody>
                    <a:bodyPr/>
                    <a:lstStyle/>
                    <a:p>
                      <a:pPr algn="ctr"/>
                      <a:r>
                        <a:rPr lang="th-TH" sz="12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12+185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h-TH" sz="12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ตรง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th-TH" sz="12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ขับรถเร็วเกินอัตรากำหนด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th-TH" sz="12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รถปิคอัพบรรทุก 4 ล้อ และรถจักรยานยนต์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5510744"/>
                  </a:ext>
                </a:extLst>
              </a:tr>
              <a:tr h="256240">
                <a:tc>
                  <a:txBody>
                    <a:bodyPr/>
                    <a:lstStyle/>
                    <a:p>
                      <a:pPr algn="ctr"/>
                      <a:r>
                        <a:rPr lang="th-TH" sz="12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13+400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h-TH" sz="12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ตรง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th-TH" sz="12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ขับรถเร็วเกินอัตรากำหนด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th-TH" sz="12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รถปิคอัพบรรทุก 4 ล้อ และรถจักรยานยนต์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3038418"/>
                  </a:ext>
                </a:extLst>
              </a:tr>
              <a:tr h="153744">
                <a:tc>
                  <a:txBody>
                    <a:bodyPr/>
                    <a:lstStyle/>
                    <a:p>
                      <a:pPr algn="ctr"/>
                      <a:r>
                        <a:rPr lang="th-TH" sz="12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12+157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h-TH" sz="12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ตรง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th-TH" sz="12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ขับรถเร็วเกินอัตรากำหนด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th-TH" sz="12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รถปิคอัพบรรทุก 4 ล้อ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0247742"/>
                  </a:ext>
                </a:extLst>
              </a:tr>
              <a:tr h="153744">
                <a:tc gridSpan="4">
                  <a:txBody>
                    <a:bodyPr/>
                    <a:lstStyle/>
                    <a:p>
                      <a:pPr algn="l"/>
                      <a:r>
                        <a:rPr lang="th-TH" sz="12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ช่วงที่ 2 (กม.19+500 ถึง กม.21+000)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D5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th-TH" sz="14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B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th-TH" sz="14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B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th-TH" sz="14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3159559"/>
                  </a:ext>
                </a:extLst>
              </a:tr>
              <a:tr h="153744">
                <a:tc gridSpan="4">
                  <a:txBody>
                    <a:bodyPr/>
                    <a:lstStyle/>
                    <a:p>
                      <a:pPr algn="l"/>
                      <a:r>
                        <a:rPr lang="th-TH" sz="12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ไม่พบข้อมูลการเกิดอุบัติเหตุในช่วง 5 ปีที่ผ่านมา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B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th-TH" sz="14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B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th-TH" sz="14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B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th-TH" sz="14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63761252"/>
                  </a:ext>
                </a:extLst>
              </a:tr>
            </a:tbl>
          </a:graphicData>
        </a:graphic>
      </p:graphicFrame>
      <p:sp>
        <p:nvSpPr>
          <p:cNvPr id="14" name="Rectangle: Top Corners Rounded 13">
            <a:extLst>
              <a:ext uri="{FF2B5EF4-FFF2-40B4-BE49-F238E27FC236}">
                <a16:creationId xmlns:a16="http://schemas.microsoft.com/office/drawing/2014/main" id="{B314ADA2-C2E7-9D61-045F-F125F9E88626}"/>
              </a:ext>
            </a:extLst>
          </p:cNvPr>
          <p:cNvSpPr/>
          <p:nvPr/>
        </p:nvSpPr>
        <p:spPr>
          <a:xfrm>
            <a:off x="75103" y="3331883"/>
            <a:ext cx="3774782" cy="322885"/>
          </a:xfrm>
          <a:prstGeom prst="round2Same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ข้อมูลการเกิดอุบัติเหตุย้อนหลัง 6 ปี (ปี พ.ศ.2564 ถึง พ.ศ.2568)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AE49AEB-8D1A-60A6-B087-03D86AB9AF54}"/>
              </a:ext>
            </a:extLst>
          </p:cNvPr>
          <p:cNvSpPr txBox="1"/>
          <p:nvPr/>
        </p:nvSpPr>
        <p:spPr>
          <a:xfrm>
            <a:off x="9827" y="5893750"/>
            <a:ext cx="15696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ที่มา </a:t>
            </a: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: </a:t>
            </a:r>
            <a:r>
              <a:rPr kumimoji="0" lang="th-TH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แขวงทางหลวงกระบี่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, 2569</a:t>
            </a:r>
            <a:endParaRPr kumimoji="0" lang="th-TH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5726807-9618-772D-929B-6EEA079B7295}"/>
              </a:ext>
            </a:extLst>
          </p:cNvPr>
          <p:cNvSpPr/>
          <p:nvPr/>
        </p:nvSpPr>
        <p:spPr>
          <a:xfrm>
            <a:off x="3948292" y="1403032"/>
            <a:ext cx="5134991" cy="273545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งานดิน งานทาง เป็นกิจกรรมที่ดำเนินการอยู่ในพื้นที่ก่อสร้างของโครงการ อาจมีการ</a:t>
            </a:r>
            <a:r>
              <a:rPr kumimoji="0" lang="th-TH" sz="13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วางกองดิน หรือวางกองเศษวัสดุก่อสร้างบริเวณเขตทาง ซึ่งทำให้กีดขวางเส้นทางสัญจร</a:t>
            </a:r>
            <a:r>
              <a:rPr kumimoji="0" lang="th-TH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ส่งผลให้เกิดอุบัติเหตุต่อผู้ใช้เส้นทางบริเวณแนวเส้นทางโครงการทั้งสองช่วงบนทางหลวงหมายเลข 4034 ซึ่งเป็นทางหลวงที่สำคัญในการเดินทางในพื้นที่จังหวัดกระบี่ มีนักท่องเที่ยวและประชาชนสัญจรค่อนข้างมาก </a:t>
            </a:r>
            <a:r>
              <a:rPr kumimoji="0" lang="th-TH" sz="13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โดยเฉพาะบริเวณช่วง กม.12+150 - 13+400 ที่มีสถิติการเกิดอุบัติเหตุบ่อยครั้ง </a:t>
            </a:r>
            <a:r>
              <a:rPr kumimoji="0" lang="th-TH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หากขอบเขตพื้นที่ก่อสร้างไม่ชัดเจนอาจทำให้คนที่สัญจรไปมารวมทั้งผู้ใช้รถได้รับอันตรายได้ โดยเฉพาะในเวลากลางคืน </a:t>
            </a:r>
            <a:r>
              <a:rPr kumimoji="0" lang="th-TH" sz="13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จึงกำหนดให้มี</a:t>
            </a:r>
            <a:r>
              <a:rPr kumimoji="0" lang="th-TH" sz="1300" b="1" i="0" u="none" strike="noStrike" kern="1200" cap="none" spc="-4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ผลกระทบทางลบในระดับปานกลาง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การขนส่งเครื่องจักร/วัสดุ/อุปกรณ์ก่อสร้าง งานขนย้ายวัสดุก่อสร้าง เป็นกิจกรรมที่อาจจะมีการวางกองดินหรือกองเศษวัสดุก่อสร้างกีดขวางทางสัญจร หรือการ</a:t>
            </a:r>
            <a:r>
              <a:rPr kumimoji="0" lang="th-TH" sz="13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ร่วงหล่นของเศษวัสดุจากรถบรรทุกขณะขนส่งอุปกรณ์ก่อสร้าง </a:t>
            </a:r>
            <a:r>
              <a:rPr kumimoji="0" lang="th-TH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รวมทั้งการขับขี่รถโดยประมาท ทำให้เกิดความเสี่ยงต่อการเกิดอุบัติเหตุบนท้องถนนในบริเวณพื้นที่</a:t>
            </a:r>
            <a:r>
              <a:rPr kumimoji="0" lang="th-TH" sz="13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โครงการ รวมถึงใน</a:t>
            </a:r>
            <a:r>
              <a:rPr kumimoji="0" lang="th-TH" sz="1300" b="1" i="0" u="none" strike="noStrike" kern="1200" cap="none" spc="-4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บริเวณด้านหน้าสำนักงานควบคุมงานและบ้านพักคนงานที่ตั้งอยู่ในพื้นที่ของหมวดทางหลวง</a:t>
            </a:r>
            <a:r>
              <a:rPr kumimoji="0" lang="th-TH" sz="1300" b="1" i="0" u="none" strike="noStrike" kern="1200" cap="none" spc="-5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อ่าวนาง </a:t>
            </a:r>
            <a:r>
              <a:rPr kumimoji="0" lang="th-TH" sz="1300" b="0" i="0" u="none" strike="noStrike" kern="1200" cap="none" spc="-5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ซึ่งเป็นบริเวณที่อยู่</a:t>
            </a:r>
            <a:r>
              <a:rPr kumimoji="0" lang="th-TH" sz="1300" b="1" i="0" u="none" strike="noStrike" kern="1200" cap="none" spc="-5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ประชิดทางหลวงหมายเลข 4034 ช่วง กม.10+800 </a:t>
            </a:r>
            <a:r>
              <a:rPr kumimoji="0" lang="th-TH" sz="1300" b="0" i="0" u="none" strike="noStrike" kern="1200" cap="none" spc="-5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โดยจะมี</a:t>
            </a:r>
            <a:r>
              <a:rPr kumimoji="0" lang="th-TH" sz="1300" b="1" i="0" u="none" strike="noStrike" kern="1200" cap="none" spc="-5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รถบรรทุกเข้า-ออก</a:t>
            </a:r>
            <a:r>
              <a:rPr kumimoji="0" lang="th-TH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ในพื้นที่ อาจทำให้คนที่สัญจรไปมารวมทั้งผู้ใช้รถได้รับอันตรายได้ </a:t>
            </a:r>
            <a:r>
              <a:rPr kumimoji="0" lang="th-TH" sz="13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จึงกำหนดให้มี</a:t>
            </a:r>
            <a:r>
              <a:rPr kumimoji="0" lang="th-TH" sz="1300" b="1" i="0" u="none" strike="noStrike" kern="1200" cap="none" spc="-4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ผลกระทบทางลบในระดับปานกลาง</a:t>
            </a:r>
            <a:endParaRPr kumimoji="0" lang="th-TH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9" name="TextBox 55">
            <a:extLst>
              <a:ext uri="{FF2B5EF4-FFF2-40B4-BE49-F238E27FC236}">
                <a16:creationId xmlns:a16="http://schemas.microsoft.com/office/drawing/2014/main" id="{141996BB-4099-BA4A-D242-578573BBF5DA}"/>
              </a:ext>
            </a:extLst>
          </p:cNvPr>
          <p:cNvSpPr txBox="1"/>
          <p:nvPr/>
        </p:nvSpPr>
        <p:spPr>
          <a:xfrm>
            <a:off x="3948292" y="921785"/>
            <a:ext cx="1745972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C8BFA58-624E-5507-D66C-9A65D001A1CC}"/>
              </a:ext>
            </a:extLst>
          </p:cNvPr>
          <p:cNvSpPr/>
          <p:nvPr/>
        </p:nvSpPr>
        <p:spPr>
          <a:xfrm>
            <a:off x="3948292" y="4387838"/>
            <a:ext cx="5120605" cy="1893577"/>
          </a:xfrm>
          <a:prstGeom prst="rect">
            <a:avLst/>
          </a:prstGeom>
          <a:solidFill>
            <a:srgbClr val="FFEFEF"/>
          </a:solidFill>
          <a:ln w="19050">
            <a:solidFill>
              <a:schemeClr val="accent5">
                <a:lumMod val="7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ต้องปฏิบัติตามมาตรการด้านการคมนาคมขนส่งอย่างเคร่งครัด เช่น ติดตั้งเครื่องหมายและสัญญาณกำหนดแบบแนะนําการติดตั้งป้ายแนะนําการจราจรในพื้นที่ 3 ลักษณะ ได้แก่ ช่วงก่อนเข้าพื้นที่ก่อสร้างควรจะมีป้ายแนะนําทางเลี่ยงพื้นที่ก่อสร้างและ</a:t>
            </a:r>
            <a:r>
              <a:rPr kumimoji="0" lang="th-TH" sz="13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ป้ายเตือนการเข้าสู่พื้นที่ก่อสร้าง </a:t>
            </a:r>
            <a:r>
              <a:rPr kumimoji="0" lang="th-TH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ช่วงบริเวณพื้นที่ก่อสร้างจะต้องมี</a:t>
            </a:r>
            <a:r>
              <a:rPr kumimoji="0" lang="th-TH" sz="13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ป้ายแนะนําทาง ป้ายบังคับการเบี่ยงจราจร </a:t>
            </a:r>
            <a:r>
              <a:rPr kumimoji="0" lang="th-TH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โดยรอบพื้นที่ก่อสร้างจะต้อง</a:t>
            </a:r>
            <a:r>
              <a:rPr kumimoji="0" lang="th-TH" sz="13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มีไฟสัญญาณฉุกเฉิน (ไฟกระพริบ) </a:t>
            </a:r>
            <a:r>
              <a:rPr kumimoji="0" lang="th-TH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และมีไฟฟ้าแสงสว่างที่เพียงพอต่อการสัญจร ช่วงที่ออกจากพื้นที่ก่อสร้างจะต้องมีป้ายแนะนําทางและป้ายบังคับการเบี่ยงจราจรเข้าสู่ทางช่วงปกติ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300" b="0" i="0" u="none" strike="noStrike" kern="0" cap="none" spc="-3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กำหนดให้มีป้ายเตือนรถบบรทุกเข้า-ออก ในบริเวณด้านหน้าบ้านพักคนงานของโครงการ ซึ่งตั้งอยู่ในพื้นที่</a:t>
            </a:r>
            <a:br>
              <a:rPr kumimoji="0" lang="th-TH" sz="1300" b="0" i="0" u="none" strike="noStrike" kern="0" cap="none" spc="-3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300" b="0" i="0" u="none" strike="noStrike" kern="0" cap="none" spc="-3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หมวดทางหลวงอ่าวนาง เพื่อให้ผู้ใช้ทางที่สัญจรผ่านบริเวณดังกล่าวทราบและเพิ่มความระมัดระวัง</a:t>
            </a:r>
          </a:p>
        </p:txBody>
      </p:sp>
      <p:sp>
        <p:nvSpPr>
          <p:cNvPr id="12" name="TextBox 55">
            <a:extLst>
              <a:ext uri="{FF2B5EF4-FFF2-40B4-BE49-F238E27FC236}">
                <a16:creationId xmlns:a16="http://schemas.microsoft.com/office/drawing/2014/main" id="{D1A6014E-C852-5F35-73A9-D4869A8B0D36}"/>
              </a:ext>
            </a:extLst>
          </p:cNvPr>
          <p:cNvSpPr txBox="1"/>
          <p:nvPr/>
        </p:nvSpPr>
        <p:spPr>
          <a:xfrm>
            <a:off x="3948294" y="4233652"/>
            <a:ext cx="1745972" cy="369332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มาตรการฯ ที่สำคัญ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3" name="Arrow: Pentagon 12">
            <a:extLst>
              <a:ext uri="{FF2B5EF4-FFF2-40B4-BE49-F238E27FC236}">
                <a16:creationId xmlns:a16="http://schemas.microsoft.com/office/drawing/2014/main" id="{6FDF5096-3645-7AAA-9DD3-855F1F0EC795}"/>
              </a:ext>
            </a:extLst>
          </p:cNvPr>
          <p:cNvSpPr/>
          <p:nvPr/>
        </p:nvSpPr>
        <p:spPr>
          <a:xfrm flipH="1">
            <a:off x="6078152" y="938625"/>
            <a:ext cx="3001709" cy="369244"/>
          </a:xfrm>
          <a:prstGeom prst="homePlate">
            <a:avLst/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แนวเส้นทางโครงการช่วงที่ 1 และช่วงที่ 2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BF8D85C1-1B88-C7E3-58F5-A3AC5E90998C}"/>
              </a:ext>
            </a:extLst>
          </p:cNvPr>
          <p:cNvSpPr/>
          <p:nvPr/>
        </p:nvSpPr>
        <p:spPr>
          <a:xfrm flipH="1">
            <a:off x="5781525" y="938625"/>
            <a:ext cx="388501" cy="369244"/>
          </a:xfrm>
          <a:prstGeom prst="chevron">
            <a:avLst>
              <a:gd name="adj" fmla="val 54969"/>
            </a:avLst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200356436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BAE38054-0130-E92E-2D24-36A3A806EA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DDE05F1-93C4-2BEA-47E1-F9FBAA98615C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ความปลอดภัยในสังคม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78CACCB2-A426-1141-C053-D9ACC4AE56A0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98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4D6A2DA-54DE-066D-10EE-A903FEF3B808}"/>
              </a:ext>
            </a:extLst>
          </p:cNvPr>
          <p:cNvSpPr/>
          <p:nvPr/>
        </p:nvSpPr>
        <p:spPr>
          <a:xfrm>
            <a:off x="246876" y="1021332"/>
            <a:ext cx="4093896" cy="2081197"/>
          </a:xfrm>
          <a:prstGeom prst="rect">
            <a:avLst/>
          </a:prstGeom>
          <a:solidFill>
            <a:srgbClr val="FFFFF3"/>
          </a:solidFill>
          <a:ln w="19050">
            <a:solidFill>
              <a:srgbClr val="037F7C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ไม่มีสถานีตำรวจหรือด่านตรวจเพื่อความปลอดภัยที่ตั้งอยู่ในระยะ 500 เมตร จากกึ่งกลางแนวเส้นทางโครงการ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สถานีตำรวจที่อยู่ใกล้ที่สุด คือ สถานีตำรวจภูธรอ่าวนาง</a:t>
            </a:r>
          </a:p>
          <a:p>
            <a:pPr marL="542925" marR="0" lvl="0" indent="-27781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มีระยะห่างจากจุดเริ่มต้นโครงการ ช่วงที่ 1 ประมาณ 4.5 กิโลเมตร</a:t>
            </a:r>
          </a:p>
          <a:p>
            <a:pPr marL="542925" marR="0" lvl="0" indent="-27781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มีระยะห่างจากจุดเริ่มต้นโครงการ ช่วงที่ 2 ประมาณ 10.67 กิโลเมตร</a:t>
            </a:r>
          </a:p>
          <a:p>
            <a:pPr marL="542925" marR="0" lvl="0" indent="-27781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พื้นที่โครงการทั้ง 2 ช่วง อยู่ในความดูแลของสถานีตำรวจภูธรอ่าวนาง</a:t>
            </a:r>
          </a:p>
          <a:p>
            <a:pPr marL="265113" marR="0" lvl="0" indent="-26511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ข้อมูลสถิติคดีอาญาของสถานีภูธรจังหวัดกระบี่ ปี พ.ศ. 2562-2566 พบว่า สถิติการรับแจ้งความสูงสุด ได้แก่ คดีเกี่ยวกับยาเสพติด (ครอบครองเพื่อเสพ)</a:t>
            </a:r>
          </a:p>
          <a:p>
            <a:pPr marL="265113" marR="0" lvl="0" indent="-26511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th-T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7" name="TextBox 55">
            <a:extLst>
              <a:ext uri="{FF2B5EF4-FFF2-40B4-BE49-F238E27FC236}">
                <a16:creationId xmlns:a16="http://schemas.microsoft.com/office/drawing/2014/main" id="{08026159-E7A9-B4E6-EF73-06C59BF35B05}"/>
              </a:ext>
            </a:extLst>
          </p:cNvPr>
          <p:cNvSpPr txBox="1"/>
          <p:nvPr/>
        </p:nvSpPr>
        <p:spPr>
          <a:xfrm>
            <a:off x="1036946" y="938537"/>
            <a:ext cx="3001709" cy="369332"/>
          </a:xfrm>
          <a:prstGeom prst="rect">
            <a:avLst/>
          </a:prstGeom>
          <a:solidFill>
            <a:srgbClr val="037F7C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สภาพปัจจุบัน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357FB0F-FA13-919D-32EB-39F214F890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624"/>
          <a:stretch>
            <a:fillRect/>
          </a:stretch>
        </p:blipFill>
        <p:spPr bwMode="auto">
          <a:xfrm>
            <a:off x="572697" y="3185324"/>
            <a:ext cx="3364587" cy="3586179"/>
          </a:xfrm>
          <a:prstGeom prst="rect">
            <a:avLst/>
          </a:prstGeom>
          <a:noFill/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B014472D-C81E-C6DE-BA38-DFF5CD6E2A52}"/>
              </a:ext>
            </a:extLst>
          </p:cNvPr>
          <p:cNvGrpSpPr/>
          <p:nvPr/>
        </p:nvGrpSpPr>
        <p:grpSpPr>
          <a:xfrm>
            <a:off x="572697" y="5646427"/>
            <a:ext cx="2512037" cy="1125076"/>
            <a:chOff x="5510177" y="3944680"/>
            <a:chExt cx="2512037" cy="1125076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86AD2679-222D-3BB3-17CE-80425247610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1486" r="8803" b="15595"/>
            <a:stretch/>
          </p:blipFill>
          <p:spPr bwMode="auto">
            <a:xfrm>
              <a:off x="5510177" y="3944680"/>
              <a:ext cx="1510582" cy="95216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3953CF9F-FCD5-5377-85B5-7B1C5CB29931}"/>
                </a:ext>
              </a:extLst>
            </p:cNvPr>
            <p:cNvSpPr/>
            <p:nvPr/>
          </p:nvSpPr>
          <p:spPr>
            <a:xfrm>
              <a:off x="7873308" y="4648790"/>
              <a:ext cx="148906" cy="148856"/>
            </a:xfrm>
            <a:prstGeom prst="ellipse">
              <a:avLst/>
            </a:prstGeom>
            <a:noFill/>
            <a:ln w="28575">
              <a:solidFill>
                <a:srgbClr val="037F7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FEEAEF3-F41B-66A0-2021-E095FB06F76C}"/>
                </a:ext>
              </a:extLst>
            </p:cNvPr>
            <p:cNvCxnSpPr>
              <a:cxnSpLocks/>
            </p:cNvCxnSpPr>
            <p:nvPr/>
          </p:nvCxnSpPr>
          <p:spPr>
            <a:xfrm>
              <a:off x="7013083" y="4716129"/>
              <a:ext cx="864000" cy="0"/>
            </a:xfrm>
            <a:prstGeom prst="line">
              <a:avLst/>
            </a:prstGeom>
            <a:ln w="28575">
              <a:solidFill>
                <a:srgbClr val="037F7C"/>
              </a:solidFill>
              <a:headEnd type="arrow" w="med" len="med"/>
              <a:tailEnd type="none" w="med" len="med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กล่องข้อความ 16">
              <a:extLst>
                <a:ext uri="{FF2B5EF4-FFF2-40B4-BE49-F238E27FC236}">
                  <a16:creationId xmlns:a16="http://schemas.microsoft.com/office/drawing/2014/main" id="{AE64CDE6-489B-FCD7-9FCB-C38135AD8B56}"/>
                </a:ext>
              </a:extLst>
            </p:cNvPr>
            <p:cNvSpPr txBox="1"/>
            <p:nvPr/>
          </p:nvSpPr>
          <p:spPr>
            <a:xfrm>
              <a:off x="5510178" y="4854315"/>
              <a:ext cx="1510582" cy="215441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CC66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tIns="0" bIns="0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สถานีตำรวจภูธรอ่าวนาง</a:t>
              </a:r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665EDB11-0DA5-6093-DA34-7ED31EB3404B}"/>
              </a:ext>
            </a:extLst>
          </p:cNvPr>
          <p:cNvSpPr/>
          <p:nvPr/>
        </p:nvSpPr>
        <p:spPr>
          <a:xfrm>
            <a:off x="4466897" y="1776292"/>
            <a:ext cx="4526125" cy="1791675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กิจกรรมในระยะเตรียมการก่อสร้างและระยะก่อสร้าง เป็นกิจกรรมที่มีแรงงานในท้องถิ่นและต่างถิ่นเข้ามาในพื้นที่ จำนวน 40 คน ซึ่งอาจก่อให้เกิดปัญหาอาชญากรรม และความเสี่ยงของการเกิดความไม่ปลอดภัยในชุมชนได้ เช่น การลักทรัพย์ ฆ่า ข่มขืน หรือความแตกต่างทางด้านวัฒนธรรม ภาษา อาหาร อาจนำมาสู่ความขัดแย้งทะเลาะวิวาทกับคนในท้องถิ่นจนทำให้เกิดการบาดเจ็บทางร่างกายและกระทบต่อสภาพจิตใจได้ </a:t>
            </a:r>
            <a:r>
              <a:rPr kumimoji="0" lang="th-TH" sz="14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จึงกำหนดให้มี</a:t>
            </a:r>
            <a:r>
              <a:rPr kumimoji="0" lang="th-TH" sz="1400" b="1" i="0" u="none" strike="noStrike" kern="1200" cap="none" spc="-4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ผลกระทบทางลบในระดับปานกลาง</a:t>
            </a:r>
            <a:endParaRPr kumimoji="0" lang="th-TH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5" name="TextBox 55">
            <a:extLst>
              <a:ext uri="{FF2B5EF4-FFF2-40B4-BE49-F238E27FC236}">
                <a16:creationId xmlns:a16="http://schemas.microsoft.com/office/drawing/2014/main" id="{DB099AA2-17D5-81B8-1EC9-24A17BDF2EA9}"/>
              </a:ext>
            </a:extLst>
          </p:cNvPr>
          <p:cNvSpPr txBox="1"/>
          <p:nvPr/>
        </p:nvSpPr>
        <p:spPr>
          <a:xfrm>
            <a:off x="5298086" y="1568824"/>
            <a:ext cx="3001709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3130941-1949-E196-FA25-154D46B128EE}"/>
              </a:ext>
            </a:extLst>
          </p:cNvPr>
          <p:cNvSpPr/>
          <p:nvPr/>
        </p:nvSpPr>
        <p:spPr>
          <a:xfrm>
            <a:off x="4466897" y="3951320"/>
            <a:ext cx="4514009" cy="1979174"/>
          </a:xfrm>
          <a:prstGeom prst="rect">
            <a:avLst/>
          </a:prstGeom>
          <a:solidFill>
            <a:srgbClr val="FFEFEF"/>
          </a:solidFill>
          <a:ln w="19050">
            <a:solidFill>
              <a:schemeClr val="accent5">
                <a:lumMod val="7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การจ้างคนงานก่อสร้าง ควร</a:t>
            </a:r>
            <a:r>
              <a:rPr kumimoji="0" lang="th-TH" sz="14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พิจารณาการจ้างแรงงานในท้องถิ่น 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เพื่อช่วยลดปัญหาด้านความไม่ปลอดภัยและความขัดแย้งระหว่างคนงานเนื่องจากคนงานต่างถิ่น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จัดให้มีการ</a:t>
            </a:r>
            <a:r>
              <a:rPr kumimoji="0" lang="th-TH" sz="14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ตรวจสอบประวัติคนงานและตรวจสุขภาพ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ก่อนรับเข้าปฏิบัติงานเพื่อป้องกันการเกิดปัญหายาเสพติดและปัญหาอาชญากรรม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กรณีมีปัญหาระหว่างคนงานกับคนในชุมชน เช่น ทะเลาะวิวาท รวมทั้งปัญหาอาชญากรรมและปัญหายาเสพติด ผู้รับเหมาก่อสร้างต้องประสานงานกับสถานีตำรวจที่อยู่ใกล้เคียงแนวเส้นทางของโครงการ คือ </a:t>
            </a:r>
            <a:r>
              <a:rPr kumimoji="0" lang="th-TH" sz="14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สถานีตำรวจภูธรอ่าวนาง 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และต้องให้ความร่วมมือกับตำรวจในการตรวจสอบบ้านพักคนงาน</a:t>
            </a:r>
          </a:p>
        </p:txBody>
      </p:sp>
      <p:sp>
        <p:nvSpPr>
          <p:cNvPr id="17" name="TextBox 55">
            <a:extLst>
              <a:ext uri="{FF2B5EF4-FFF2-40B4-BE49-F238E27FC236}">
                <a16:creationId xmlns:a16="http://schemas.microsoft.com/office/drawing/2014/main" id="{1864DB2D-1C05-854D-3AF3-85E674F6241B}"/>
              </a:ext>
            </a:extLst>
          </p:cNvPr>
          <p:cNvSpPr txBox="1"/>
          <p:nvPr/>
        </p:nvSpPr>
        <p:spPr>
          <a:xfrm>
            <a:off x="5223046" y="3782395"/>
            <a:ext cx="3001709" cy="369332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มาตรการฯ ที่สำคัญ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8" name="Arrow: Pentagon 17">
            <a:extLst>
              <a:ext uri="{FF2B5EF4-FFF2-40B4-BE49-F238E27FC236}">
                <a16:creationId xmlns:a16="http://schemas.microsoft.com/office/drawing/2014/main" id="{D5C5DFD1-246A-C2A1-5D01-FDBCDCA503F0}"/>
              </a:ext>
            </a:extLst>
          </p:cNvPr>
          <p:cNvSpPr/>
          <p:nvPr/>
        </p:nvSpPr>
        <p:spPr>
          <a:xfrm flipH="1">
            <a:off x="5600204" y="938625"/>
            <a:ext cx="3380702" cy="369244"/>
          </a:xfrm>
          <a:prstGeom prst="homePlate">
            <a:avLst/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แนวเส้นทางโครงการช่วงที่ 1 และช่วงที่ 2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9" name="Arrow: Chevron 18">
            <a:extLst>
              <a:ext uri="{FF2B5EF4-FFF2-40B4-BE49-F238E27FC236}">
                <a16:creationId xmlns:a16="http://schemas.microsoft.com/office/drawing/2014/main" id="{795F84B9-1B00-BFA1-1F82-0B664E9CF7C5}"/>
              </a:ext>
            </a:extLst>
          </p:cNvPr>
          <p:cNvSpPr/>
          <p:nvPr/>
        </p:nvSpPr>
        <p:spPr>
          <a:xfrm flipH="1">
            <a:off x="5298086" y="930205"/>
            <a:ext cx="388501" cy="369244"/>
          </a:xfrm>
          <a:prstGeom prst="chevron">
            <a:avLst>
              <a:gd name="adj" fmla="val 54969"/>
            </a:avLst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624820706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18016A-FAD6-95D1-7998-499F45273A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9EB49EA6-74FF-E0B1-8762-87A414C372EA}"/>
              </a:ext>
            </a:extLst>
          </p:cNvPr>
          <p:cNvSpPr/>
          <p:nvPr/>
        </p:nvSpPr>
        <p:spPr>
          <a:xfrm>
            <a:off x="4898675" y="2582168"/>
            <a:ext cx="3555942" cy="380236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F42BBC62-745A-D7CC-1488-FF6913ECD0E8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สุขาภิบาล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EC9E8513-F20E-1D2B-23F6-EEC26BE254BC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99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CC2E90B-DFEF-3DB6-0276-C205110C81FB}"/>
              </a:ext>
            </a:extLst>
          </p:cNvPr>
          <p:cNvSpPr/>
          <p:nvPr/>
        </p:nvSpPr>
        <p:spPr>
          <a:xfrm>
            <a:off x="3821516" y="1037528"/>
            <a:ext cx="5243356" cy="1544639"/>
          </a:xfrm>
          <a:prstGeom prst="rect">
            <a:avLst/>
          </a:prstGeom>
          <a:solidFill>
            <a:srgbClr val="FFFFF3"/>
          </a:solidFill>
          <a:ln w="19050">
            <a:solidFill>
              <a:srgbClr val="037F7C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5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เจ้าหน้าที่ควบคุมงานก่อสร้าง และคนงาน </a:t>
            </a:r>
            <a:r>
              <a:rPr kumimoji="0" lang="th-TH" sz="1500" b="1" i="0" u="none" strike="noStrike" kern="1200" cap="none" spc="-2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จำนวนทั้งสิ้น 40 คน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5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ตำแหน่งบ้านพักคนงาน </a:t>
            </a:r>
            <a:r>
              <a:rPr kumimoji="0" lang="en-US" sz="15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:</a:t>
            </a:r>
            <a:r>
              <a:rPr kumimoji="0" lang="th-TH" sz="15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อยู่ในพื้นที่ของหมวดทางหลวงอ่าวนาง ซึ่งตั้งอยู่ที่ประมาณ กม.10+800 </a:t>
            </a:r>
            <a:r>
              <a:rPr kumimoji="0" lang="th-TH" sz="1500" b="0" i="0" u="none" strike="noStrike" kern="1200" cap="none" spc="-5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ทางหลวงหมายเลข 4034 ขวาทาง พิกัด 47 </a:t>
            </a:r>
            <a:r>
              <a:rPr kumimoji="0" lang="en-US" sz="1500" b="0" i="0" u="none" strike="noStrike" kern="1200" cap="none" spc="-5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UTM 892,443.336 N 482,365.117 E </a:t>
            </a:r>
            <a:r>
              <a:rPr kumimoji="0" lang="th-TH" sz="1500" b="0" i="0" u="none" strike="noStrike" kern="1200" cap="none" spc="-5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พื้นที่ ประมาณ 25 ไร่ 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5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มีแหล่งน้ำอยู่ใกล้เคียง คือ หนองทะเล (ระยะห่างประมาณ 2.2 กิโลเมตร) </a:t>
            </a:r>
            <a:r>
              <a:rPr kumimoji="0" lang="th-TH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และมีชุมชนตั้งอยู่ใกล้เคียง คือ หมู่ 1 บ้านช่องพลี (ระยะห่าง 25 เมตร)</a:t>
            </a:r>
          </a:p>
        </p:txBody>
      </p:sp>
      <p:sp>
        <p:nvSpPr>
          <p:cNvPr id="7" name="TextBox 55">
            <a:extLst>
              <a:ext uri="{FF2B5EF4-FFF2-40B4-BE49-F238E27FC236}">
                <a16:creationId xmlns:a16="http://schemas.microsoft.com/office/drawing/2014/main" id="{A0B8488A-2154-939A-0B0F-A4EB309FA08B}"/>
              </a:ext>
            </a:extLst>
          </p:cNvPr>
          <p:cNvSpPr txBox="1"/>
          <p:nvPr/>
        </p:nvSpPr>
        <p:spPr>
          <a:xfrm>
            <a:off x="4898675" y="976078"/>
            <a:ext cx="3089037" cy="307777"/>
          </a:xfrm>
          <a:prstGeom prst="rect">
            <a:avLst/>
          </a:prstGeom>
          <a:solidFill>
            <a:srgbClr val="037F7C"/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สภาพปัจจุบัน</a:t>
            </a:r>
            <a:endParaRPr kumimoji="0" lang="en-US" sz="14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17764BE-3B63-4942-C2F7-7701C87A245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22294" r="168" b="2461"/>
          <a:stretch>
            <a:fillRect/>
          </a:stretch>
        </p:blipFill>
        <p:spPr bwMode="auto">
          <a:xfrm>
            <a:off x="4961171" y="2643616"/>
            <a:ext cx="3455345" cy="3679469"/>
          </a:xfrm>
          <a:prstGeom prst="rect">
            <a:avLst/>
          </a:prstGeom>
          <a:noFill/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BF29CEA-031F-806A-8807-30465C24B9E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5" t="2481" r="51111" b="2049"/>
          <a:stretch>
            <a:fillRect/>
          </a:stretch>
        </p:blipFill>
        <p:spPr bwMode="auto">
          <a:xfrm>
            <a:off x="50553" y="1037528"/>
            <a:ext cx="3702995" cy="5224108"/>
          </a:xfrm>
          <a:prstGeom prst="rect">
            <a:avLst/>
          </a:prstGeom>
          <a:noFill/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7479C13D-EFFA-71D7-452B-C31C3FB12B89}"/>
              </a:ext>
            </a:extLst>
          </p:cNvPr>
          <p:cNvCxnSpPr>
            <a:cxnSpLocks/>
          </p:cNvCxnSpPr>
          <p:nvPr/>
        </p:nvCxnSpPr>
        <p:spPr>
          <a:xfrm>
            <a:off x="3278591" y="5600700"/>
            <a:ext cx="1620084" cy="0"/>
          </a:xfrm>
          <a:prstGeom prst="straightConnector1">
            <a:avLst/>
          </a:prstGeom>
          <a:ln w="38100">
            <a:solidFill>
              <a:schemeClr val="accent5">
                <a:lumMod val="75000"/>
              </a:schemeClr>
            </a:solidFill>
            <a:headEnd type="arrow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3456066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5C309E-7440-CF82-B52B-60B05C8DFC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F6734BE7-09E0-5628-2811-85C093557DBE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สุขาภิบาล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13019EE7-1BEE-422F-ECE9-A7C0ACF9A473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100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74918D1-08C2-3F8E-83B9-7B98A4CD2080}"/>
              </a:ext>
            </a:extLst>
          </p:cNvPr>
          <p:cNvSpPr/>
          <p:nvPr/>
        </p:nvSpPr>
        <p:spPr>
          <a:xfrm>
            <a:off x="211814" y="1528715"/>
            <a:ext cx="4132275" cy="3911965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ขยะมูลฝอย 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: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การดำเนินกิจกรรมในสำนักงานควบคุมงาน และบ้านพักพนักงาน/คนงานจะทำให้เกิดขยะและเศษวัสดุก่อสร้าง จึงคาดว่าจะมี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ขยะมูลฝอย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จากกิจกรรมของคนงาน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ประมาณ 107 ลิตร/วัน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หากไม่มีการจัดการ</a:t>
            </a:r>
            <a:b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โดยการหาถังรองรับมูลฝอยอย่างเพียงพอหรือนำไปกำจัดอย่างถูกต้อง จะ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ทำให้เกิดกลิ่นเน่าเหม็นและเป็นแหล่งแพร่พันธุ์ของเชื้อโรคได้ หรือสัตว์นำโรค </a:t>
            </a:r>
            <a:b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ซึ่งจะนำไปสู่การเกิดโรคภัยไข้เจ็บในกลุ่มคนงานก่อสร้าง และส่งผลกระทบต่อสุขภาพอนามัยของหมู่ 1 บ้านช่องพลี </a:t>
            </a:r>
            <a:r>
              <a:rPr kumimoji="0" lang="th-TH" sz="14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จึงกำหนดให้มี</a:t>
            </a:r>
            <a:r>
              <a:rPr kumimoji="0" lang="th-TH" sz="1400" b="1" i="0" u="none" strike="noStrike" kern="1200" cap="none" spc="-4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ผลกระทบทางลบในระดับปานกลาง</a:t>
            </a:r>
            <a:endParaRPr kumimoji="0" lang="th-TH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71463" marR="0" lvl="0" indent="-271463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>
                <a:tab pos="533400" algn="l"/>
              </a:tabLst>
              <a:defRPr/>
            </a:pPr>
            <a:r>
              <a:rPr kumimoji="0" lang="th-TH" sz="1400" b="1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น้ำเสีย </a:t>
            </a:r>
            <a:r>
              <a:rPr kumimoji="0" lang="en-US" sz="1400" b="1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:</a:t>
            </a:r>
            <a:r>
              <a:rPr kumimoji="0" lang="th-TH" sz="1400" b="1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การดำเนินกิจกรรมทำให้เกิดน้ำเสียจากกิจวัตรประจำวันของคนงานก่อสร้าง จำนวน 40 คน จึงคาดว่าจะมี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น้ำเสีย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ประมาณ 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6.4 ลูกบาศก์เมตร/วัน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ทั้งนี้ เมื่อพิจารณาตำแหน่งบ้านพักคนงาน พบว่าบริเวณโดยรอบ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ไม่มีแหล่งน้ำอยู่ในบริเวณใกล้เคียง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ซึ่งแหล่งน้ำที่อยู่ใกล้เคียงมากที่สุด ได้แก่ 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หนองทะเล (ระยะห่าง 2.2 กิโลเมตร)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อย่างไรก็ตามหากโครงการไม่มีการจัดการน้ำเสียภายในบ้านพักคนงานก่อสร้าง อาจก่อให้เกิดเป็นแหล่งเพาะพันธ์ของเชื้อโรค ส่งผลกระทบต่อสุขภาพอนามัยของ</a:t>
            </a:r>
            <a:r>
              <a:rPr kumimoji="0" lang="th-TH" sz="1400" b="0" i="0" u="none" strike="noStrike" kern="120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หมู่ 1 บ้านช่องพลี  จึงกำหนดให้มี</a:t>
            </a:r>
            <a:r>
              <a:rPr kumimoji="0" lang="th-TH" sz="1400" b="1" i="0" u="none" strike="noStrike" kern="1200" cap="none" spc="-6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</a:t>
            </a:r>
            <a:br>
              <a:rPr kumimoji="0" lang="th-TH" sz="1400" b="1" i="0" u="none" strike="noStrike" kern="1200" cap="none" spc="-6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400" b="1" i="0" u="none" strike="noStrike" kern="1200" cap="none" spc="-6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ทางลบในระดับปานกลาง</a:t>
            </a:r>
            <a:endParaRPr kumimoji="0" lang="th-TH" sz="1400" b="0" i="0" u="none" strike="noStrike" kern="1200" cap="none" spc="-6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5" name="TextBox 55">
            <a:extLst>
              <a:ext uri="{FF2B5EF4-FFF2-40B4-BE49-F238E27FC236}">
                <a16:creationId xmlns:a16="http://schemas.microsoft.com/office/drawing/2014/main" id="{05BFB254-FBAA-8ACB-2131-AA9B60E603D3}"/>
              </a:ext>
            </a:extLst>
          </p:cNvPr>
          <p:cNvSpPr txBox="1"/>
          <p:nvPr/>
        </p:nvSpPr>
        <p:spPr>
          <a:xfrm>
            <a:off x="777096" y="1344049"/>
            <a:ext cx="3001709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F9587CB-751F-C5FE-0644-04C38CCC38CC}"/>
              </a:ext>
            </a:extLst>
          </p:cNvPr>
          <p:cNvSpPr/>
          <p:nvPr/>
        </p:nvSpPr>
        <p:spPr>
          <a:xfrm>
            <a:off x="4799910" y="1159382"/>
            <a:ext cx="4132276" cy="3482534"/>
          </a:xfrm>
          <a:prstGeom prst="rect">
            <a:avLst/>
          </a:prstGeom>
          <a:solidFill>
            <a:srgbClr val="FFEFEF"/>
          </a:solidFill>
          <a:ln w="19050">
            <a:solidFill>
              <a:schemeClr val="accent5">
                <a:lumMod val="7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-4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ต้องจัดหาภาชนะรองรับมูลฝอยหรือถังพลาสติกขนาด 200 ลิตร ไว้ในบ้านพักคนงาน ซึ่งคาดว่าจะมีขยะจากกิจกรรมของคนงานประมาณ 107 ลิตร/วัน ต้องจัดให้มีภาชนะรองรับมูลฝอย หรือ</a:t>
            </a:r>
            <a:r>
              <a:rPr kumimoji="0" lang="th-TH" sz="1400" b="1" i="0" u="none" strike="noStrike" kern="0" cap="none" spc="-4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ถังพลาสติกขนาด 200 ลิตร อย่างน้อย 1 ถัง </a:t>
            </a:r>
            <a:r>
              <a:rPr kumimoji="0" lang="th-TH" sz="1400" b="0" i="0" u="none" strike="noStrike" kern="0" cap="none" spc="-4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และประสานให้องค์การบริหารส่วนตำบลอ่าวนางที่รับผิดชอบดูแลในพื้นที่ ให้มีการเก็บขนขยะ</a:t>
            </a:r>
            <a:br>
              <a:rPr kumimoji="0" lang="th-TH" sz="1400" b="0" i="0" u="none" strike="noStrike" kern="0" cap="none" spc="-4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400" b="0" i="0" u="none" strike="noStrike" kern="0" cap="none" spc="-4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ไปกำจัดทุก 1 - 2 วัน เพื่อไม่ให้เป็นแหล่งเพาะพันธุ์ของพาหะนำโรค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จัดให้มีห้องส้วมในพื้นที่สำนักงานชั่วคราวและบ้านพักคนงานอย่างเพียงพอ</a:t>
            </a:r>
            <a:b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ในอัตราส่วนคนงาน 15 คนต่อ 1 ห้อง ซึ่งคนงานทั้งหมด 40 คน ต้อง</a:t>
            </a:r>
            <a:r>
              <a:rPr kumimoji="0" lang="th-TH" sz="14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จัดให้มีห้องน้ำห้องส้วมอย่างน้อย 3 ห้อง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จัดให้มีถังบำบัดน้ำเสียสำเร็จรูปชนิดเกรอะ-กรองไร้อากาศ ขนาดไม่น้อยกว่า </a:t>
            </a:r>
            <a:b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4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6.4 ลูกบาศก์เมตรต่อวัน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โดย</a:t>
            </a:r>
            <a:r>
              <a:rPr kumimoji="0" lang="th-TH" sz="14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กำหนดให้มีถังบำบัดน้ำเสีย ขนาด 7 ลูกบาศก์เมตร อย่างน้อย 1 ถัง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เมื่องานก่อสร้างโครงการแล้วเสร็จ ให้ผู้รับเหมาก่อสร้าง</a:t>
            </a:r>
            <a:r>
              <a:rPr kumimoji="0" lang="th-TH" sz="14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ดำเนินการรื้อถอนบ้านพักคนงานก่อสร้าง ห้องน้ำ ห้องส้วม และระบบบำบัดน้ำเสียออกจากพื้นที่ 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โดยก่อนรื้อถอนให้ประสานกับองค์การบริหารส่วนตำบลอ่าวนาง อำเภอเมืองกระบี่ จังหวัดกระบี่ เพื่อสูบกากตะกอนทั้งหมดออกก่อนการรื้อถอน</a:t>
            </a:r>
          </a:p>
        </p:txBody>
      </p:sp>
      <p:sp>
        <p:nvSpPr>
          <p:cNvPr id="10" name="TextBox 55">
            <a:extLst>
              <a:ext uri="{FF2B5EF4-FFF2-40B4-BE49-F238E27FC236}">
                <a16:creationId xmlns:a16="http://schemas.microsoft.com/office/drawing/2014/main" id="{5F1A9DBB-828A-FF55-D13B-A0393337C99B}"/>
              </a:ext>
            </a:extLst>
          </p:cNvPr>
          <p:cNvSpPr txBox="1"/>
          <p:nvPr/>
        </p:nvSpPr>
        <p:spPr>
          <a:xfrm>
            <a:off x="5519904" y="974717"/>
            <a:ext cx="3001709" cy="369332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มาตรการฯ ที่สำคัญ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11" name="Picture 14">
            <a:extLst>
              <a:ext uri="{FF2B5EF4-FFF2-40B4-BE49-F238E27FC236}">
                <a16:creationId xmlns:a16="http://schemas.microsoft.com/office/drawing/2014/main" id="{89877B48-7678-AAC8-E111-C38598A2B1B7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02040" y="4674270"/>
            <a:ext cx="2237215" cy="16779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16">
            <a:extLst>
              <a:ext uri="{FF2B5EF4-FFF2-40B4-BE49-F238E27FC236}">
                <a16:creationId xmlns:a16="http://schemas.microsoft.com/office/drawing/2014/main" id="{4B7D655B-B705-BE35-7C36-A463A5F0CAE0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39255" y="4674270"/>
            <a:ext cx="2241651" cy="16779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341238C5-EEF9-4F1B-A5A1-46F578517229}"/>
              </a:ext>
            </a:extLst>
          </p:cNvPr>
          <p:cNvGrpSpPr/>
          <p:nvPr/>
        </p:nvGrpSpPr>
        <p:grpSpPr>
          <a:xfrm>
            <a:off x="211814" y="898415"/>
            <a:ext cx="3364712" cy="369244"/>
            <a:chOff x="211814" y="898415"/>
            <a:chExt cx="3364712" cy="369244"/>
          </a:xfrm>
        </p:grpSpPr>
        <p:sp>
          <p:nvSpPr>
            <p:cNvPr id="6" name="Arrow: Pentagon 5">
              <a:extLst>
                <a:ext uri="{FF2B5EF4-FFF2-40B4-BE49-F238E27FC236}">
                  <a16:creationId xmlns:a16="http://schemas.microsoft.com/office/drawing/2014/main" id="{4B84836B-1EA2-2EAA-FE33-8090A7FA1C45}"/>
                </a:ext>
              </a:extLst>
            </p:cNvPr>
            <p:cNvSpPr/>
            <p:nvPr/>
          </p:nvSpPr>
          <p:spPr>
            <a:xfrm>
              <a:off x="211814" y="898415"/>
              <a:ext cx="3047300" cy="369244"/>
            </a:xfrm>
            <a:prstGeom prst="homePlate">
              <a:avLst/>
            </a:prstGeom>
            <a:solidFill>
              <a:srgbClr val="037F7C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8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glow rad="63500">
                      <a:prstClr val="black">
                        <a:alpha val="40000"/>
                      </a:prstClr>
                    </a:glow>
                    <a:outerShdw blurRad="50800" dist="38100" algn="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แนวเส้นทางโครงการช่วงที่ 1 และช่วงที่ 2</a:t>
              </a:r>
              <a:endParaRPr kumimoji="0" lang="en-US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7" name="Arrow: Chevron 6">
              <a:extLst>
                <a:ext uri="{FF2B5EF4-FFF2-40B4-BE49-F238E27FC236}">
                  <a16:creationId xmlns:a16="http://schemas.microsoft.com/office/drawing/2014/main" id="{59965D7E-2207-FBAC-DE02-EDF2F00DB4D1}"/>
                </a:ext>
              </a:extLst>
            </p:cNvPr>
            <p:cNvSpPr/>
            <p:nvPr/>
          </p:nvSpPr>
          <p:spPr>
            <a:xfrm>
              <a:off x="3147901" y="898415"/>
              <a:ext cx="428625" cy="369244"/>
            </a:xfrm>
            <a:prstGeom prst="chevron">
              <a:avLst>
                <a:gd name="adj" fmla="val 54969"/>
              </a:avLst>
            </a:prstGeom>
            <a:solidFill>
              <a:srgbClr val="037F7C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66292679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D4A24B-1F35-D83B-FD95-FADCD94A61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1BDBBCB1-807A-3F80-B995-1FBB1E88B6C6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4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โบราณสถาน แหล่งโบราณคดี ประวัติศาสตร์ ศิลปกรรม และมรดกทางวัฒนธรรม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E82103B8-4DA2-6AA9-682D-3F4916CE0774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101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4" name="Arrow: Pentagon 3">
            <a:extLst>
              <a:ext uri="{FF2B5EF4-FFF2-40B4-BE49-F238E27FC236}">
                <a16:creationId xmlns:a16="http://schemas.microsoft.com/office/drawing/2014/main" id="{EEE6F6FB-6C3F-C03A-5E45-419759A0F74C}"/>
              </a:ext>
            </a:extLst>
          </p:cNvPr>
          <p:cNvSpPr/>
          <p:nvPr/>
        </p:nvSpPr>
        <p:spPr>
          <a:xfrm>
            <a:off x="114782" y="925117"/>
            <a:ext cx="914976" cy="369244"/>
          </a:xfrm>
          <a:prstGeom prst="homePlate">
            <a:avLst/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ช่วงที่ 1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F1E1EB7D-5341-F69B-C901-3C0600ACF0C1}"/>
              </a:ext>
            </a:extLst>
          </p:cNvPr>
          <p:cNvSpPr/>
          <p:nvPr/>
        </p:nvSpPr>
        <p:spPr>
          <a:xfrm>
            <a:off x="996701" y="925073"/>
            <a:ext cx="428625" cy="369244"/>
          </a:xfrm>
          <a:prstGeom prst="chevron">
            <a:avLst>
              <a:gd name="adj" fmla="val 54969"/>
            </a:avLst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46892D-70BC-34AA-3C3B-EA1099841BA5}"/>
              </a:ext>
            </a:extLst>
          </p:cNvPr>
          <p:cNvSpPr txBox="1"/>
          <p:nvPr/>
        </p:nvSpPr>
        <p:spPr>
          <a:xfrm>
            <a:off x="88900" y="1339385"/>
            <a:ext cx="5252690" cy="1815882"/>
          </a:xfrm>
          <a:prstGeom prst="rect">
            <a:avLst/>
          </a:prstGeom>
          <a:solidFill>
            <a:srgbClr val="FFFFEF"/>
          </a:solidFill>
          <a:ln w="12700">
            <a:solidFill>
              <a:srgbClr val="037F7C"/>
            </a:solidFill>
            <a:prstDash val="sysDot"/>
          </a:ln>
        </p:spPr>
        <p:txBody>
          <a:bodyPr wrap="square">
            <a:spAutoFit/>
          </a:bodyPr>
          <a:lstStyle/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จากการตรวจสอบโดย</a:t>
            </a:r>
            <a:r>
              <a:rPr kumimoji="0" lang="th-TH" sz="1600" b="0" i="0" u="sng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สำนักศิลปากรที่ 12 นครศรีธรรมราช</a:t>
            </a:r>
            <a:r>
              <a:rPr kumimoji="0" lang="th-TH" sz="16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600" b="1" i="0" u="none" strike="noStrike" kern="1200" cap="none" spc="-4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ไม่พบโบราณสถาน และแหล่งโบราณคดี ในระยะ 500 เมตร จากกึ่งกลางแนวเส้นทางโครงการ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จากการตรวจสอบโดย</a:t>
            </a:r>
            <a:r>
              <a:rPr kumimoji="0" lang="th-TH" sz="1600" b="0" i="0" u="sng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สำนักงานนโยบายและแผนทรัพยากรธรรมชาติและสิ่งแวดล้อม (สผ.)</a:t>
            </a:r>
            <a:r>
              <a:rPr kumimoji="0" lang="th-TH" sz="16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br>
              <a:rPr kumimoji="0" lang="th-TH" sz="16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600" b="1" i="0" u="none" strike="noStrike" kern="1200" cap="none" spc="-4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ไม่พบแหล่งศิลปกรรม ในระยะ 500 เมตร จากกึ่งกลางแนวเส้นทางโครงการ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จากการสำรวจภาคสนามโดยผู้เชี่ยวชาญด้านโบราณคดี พบแหล่งศิลปกรรมประเภทวัด </a:t>
            </a:r>
            <a:br>
              <a:rPr kumimoji="0" lang="th-TH" sz="16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600" b="0" i="0" u="none" strike="noStrike" kern="1200" cap="none" spc="-5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วัดร้าง ศาสนสถาน สถานที่ศักดิ์สิทธิ์ คือ มัสยิด โรงเรียนประทีปศึกษา (ระยะห่าง 36 เมตร) </a:t>
            </a:r>
            <a:r>
              <a:rPr kumimoji="0" lang="th-TH" sz="16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และสุสานจีน บ้านหนองทะเล (ระยะห่าง 46 เมตร)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8E98B09-22B5-0E7A-1A93-D223CF465A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439961" y="1083382"/>
            <a:ext cx="3654894" cy="516824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4DE9E63-F19B-9AAE-73B8-CFE4B420AF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900" y="3220169"/>
            <a:ext cx="2570602" cy="1600310"/>
          </a:xfrm>
          <a:prstGeom prst="rect">
            <a:avLst/>
          </a:prstGeom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955B9BB-FE8B-CAFF-3B8D-01430C6CE7F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01" y="4885381"/>
            <a:ext cx="2570601" cy="1927734"/>
          </a:xfrm>
          <a:prstGeom prst="rect">
            <a:avLst/>
          </a:prstGeom>
          <a:noFill/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0BF8FC3-121E-5DC5-BF64-52BCB6FF717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71280" y="3220169"/>
            <a:ext cx="2570379" cy="1600310"/>
          </a:xfrm>
          <a:prstGeom prst="rect">
            <a:avLst/>
          </a:prstGeom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3B52E87-6747-A7C4-6D98-1F19DAADF5D0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280" y="4885380"/>
            <a:ext cx="2570310" cy="1927733"/>
          </a:xfrm>
          <a:prstGeom prst="rect">
            <a:avLst/>
          </a:prstGeom>
          <a:noFill/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208F2E8-F352-AC21-4573-39D87A14E26F}"/>
              </a:ext>
            </a:extLst>
          </p:cNvPr>
          <p:cNvSpPr txBox="1"/>
          <p:nvPr/>
        </p:nvSpPr>
        <p:spPr>
          <a:xfrm>
            <a:off x="323132" y="4651202"/>
            <a:ext cx="2102137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มัสยิด โรงเรียนประทีปศึกษา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DAE0AC-0092-F9FA-6A3D-4CCEB58F9BDC}"/>
              </a:ext>
            </a:extLst>
          </p:cNvPr>
          <p:cNvSpPr txBox="1"/>
          <p:nvPr/>
        </p:nvSpPr>
        <p:spPr>
          <a:xfrm>
            <a:off x="3005513" y="4651202"/>
            <a:ext cx="2102137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สุสานจีน บ้านหนองทะเล</a:t>
            </a:r>
          </a:p>
        </p:txBody>
      </p:sp>
    </p:spTree>
    <p:extLst>
      <p:ext uri="{BB962C8B-B14F-4D97-AF65-F5344CB8AC3E}">
        <p14:creationId xmlns:p14="http://schemas.microsoft.com/office/powerpoint/2010/main" val="2251050118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00B194-4F48-4E72-347E-D0BCA90273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406127F5-8F76-0E45-4756-5E63D6E0966F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4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โบราณสถาน แหล่งโบราณคดี ประวัติศาสตร์ ศิลปกรรม และมรดกทางวัฒนธรรม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D15786E8-7C6A-F016-320B-C9A18DAB8616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102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4" name="Arrow: Pentagon 3">
            <a:extLst>
              <a:ext uri="{FF2B5EF4-FFF2-40B4-BE49-F238E27FC236}">
                <a16:creationId xmlns:a16="http://schemas.microsoft.com/office/drawing/2014/main" id="{8F1B35C7-55FB-CC35-1B14-A910904E0CB1}"/>
              </a:ext>
            </a:extLst>
          </p:cNvPr>
          <p:cNvSpPr/>
          <p:nvPr/>
        </p:nvSpPr>
        <p:spPr>
          <a:xfrm>
            <a:off x="198757" y="925117"/>
            <a:ext cx="914976" cy="369244"/>
          </a:xfrm>
          <a:prstGeom prst="homePlate">
            <a:avLst/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ช่วงที่ 2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EB3B1CE3-1660-22D2-8606-183D0FB958B1}"/>
              </a:ext>
            </a:extLst>
          </p:cNvPr>
          <p:cNvSpPr/>
          <p:nvPr/>
        </p:nvSpPr>
        <p:spPr>
          <a:xfrm>
            <a:off x="1080676" y="925073"/>
            <a:ext cx="428625" cy="369244"/>
          </a:xfrm>
          <a:prstGeom prst="chevron">
            <a:avLst>
              <a:gd name="adj" fmla="val 54969"/>
            </a:avLst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56673A4-BB64-00D5-AE2D-144E766E150B}"/>
              </a:ext>
            </a:extLst>
          </p:cNvPr>
          <p:cNvSpPr txBox="1"/>
          <p:nvPr/>
        </p:nvSpPr>
        <p:spPr>
          <a:xfrm>
            <a:off x="178668" y="1349324"/>
            <a:ext cx="4805940" cy="1815882"/>
          </a:xfrm>
          <a:prstGeom prst="rect">
            <a:avLst/>
          </a:prstGeom>
          <a:solidFill>
            <a:srgbClr val="FFFFEF"/>
          </a:solidFill>
          <a:ln w="12700">
            <a:solidFill>
              <a:srgbClr val="037F7C"/>
            </a:solidFill>
            <a:prstDash val="sysDot"/>
          </a:ln>
        </p:spPr>
        <p:txBody>
          <a:bodyPr wrap="square">
            <a:spAutoFit/>
          </a:bodyPr>
          <a:lstStyle/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จากการตรวจสอบโดย</a:t>
            </a:r>
            <a:r>
              <a:rPr kumimoji="0" lang="th-TH" sz="1600" b="0" i="0" u="sng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สำนักศิลปากรที่ 12 นครศรีธรรมราช</a:t>
            </a:r>
            <a:r>
              <a:rPr kumimoji="0" lang="th-TH" sz="16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600" b="1" i="0" u="none" strike="noStrike" kern="1200" cap="none" spc="-4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ไม่พบโบราณสถาน และแหล่งโบราณคดี ในระยะ 500 เมตร จากกึ่งกลางแนวเส้นทางโครงการ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จากการตรวจสอบโดย</a:t>
            </a:r>
            <a:r>
              <a:rPr kumimoji="0" lang="th-TH" sz="1600" b="0" i="0" u="sng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สำนักงานนโยบายและแผนทรัพยากรธรรมชาติและสิ่งแวดล้อม (สผ.)</a:t>
            </a:r>
            <a:r>
              <a:rPr kumimoji="0" lang="th-TH" sz="16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600" b="1" i="0" u="none" strike="noStrike" kern="1200" cap="none" spc="-4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ไม่พบแหล่งศิลปกรรม ในระยะ 500 เมตร จากกึ่งกลางแนวเส้นทางโครงการ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6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จากการสำรวจภาคสนามโดยผู้เชี่ยวชาญด้านโบราณคดี พบแหล่งศิลปกรรมประเภท</a:t>
            </a:r>
            <a:br>
              <a:rPr kumimoji="0" lang="th-TH" sz="16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6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วัด วัดร้าง ศาสนสถาน สถานที่ศักดิ์สิทธิ์ คือ มัสยิดสะอาดีย์ อัตตัยยีบีย์ (บ้านหน้าหมี) (ระยะห่าง 298 เมตร)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91104DA-9BE1-D4AD-2CF9-F6136CF033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196362" y="925092"/>
            <a:ext cx="3784544" cy="5351581"/>
          </a:xfrm>
          <a:prstGeom prst="rect">
            <a:avLst/>
          </a:prstGeom>
        </p:spPr>
      </p:pic>
      <p:pic>
        <p:nvPicPr>
          <p:cNvPr id="10" name="Picture 9" descr="Aerial view of a forest&#10;&#10;AI-generated content may be incorrect.">
            <a:extLst>
              <a:ext uri="{FF2B5EF4-FFF2-40B4-BE49-F238E27FC236}">
                <a16:creationId xmlns:a16="http://schemas.microsoft.com/office/drawing/2014/main" id="{55758BD2-FFC7-B844-C95B-CA701B6429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6417" y="3220169"/>
            <a:ext cx="2477242" cy="1542628"/>
          </a:xfrm>
          <a:prstGeom prst="rect">
            <a:avLst/>
          </a:prstGeom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10" descr="A small white building with green trim&#10;&#10;AI-generated content may be incorrect.">
            <a:extLst>
              <a:ext uri="{FF2B5EF4-FFF2-40B4-BE49-F238E27FC236}">
                <a16:creationId xmlns:a16="http://schemas.microsoft.com/office/drawing/2014/main" id="{07BDD897-5281-FF58-B7FA-7FE86B01D88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713" y="4813746"/>
            <a:ext cx="2213895" cy="1658582"/>
          </a:xfrm>
          <a:prstGeom prst="rect">
            <a:avLst/>
          </a:prstGeom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2" name="Picture 11" descr="A structure in a yard&#10;&#10;AI-generated content may be incorrect.">
            <a:extLst>
              <a:ext uri="{FF2B5EF4-FFF2-40B4-BE49-F238E27FC236}">
                <a16:creationId xmlns:a16="http://schemas.microsoft.com/office/drawing/2014/main" id="{9070BBBD-B8F3-FDF5-E7F3-C790D48038D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7429"/>
          <a:stretch>
            <a:fillRect/>
          </a:stretch>
        </p:blipFill>
        <p:spPr bwMode="auto">
          <a:xfrm>
            <a:off x="198757" y="4803806"/>
            <a:ext cx="2485386" cy="1668522"/>
          </a:xfrm>
          <a:prstGeom prst="rect">
            <a:avLst/>
          </a:prstGeom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3" name="Picture 12" descr="A house with a tree in the background&#10;&#10;AI-generated content may be incorrect.">
            <a:extLst>
              <a:ext uri="{FF2B5EF4-FFF2-40B4-BE49-F238E27FC236}">
                <a16:creationId xmlns:a16="http://schemas.microsoft.com/office/drawing/2014/main" id="{2E67A5A0-DD8B-622C-58A8-7B691A93DB5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4767" y="3220169"/>
            <a:ext cx="2213895" cy="1530736"/>
          </a:xfrm>
          <a:prstGeom prst="rect">
            <a:avLst/>
          </a:prstGeom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A97A7A2-806E-63B2-1D3C-22560CAEFA55}"/>
              </a:ext>
            </a:extLst>
          </p:cNvPr>
          <p:cNvSpPr txBox="1"/>
          <p:nvPr/>
        </p:nvSpPr>
        <p:spPr>
          <a:xfrm>
            <a:off x="1509301" y="4593520"/>
            <a:ext cx="2485386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มัสยิดสะอาดี</a:t>
            </a:r>
            <a:r>
              <a:rPr kumimoji="0" lang="th-TH" sz="16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ย์</a:t>
            </a: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6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อัตตัยยีบีย์</a:t>
            </a: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(บ้านหน้าหมี) </a:t>
            </a:r>
          </a:p>
        </p:txBody>
      </p:sp>
    </p:spTree>
    <p:extLst>
      <p:ext uri="{BB962C8B-B14F-4D97-AF65-F5344CB8AC3E}">
        <p14:creationId xmlns:p14="http://schemas.microsoft.com/office/powerpoint/2010/main" val="2919851976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1B51A3-DF55-AA67-D36E-1F2B91DDCB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446E1B44-905D-3C5B-E2C7-594D146CA299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4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โบราณสถาน แหล่งโบราณคดี ประวัติศาสตร์ ศิลปกรรม และมรดกทางวัฒนธรรม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BE026579-79C0-E708-838D-13B1238BCB46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103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274C7B1-6EC7-5168-E8F4-0132470A2A5F}"/>
              </a:ext>
            </a:extLst>
          </p:cNvPr>
          <p:cNvSpPr/>
          <p:nvPr/>
        </p:nvSpPr>
        <p:spPr>
          <a:xfrm>
            <a:off x="163094" y="1586682"/>
            <a:ext cx="4433758" cy="4401741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การประเมินผลกระทบด้านความเสียหายต่อโบราณสถาน แหล่งโบราณคดี ประวัติศาสตร์ ศิลปกรรม และมรดกทางวัฒนธรรม</a:t>
            </a:r>
          </a:p>
          <a:p>
            <a:pPr marL="26670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ในการสำรวจทางโบราณคดี ไม่ปรากฏหลักฐานทางโบราณคดีบนผิวดินแต่อย่างใด พบเพียงแหล่งศิลปกรรมในช่วงที่ 1 จำนวน 2 แห่ง ได้แก่ มัสยิดโรงเรียนประทีปศึกษา และสุสานจีน บ้านหนองทะเล และในช่วงที่ 2 </a:t>
            </a:r>
            <a:r>
              <a:rPr kumimoji="0" lang="th-TH" sz="1200" b="0" i="0" u="none" strike="noStrike" kern="1200" cap="none" spc="-5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จำนวน 1 แห่ง ได้แก่ มัสยิดสะอาดี</a:t>
            </a:r>
            <a:r>
              <a:rPr kumimoji="0" lang="th-TH" sz="1200" b="0" i="0" u="none" strike="noStrike" kern="1200" cap="none" spc="-5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ย์</a:t>
            </a:r>
            <a:r>
              <a:rPr kumimoji="0" lang="th-TH" sz="1200" b="0" i="0" u="none" strike="noStrike" kern="1200" cap="none" spc="-5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200" b="0" i="0" u="none" strike="noStrike" kern="1200" cap="none" spc="-5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อัตตัยยีบีย์</a:t>
            </a:r>
            <a:r>
              <a:rPr kumimoji="0" lang="th-TH" sz="1200" b="0" i="0" u="none" strike="noStrike" kern="1200" cap="none" spc="-5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(บ้านหน้าหมี) </a:t>
            </a:r>
            <a:r>
              <a:rPr kumimoji="0" lang="th-TH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ซึ่งกิจกรรมของโครงการได้มีการกำหนดขอบเขตที่ชัดเจนเฉพาะภายในเขตทางของโครงการเท่านั้น จึงไม่ส่งผลกระทบ</a:t>
            </a:r>
            <a:endParaRPr kumimoji="0" lang="th-TH" sz="1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การประเมินผลกระทบด้านคุณภาพอากาศ เสียง และความสั่นสะเทือนต่อแหล่งศิลปกรรมประเภทวัด วัดร้าง ศาสนสถาน และสถานที่ศักดิ์สิทธิ์ ในระยะ 500 เมตร จากกึ่งกลางแนวเส้นทางโครงการ</a:t>
            </a:r>
          </a:p>
          <a:p>
            <a:pPr marL="285750" marR="0" lvl="0" indent="-14288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33400" algn="l"/>
              </a:tabLst>
              <a:defRPr/>
            </a:pPr>
            <a:r>
              <a:rPr kumimoji="0" lang="th-TH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	</a:t>
            </a: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ผลกระทบด้านคุณภาพอากาศ </a:t>
            </a: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:</a:t>
            </a: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จากการคาดการณ์ในระยะก่อสร้าง พบว่า บริเวณที่มี</a:t>
            </a: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ความเข้มข้นของฝุ่นละอองรวมสูงสุด ได้แก่ สุสานจีน บ้านหนองทะเล </a:t>
            </a:r>
            <a:r>
              <a:rPr kumimoji="0" lang="th-TH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เท่ากับ 66.22 ไมโครกรัม/ลูกบาศก์เมตร ซึ่ง</a:t>
            </a: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มีค่าไม่เกินเกณฑ์มาตรฐาน </a:t>
            </a:r>
            <a:r>
              <a:rPr kumimoji="0" lang="th-TH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จึงกำหนดให้มี</a:t>
            </a: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ผลกระทบทางลบในระดับต่ำ</a:t>
            </a:r>
          </a:p>
          <a:p>
            <a:pPr marL="285750" marR="0" lvl="0" indent="-14288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33400" algn="l"/>
              </a:tabLst>
              <a:defRPr/>
            </a:pPr>
            <a:r>
              <a:rPr kumimoji="0" lang="th-TH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	</a:t>
            </a: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ผลกระทบด้านเสียง </a:t>
            </a: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:</a:t>
            </a:r>
            <a:r>
              <a:rPr kumimoji="0" lang="th-TH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กิจกรรมงานผิวทางและชั้นทางเกิดขึ้นตลอดแนวเส้นทางโครงการ ส่งผลให้มีค่าระดับเสียงจากการก่อสร้างสูงสุดอยู่ที่ </a:t>
            </a:r>
            <a:r>
              <a:rPr kumimoji="0" lang="th-TH" sz="1200" b="0" i="0" u="none" strike="noStrike" kern="1200" cap="none" spc="-7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65.3 เด</a:t>
            </a:r>
            <a:r>
              <a:rPr kumimoji="0" lang="th-TH" sz="1200" b="0" i="0" u="none" strike="noStrike" kern="1200" cap="none" spc="-7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ซิเบล</a:t>
            </a:r>
            <a:r>
              <a:rPr kumimoji="0" lang="th-TH" sz="1200" b="0" i="0" u="none" strike="noStrike" kern="1200" cap="none" spc="-7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(เอ) พบว่า </a:t>
            </a:r>
            <a:r>
              <a:rPr kumimoji="0" lang="th-TH" sz="1200" b="1" i="0" u="none" strike="noStrike" kern="1200" cap="none" spc="-7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ค่าระดับเสียงมีค่าไม่เกินเกณฑ์มาตรฐาน</a:t>
            </a:r>
            <a:r>
              <a:rPr kumimoji="0" lang="th-TH" sz="1200" b="0" i="0" u="none" strike="noStrike" kern="1200" cap="none" spc="-7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2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จึงกำหนดให้มี</a:t>
            </a:r>
            <a:r>
              <a:rPr kumimoji="0" lang="th-TH" sz="1200" b="1" i="0" u="none" strike="noStrike" kern="1200" cap="none" spc="-4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ผลกระทบทางลบในระดับต่ำ</a:t>
            </a:r>
          </a:p>
          <a:p>
            <a:pPr marL="285750" marR="0" lvl="0" indent="-14288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33400" algn="l"/>
              </a:tabLst>
              <a:defRPr/>
            </a:pPr>
            <a:r>
              <a:rPr kumimoji="0" lang="th-TH" sz="1200" b="1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	ผลกระทบด้านความสั่นสะเทือน </a:t>
            </a:r>
            <a:r>
              <a:rPr kumimoji="0" lang="en-US" sz="1200" b="1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: </a:t>
            </a:r>
            <a:r>
              <a:rPr kumimoji="0" lang="th-TH" sz="12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จากการคาดการณ์ พบว่าระดับความสั่นสะเทือน </a:t>
            </a:r>
            <a:r>
              <a:rPr kumimoji="0" lang="th-TH" sz="1200" b="1" i="0" u="none" strike="noStrike" kern="1200" cap="none" spc="-4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เป็นความสั่นสะเทือนระดับ 2 </a:t>
            </a:r>
            <a:r>
              <a:rPr kumimoji="0" lang="th-TH" sz="12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คือ</a:t>
            </a:r>
            <a:r>
              <a:rPr kumimoji="0" lang="th-TH" sz="1200" b="1" i="0" u="none" strike="noStrike" kern="1200" cap="none" spc="-4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อยู่ในระดับรู้สึกได้เพียงเล็กน้อย</a:t>
            </a:r>
            <a:r>
              <a:rPr kumimoji="0" lang="th-TH" sz="12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และจะไม่ส่งผลกระทบต่อความเสียหายต่ออาคารประเภทที่ 3 ซึ่งกำหนดให้ต้องไม่เกิน 3 มิลลิเมตร/วินาที จึงกำหนดให้มี</a:t>
            </a:r>
            <a:r>
              <a:rPr kumimoji="0" lang="th-TH" sz="1200" b="1" i="0" u="none" strike="noStrike" kern="1200" cap="none" spc="-4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ผลกระทบทางลบในระดับต่ำ</a:t>
            </a:r>
            <a:endParaRPr kumimoji="0" lang="th-TH" sz="1200" b="0" i="0" u="none" strike="noStrike" kern="1200" cap="none" spc="-4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5" name="TextBox 55">
            <a:extLst>
              <a:ext uri="{FF2B5EF4-FFF2-40B4-BE49-F238E27FC236}">
                <a16:creationId xmlns:a16="http://schemas.microsoft.com/office/drawing/2014/main" id="{287383F1-3331-CE70-C629-D0E47DE4D54C}"/>
              </a:ext>
            </a:extLst>
          </p:cNvPr>
          <p:cNvSpPr txBox="1"/>
          <p:nvPr/>
        </p:nvSpPr>
        <p:spPr>
          <a:xfrm>
            <a:off x="879118" y="1402016"/>
            <a:ext cx="3001709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8AAEFB7-8DB0-E90D-CA06-B6C0FA92F33E}"/>
              </a:ext>
            </a:extLst>
          </p:cNvPr>
          <p:cNvSpPr/>
          <p:nvPr/>
        </p:nvSpPr>
        <p:spPr>
          <a:xfrm>
            <a:off x="4848630" y="1586682"/>
            <a:ext cx="4132276" cy="2051868"/>
          </a:xfrm>
          <a:prstGeom prst="rect">
            <a:avLst/>
          </a:prstGeom>
          <a:solidFill>
            <a:srgbClr val="FFEFEF"/>
          </a:solidFill>
          <a:ln w="19050">
            <a:solidFill>
              <a:schemeClr val="accent5">
                <a:lumMod val="7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ปฏิบัติตามมาตรการป้องกันและแก้ไขผลกระทบสิ่งแวดล้อมด้านอากาศและบรรยากาศ เสียง และความสั่นสะเทือนอย่างเคร่งครัด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ขณะที่ดำเนินการก่อสร้างหากพบหลักฐานทางโบราณคดีในพื้นที่ใด ๆ จะต้องหยุดดําเนินงานและรีบแจ้งต่อสำนักศิลปากรที่ 12 นครศรีธรรมราช ให้รับทราบโดยทันทีเพื่อทำการตรวจสอบหลักฐานและปฏิบัติตามหลักกฎเกณฑ์ต่าง ๆ </a:t>
            </a:r>
            <a:b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</a:b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ตามกฎหมายอย่างเคร่งครัดต่อไป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-4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ประสานงานกับอิหม่ามมัสยิดโรงเรียนประทีปศึกษา และมัสยิดสะอาดี</a:t>
            </a:r>
            <a:r>
              <a:rPr kumimoji="0" lang="th-TH" sz="1400" b="0" i="0" u="none" strike="noStrike" kern="0" cap="none" spc="-4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ย์</a:t>
            </a:r>
            <a:r>
              <a:rPr kumimoji="0" lang="th-TH" sz="1400" b="0" i="0" u="none" strike="noStrike" kern="0" cap="none" spc="-4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th-TH" sz="1400" b="0" i="0" u="none" strike="noStrike" kern="0" cap="none" spc="-4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อัตตัยยีบีย์</a:t>
            </a:r>
            <a:r>
              <a:rPr kumimoji="0" lang="th-TH" sz="1400" b="0" i="0" u="none" strike="noStrike" kern="0" cap="none" spc="-4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 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(บ้านหน้าหมี) เพื่อแจ้งให้ทราบถึงแผนและระยะเวลาการดำเนินการของโครงการ</a:t>
            </a:r>
          </a:p>
        </p:txBody>
      </p:sp>
      <p:sp>
        <p:nvSpPr>
          <p:cNvPr id="10" name="TextBox 55">
            <a:extLst>
              <a:ext uri="{FF2B5EF4-FFF2-40B4-BE49-F238E27FC236}">
                <a16:creationId xmlns:a16="http://schemas.microsoft.com/office/drawing/2014/main" id="{D1D2FBCF-D157-0F85-9CB5-FED7B6EFA2E8}"/>
              </a:ext>
            </a:extLst>
          </p:cNvPr>
          <p:cNvSpPr txBox="1"/>
          <p:nvPr/>
        </p:nvSpPr>
        <p:spPr>
          <a:xfrm>
            <a:off x="5568624" y="1402017"/>
            <a:ext cx="3001709" cy="369332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มาตรการฯ ที่สำคัญ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6" name="Arrow: Pentagon 5">
            <a:extLst>
              <a:ext uri="{FF2B5EF4-FFF2-40B4-BE49-F238E27FC236}">
                <a16:creationId xmlns:a16="http://schemas.microsoft.com/office/drawing/2014/main" id="{5BC26A6F-18C1-44E3-A6E4-44A52B845BDF}"/>
              </a:ext>
            </a:extLst>
          </p:cNvPr>
          <p:cNvSpPr/>
          <p:nvPr/>
        </p:nvSpPr>
        <p:spPr>
          <a:xfrm flipH="1">
            <a:off x="5600204" y="938625"/>
            <a:ext cx="3380702" cy="369244"/>
          </a:xfrm>
          <a:prstGeom prst="homePlate">
            <a:avLst/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แนวเส้นทางโครงการช่วงที่ 1 และช่วงที่ 2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7" name="Arrow: Chevron 6">
            <a:extLst>
              <a:ext uri="{FF2B5EF4-FFF2-40B4-BE49-F238E27FC236}">
                <a16:creationId xmlns:a16="http://schemas.microsoft.com/office/drawing/2014/main" id="{7F421527-29A7-FF40-6848-DECB57889BD5}"/>
              </a:ext>
            </a:extLst>
          </p:cNvPr>
          <p:cNvSpPr/>
          <p:nvPr/>
        </p:nvSpPr>
        <p:spPr>
          <a:xfrm flipH="1">
            <a:off x="5298086" y="930205"/>
            <a:ext cx="388501" cy="369244"/>
          </a:xfrm>
          <a:prstGeom prst="chevron">
            <a:avLst>
              <a:gd name="adj" fmla="val 54969"/>
            </a:avLst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208263722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20026B-71E8-1E88-07B0-5B3C7F794C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1E391AC4-078B-46AE-FAF8-7086EACF6260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สุนทรียภาพ และทัศนียภาพ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DA3F5687-BDAF-102C-0798-C01D795E7AC9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104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4" name="Arrow: Pentagon 3">
            <a:extLst>
              <a:ext uri="{FF2B5EF4-FFF2-40B4-BE49-F238E27FC236}">
                <a16:creationId xmlns:a16="http://schemas.microsoft.com/office/drawing/2014/main" id="{0EB789BB-6046-366D-42AF-EEF8A1902DFF}"/>
              </a:ext>
            </a:extLst>
          </p:cNvPr>
          <p:cNvSpPr/>
          <p:nvPr/>
        </p:nvSpPr>
        <p:spPr>
          <a:xfrm>
            <a:off x="206658" y="1471400"/>
            <a:ext cx="810979" cy="369244"/>
          </a:xfrm>
          <a:prstGeom prst="homePlate">
            <a:avLst/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ช่วงที่ 1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C69B3ED9-CE7E-D82F-008B-18B367C0D085}"/>
              </a:ext>
            </a:extLst>
          </p:cNvPr>
          <p:cNvSpPr/>
          <p:nvPr/>
        </p:nvSpPr>
        <p:spPr>
          <a:xfrm>
            <a:off x="893812" y="1471400"/>
            <a:ext cx="428625" cy="369244"/>
          </a:xfrm>
          <a:prstGeom prst="chevron">
            <a:avLst>
              <a:gd name="adj" fmla="val 54969"/>
            </a:avLst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786B4D-A2F4-1CE0-D27F-460276C685D9}"/>
              </a:ext>
            </a:extLst>
          </p:cNvPr>
          <p:cNvSpPr txBox="1"/>
          <p:nvPr/>
        </p:nvSpPr>
        <p:spPr>
          <a:xfrm>
            <a:off x="164045" y="1914812"/>
            <a:ext cx="2966323" cy="1169551"/>
          </a:xfrm>
          <a:prstGeom prst="rect">
            <a:avLst/>
          </a:prstGeom>
          <a:solidFill>
            <a:srgbClr val="FFFFEF"/>
          </a:solidFill>
          <a:ln w="12700">
            <a:solidFill>
              <a:srgbClr val="037F7C"/>
            </a:solidFill>
            <a:prstDash val="sysDot"/>
          </a:ln>
        </p:spPr>
        <p:txBody>
          <a:bodyPr wrap="square">
            <a:spAutoFit/>
          </a:bodyPr>
          <a:lstStyle/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ลักษณะทางภูมิทัศน์บริเวณแนวเส้นทางโครงการช่วงที่ 1 </a:t>
            </a:r>
            <a:br>
              <a:rPr kumimoji="0" lang="th-TH" sz="14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4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มีลักษณะทางด้านภูมิทัศน์แบบกึ่งเปิดโล่ง สภาพพื้นที่บริเวณด้านขวาทางเป็นเนินเขาสลับทางราบ ด้านซ้ายทางเป็นพื้นที่ชุมชนสลับกับพื้นที่เกษตรกรรมประเภทยางพารา และปาล์มน้ำมัน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F9D0BE63-4D86-7A46-8D8D-B23C635BA01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8676" y="1471400"/>
            <a:ext cx="2730539" cy="2045532"/>
          </a:xfrm>
          <a:prstGeom prst="rect">
            <a:avLst/>
          </a:prstGeom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EE83819C-D0AF-07B6-8D64-626965A03ED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9665" y="1471400"/>
            <a:ext cx="2730289" cy="2045532"/>
          </a:xfrm>
          <a:prstGeom prst="rect">
            <a:avLst/>
          </a:prstGeom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Arrow: Pentagon 7">
            <a:extLst>
              <a:ext uri="{FF2B5EF4-FFF2-40B4-BE49-F238E27FC236}">
                <a16:creationId xmlns:a16="http://schemas.microsoft.com/office/drawing/2014/main" id="{D99364A2-92D6-2387-223B-F18E19B4AB0F}"/>
              </a:ext>
            </a:extLst>
          </p:cNvPr>
          <p:cNvSpPr/>
          <p:nvPr/>
        </p:nvSpPr>
        <p:spPr>
          <a:xfrm>
            <a:off x="206658" y="4154698"/>
            <a:ext cx="810979" cy="369244"/>
          </a:xfrm>
          <a:prstGeom prst="homePlate">
            <a:avLst/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ช่วงที่ 2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0" name="Arrow: Chevron 9">
            <a:extLst>
              <a:ext uri="{FF2B5EF4-FFF2-40B4-BE49-F238E27FC236}">
                <a16:creationId xmlns:a16="http://schemas.microsoft.com/office/drawing/2014/main" id="{F5E1CEEF-A1A7-B650-6FCB-A206932C19F0}"/>
              </a:ext>
            </a:extLst>
          </p:cNvPr>
          <p:cNvSpPr/>
          <p:nvPr/>
        </p:nvSpPr>
        <p:spPr>
          <a:xfrm>
            <a:off x="893812" y="4154698"/>
            <a:ext cx="428625" cy="369244"/>
          </a:xfrm>
          <a:prstGeom prst="chevron">
            <a:avLst>
              <a:gd name="adj" fmla="val 54969"/>
            </a:avLst>
          </a:prstGeom>
          <a:solidFill>
            <a:srgbClr val="037F7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4C4882-2155-1CC6-76E0-45B8F2A7DBBF}"/>
              </a:ext>
            </a:extLst>
          </p:cNvPr>
          <p:cNvSpPr txBox="1"/>
          <p:nvPr/>
        </p:nvSpPr>
        <p:spPr>
          <a:xfrm>
            <a:off x="164045" y="4611900"/>
            <a:ext cx="2966323" cy="1169551"/>
          </a:xfrm>
          <a:prstGeom prst="rect">
            <a:avLst/>
          </a:prstGeom>
          <a:solidFill>
            <a:srgbClr val="FFFFEF"/>
          </a:solidFill>
          <a:ln w="12700">
            <a:solidFill>
              <a:srgbClr val="037F7C"/>
            </a:solidFill>
            <a:prstDash val="sysDot"/>
          </a:ln>
        </p:spPr>
        <p:txBody>
          <a:bodyPr wrap="square">
            <a:spAutoFit/>
          </a:bodyPr>
          <a:lstStyle/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ลักษณะทางภูมิทัศน์บริเวณแนวเส้นทางโครงการช่วงที่ 2 ทางด้านซ้ายทางเป็นแนวเขาหน้าหมีที่มีภูมิทัศน์ของแนวเขาหินปูนที่มีความลาดชันสูงซึ่งตั้งอยู่ประชิดกับเขตทางหลวงตลอดแนวเส้นทางโครงการ สำหรับทางด้านขวาทาง พื้นที่ส่วนใหญ่เป็นพื้นที่เกษตรกรรม ได้แก่ สวนยางพารา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004E16F6-37D8-C8CC-025C-F9D810FC76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8676" y="4154699"/>
            <a:ext cx="2726647" cy="2045532"/>
          </a:xfrm>
          <a:prstGeom prst="rect">
            <a:avLst/>
          </a:prstGeom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AC248F1-961C-88FA-1EA1-0402B68047D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3307" y="4154699"/>
            <a:ext cx="2726647" cy="2045532"/>
          </a:xfrm>
          <a:prstGeom prst="rect">
            <a:avLst/>
          </a:prstGeom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604532340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B95F4B-60B0-7A6D-6AA7-0B02FEC76F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D94BB2D-9E39-61F7-3C01-3BC9B2A45497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สุนทรียภาพ และทัศนียภาพ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A1F8743F-D1DD-9E41-01FA-FCEA449F56B1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105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C03B9E9-99C1-5152-6EF8-D010150D32AF}"/>
              </a:ext>
            </a:extLst>
          </p:cNvPr>
          <p:cNvSpPr/>
          <p:nvPr/>
        </p:nvSpPr>
        <p:spPr>
          <a:xfrm>
            <a:off x="54211" y="2033066"/>
            <a:ext cx="4275867" cy="369277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2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thai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2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การขยายช่องจราจรบนทางหลวงหมายเลข 4034 เดิม ซึ่งต้องมีการวางเครื่องจักร/อุปกรณ์ก่อสร้าง และมีพื้นที่ก่อสร้างอยู่บนทางหลวงหมายเลข 4034 โดย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จะทำให้เกิดทัศนียภาพที่ไม่น่าดูและแตกต่างไปจากสภาพเดิม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แต่เนื่องจาก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การก่อสร้างโครงการมีพื้นที่ดำเนินการระดับดิน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หากไม่มีการกั้นเขตพื้นที่ก่อสร้าง</a:t>
            </a:r>
            <a:r>
              <a:rPr kumimoji="0" lang="th-TH" sz="14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อาจก่อให้เกิดทัศนียภาพที่ไม่น่าดูต่อประชาชนในพื้นที่และผู้ที่สัญจรไปมา อย่างไรก็ตาม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ผลกระทบที่เกิดขึ้นจะเกิดในระยะเวลาสั้น ๆ ซึ่ง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เมื่อดำเนินงานก่อสร้างแล้วเสร็จ</a:t>
            </a:r>
            <a:r>
              <a:rPr kumimoji="0" lang="th-TH" sz="1400" b="1" i="0" u="none" strike="noStrike" kern="1200" cap="none" spc="-5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จะดำเนินการขนย้ายออกจากพื้นที่ก่อสร้าง </a:t>
            </a:r>
            <a:r>
              <a:rPr kumimoji="0" lang="th-TH" sz="1400" b="0" i="0" u="none" strike="noStrike" kern="1200" cap="none" spc="-5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จึงกำหนดให้มี</a:t>
            </a:r>
            <a:r>
              <a:rPr kumimoji="0" lang="th-TH" sz="1400" b="1" i="0" u="none" strike="noStrike" kern="1200" cap="none" spc="-5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ผลกระทบทางลบในระดับต่ำ</a:t>
            </a: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ระยะดำเนินการและบำรุงรักษา</a:t>
            </a:r>
          </a:p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ทัศนียภาพโดยรวมหลังการก่อสร้าง จะ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ยังคงสอดคล้องกับสภาพแวดล้อมเดิม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เนื่องจาก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โครงการมีลักษณะภูมิทัศน์แบบเปิดโล่ง ไม่ได้ส่งผลให้เกิดการบดบังการมองเห็นหรือเปลี่ยนแปลงด้านทัศนียภาพไปจากเดิม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ทั้งนี้ เมื่อพิจารณาจาก</a:t>
            </a:r>
            <a:b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จุดควบคุมการมองวิกฤตของโครงการช่วงที่ 1 ได้แก่ มัสยิดโรงเรียนประทีปศึกษา และช่วงที่ 2 ได้แก่ </a:t>
            </a:r>
            <a:r>
              <a:rPr kumimoji="0" lang="th-TH" sz="1400" b="0" i="0" u="none" strike="noStrike" kern="120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มัสยิดสะอาดี</a:t>
            </a:r>
            <a:r>
              <a:rPr kumimoji="0" lang="th-TH" sz="1400" b="0" i="0" u="none" strike="noStrike" kern="1200" cap="none" spc="-6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ย์</a:t>
            </a:r>
            <a:r>
              <a:rPr kumimoji="0" lang="th-TH" sz="1400" b="0" i="0" u="none" strike="noStrike" kern="120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400" b="0" i="0" u="none" strike="noStrike" kern="1200" cap="none" spc="-6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อัตตัยยีบีย์</a:t>
            </a:r>
            <a:r>
              <a:rPr kumimoji="0" lang="th-TH" sz="1400" b="0" i="0" u="none" strike="noStrike" kern="120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(บ้านหน้าหมี)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พบว่า แนวเส้นทางโครงการที่มีการขยายทางหลวงจาก 2 ช่องจราจรเป็น 4 ช่องจราจร 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มีลักษณะเป็นถนนระดับดิน โดยไม่มีโครงสร้างยกระดับแต่อย่างใด 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ดังนั้น จึง</a:t>
            </a:r>
            <a:r>
              <a:rPr kumimoji="0" lang="th-TH" sz="1400" b="1" i="0" u="none" strike="noStrike" kern="1200" cap="none" spc="-2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ไม่ก่อให้เกิดการเปลี่ยนแปลง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สภาพภูมิทัศน์</a:t>
            </a:r>
            <a:r>
              <a:rPr kumimoji="0" lang="th-TH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บริเวณสองข้างทางไปจากเดิม</a:t>
            </a:r>
          </a:p>
        </p:txBody>
      </p:sp>
      <p:sp>
        <p:nvSpPr>
          <p:cNvPr id="9" name="TextBox 55">
            <a:extLst>
              <a:ext uri="{FF2B5EF4-FFF2-40B4-BE49-F238E27FC236}">
                <a16:creationId xmlns:a16="http://schemas.microsoft.com/office/drawing/2014/main" id="{52FCAC3C-A097-3E2D-99A6-5A377788C032}"/>
              </a:ext>
            </a:extLst>
          </p:cNvPr>
          <p:cNvSpPr txBox="1"/>
          <p:nvPr/>
        </p:nvSpPr>
        <p:spPr>
          <a:xfrm>
            <a:off x="92408" y="1535318"/>
            <a:ext cx="1654183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การประเมินผลกระทบฯ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C4B383E-FB23-DA79-B040-FBDA3D12DC17}"/>
              </a:ext>
            </a:extLst>
          </p:cNvPr>
          <p:cNvSpPr/>
          <p:nvPr/>
        </p:nvSpPr>
        <p:spPr>
          <a:xfrm>
            <a:off x="4423145" y="1035902"/>
            <a:ext cx="4666644" cy="1607893"/>
          </a:xfrm>
          <a:prstGeom prst="rect">
            <a:avLst/>
          </a:prstGeom>
          <a:solidFill>
            <a:srgbClr val="FFEFEF"/>
          </a:solidFill>
          <a:ln w="19050">
            <a:solidFill>
              <a:schemeClr val="accent5">
                <a:lumMod val="75000"/>
              </a:schemeClr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ระยะเตรียมการก่อสร้าง/ระยะก่อสร้าง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แนวเส้นทางโครงการช่วงที่ 1 และแนวเส้นทางโครงการช่วงที่ 2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ผู้รับเหมาก่อสร้างต้องดำเนินการขนย้ายสิ่งปลูกสร้างที่ถูกรื้อย้ายออกจากพื้นที่โครงการโดยเร็วที่สุด และเก็บกวาดเศษดิน หิน และเศษวัสดุต่าง ๆ ออกจากพื้นที่ก่อสร้างเพื่อป้องกันการบดบังทัศนียภาพ</a:t>
            </a:r>
          </a:p>
          <a:p>
            <a:pPr marL="266700" marR="0" lvl="0" indent="-26670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th-TH" sz="1400" b="0" i="0" u="none" strike="noStrike" kern="0" cap="none" spc="-4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ต้องรักษาความสะอาดและจัดระเบียบพื้นที่ก่อสร้าง โดยการเก็บขยะมูลฝอยออกจากพื้นที่โครงการ</a:t>
            </a:r>
            <a:r>
              <a:rPr kumimoji="0" lang="th-TH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Tahoma" panose="020B0604030504040204" pitchFamily="34" charset="0"/>
                <a:cs typeface="TH SarabunPSK" panose="020B0500040200020003" pitchFamily="34" charset="-34"/>
              </a:rPr>
              <a:t>สม่ำเสมอ รวมทั้งการกองวัสดุก่อสร้างให้เป็นสัดส่วน มีผ้าใบหรือผ้าพลาสติกคลุมให้มิดชิด</a:t>
            </a:r>
          </a:p>
        </p:txBody>
      </p:sp>
      <p:sp>
        <p:nvSpPr>
          <p:cNvPr id="14" name="TextBox 55">
            <a:extLst>
              <a:ext uri="{FF2B5EF4-FFF2-40B4-BE49-F238E27FC236}">
                <a16:creationId xmlns:a16="http://schemas.microsoft.com/office/drawing/2014/main" id="{041F7159-ED63-981C-7EFF-8DA689E50BA8}"/>
              </a:ext>
            </a:extLst>
          </p:cNvPr>
          <p:cNvSpPr txBox="1"/>
          <p:nvPr/>
        </p:nvSpPr>
        <p:spPr>
          <a:xfrm>
            <a:off x="6915794" y="920786"/>
            <a:ext cx="2170488" cy="369332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มาตรการฯ ที่สำคัญ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glow rad="63500">
                  <a:prstClr val="black">
                    <a:alpha val="40000"/>
                  </a:prst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046B0B3-CC9F-27BE-C9A9-9874059928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7516" y="3071468"/>
            <a:ext cx="2289345" cy="1717396"/>
          </a:xfrm>
          <a:prstGeom prst="rect">
            <a:avLst/>
          </a:prstGeom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B41E975-C4D1-B22F-691D-09CFE50B26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0792" y="3080632"/>
            <a:ext cx="2289345" cy="1717396"/>
          </a:xfrm>
          <a:prstGeom prst="rect">
            <a:avLst/>
          </a:prstGeom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992A1E79-DA8F-7915-33BB-9CFF4B6C67A0}"/>
              </a:ext>
            </a:extLst>
          </p:cNvPr>
          <p:cNvSpPr txBox="1"/>
          <p:nvPr/>
        </p:nvSpPr>
        <p:spPr>
          <a:xfrm>
            <a:off x="4424200" y="2703743"/>
            <a:ext cx="2282661" cy="30777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ทัศนียภาพก่อนมีการพัฒนาโครงการ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70B4A6B-052B-EC39-9700-400190E4AB97}"/>
              </a:ext>
            </a:extLst>
          </p:cNvPr>
          <p:cNvGrpSpPr/>
          <p:nvPr/>
        </p:nvGrpSpPr>
        <p:grpSpPr>
          <a:xfrm>
            <a:off x="92408" y="1037658"/>
            <a:ext cx="3364712" cy="369244"/>
            <a:chOff x="211814" y="898415"/>
            <a:chExt cx="3364712" cy="369244"/>
          </a:xfrm>
        </p:grpSpPr>
        <p:sp>
          <p:nvSpPr>
            <p:cNvPr id="8" name="Arrow: Pentagon 7">
              <a:extLst>
                <a:ext uri="{FF2B5EF4-FFF2-40B4-BE49-F238E27FC236}">
                  <a16:creationId xmlns:a16="http://schemas.microsoft.com/office/drawing/2014/main" id="{F111A9BA-A686-CDAA-C1EC-06625A37101D}"/>
                </a:ext>
              </a:extLst>
            </p:cNvPr>
            <p:cNvSpPr/>
            <p:nvPr/>
          </p:nvSpPr>
          <p:spPr>
            <a:xfrm>
              <a:off x="211814" y="898415"/>
              <a:ext cx="3047300" cy="369244"/>
            </a:xfrm>
            <a:prstGeom prst="homePlate">
              <a:avLst/>
            </a:prstGeom>
            <a:solidFill>
              <a:srgbClr val="037F7C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8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glow rad="63500">
                      <a:prstClr val="black">
                        <a:alpha val="40000"/>
                      </a:prstClr>
                    </a:glow>
                    <a:outerShdw blurRad="50800" dist="38100" algn="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แนวเส้นทางโครงการช่วงที่ 1 และช่วงที่ 2</a:t>
              </a:r>
              <a:endParaRPr kumimoji="0" lang="en-US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glow rad="63500">
                    <a:prstClr val="black">
                      <a:alpha val="40000"/>
                    </a:prst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10" name="Arrow: Chevron 9">
              <a:extLst>
                <a:ext uri="{FF2B5EF4-FFF2-40B4-BE49-F238E27FC236}">
                  <a16:creationId xmlns:a16="http://schemas.microsoft.com/office/drawing/2014/main" id="{5FFA1D80-87BF-4F5A-E1F8-BA46F08C9377}"/>
                </a:ext>
              </a:extLst>
            </p:cNvPr>
            <p:cNvSpPr/>
            <p:nvPr/>
          </p:nvSpPr>
          <p:spPr>
            <a:xfrm>
              <a:off x="3147901" y="898415"/>
              <a:ext cx="428625" cy="369244"/>
            </a:xfrm>
            <a:prstGeom prst="chevron">
              <a:avLst>
                <a:gd name="adj" fmla="val 54969"/>
              </a:avLst>
            </a:prstGeom>
            <a:solidFill>
              <a:srgbClr val="037F7C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8D845793-C8FE-8CB4-E8B2-F8B93AB87FC5}"/>
              </a:ext>
            </a:extLst>
          </p:cNvPr>
          <p:cNvSpPr txBox="1"/>
          <p:nvPr/>
        </p:nvSpPr>
        <p:spPr>
          <a:xfrm>
            <a:off x="6815931" y="2703743"/>
            <a:ext cx="2282661" cy="30777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ทัศนียภาพหลังมีการพัฒนาโครงการ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AF427C7-13AE-4E31-66E4-040ADBB8FE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17516" y="4867141"/>
            <a:ext cx="2289345" cy="1718630"/>
          </a:xfrm>
          <a:prstGeom prst="rect">
            <a:avLst/>
          </a:prstGeom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D4A9488-DA76-0C66-B078-0E805AF341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90792" y="4867140"/>
            <a:ext cx="2289862" cy="1717396"/>
          </a:xfrm>
          <a:prstGeom prst="rect">
            <a:avLst/>
          </a:prstGeom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0487A0A-02D7-65BE-D7B1-D265A6BC176E}"/>
              </a:ext>
            </a:extLst>
          </p:cNvPr>
          <p:cNvSpPr txBox="1"/>
          <p:nvPr/>
        </p:nvSpPr>
        <p:spPr>
          <a:xfrm>
            <a:off x="5862973" y="2991849"/>
            <a:ext cx="179684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2FBEF"/>
                </a:highligh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 แนวเส้นทางโครงการ ช่วงที่ 1 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F2FBEF"/>
                </a:solidFill>
                <a:effectLst/>
                <a:highlight>
                  <a:srgbClr val="F2FBEF"/>
                </a:highligh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CC2DB72-0FF7-8707-5B98-A4326ADA5AD7}"/>
              </a:ext>
            </a:extLst>
          </p:cNvPr>
          <p:cNvSpPr txBox="1"/>
          <p:nvPr/>
        </p:nvSpPr>
        <p:spPr>
          <a:xfrm>
            <a:off x="5862973" y="4788864"/>
            <a:ext cx="179684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2FBEF"/>
                </a:highligh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 แนวเส้นทางโครงการ ช่วงที่ 2 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F2FBEF"/>
                </a:solidFill>
                <a:effectLst/>
                <a:highlight>
                  <a:srgbClr val="F2FBEF"/>
                </a:highligh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32974192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กลุ่ม 31">
            <a:extLst>
              <a:ext uri="{FF2B5EF4-FFF2-40B4-BE49-F238E27FC236}">
                <a16:creationId xmlns:a16="http://schemas.microsoft.com/office/drawing/2014/main" id="{107E50CD-BBEA-ED48-E929-F5FE7C8A2FC7}"/>
              </a:ext>
            </a:extLst>
          </p:cNvPr>
          <p:cNvGrpSpPr/>
          <p:nvPr/>
        </p:nvGrpSpPr>
        <p:grpSpPr>
          <a:xfrm>
            <a:off x="1" y="2220680"/>
            <a:ext cx="9157134" cy="1295404"/>
            <a:chOff x="489857" y="2220680"/>
            <a:chExt cx="8667277" cy="1295404"/>
          </a:xfr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r="100000" b="100000"/>
            </a:path>
            <a:tileRect l="-100000" t="-100000"/>
          </a:gradFill>
        </p:grpSpPr>
        <p:sp>
          <p:nvSpPr>
            <p:cNvPr id="7" name="สามเหลี่ยมมุมฉาก 6">
              <a:extLst>
                <a:ext uri="{FF2B5EF4-FFF2-40B4-BE49-F238E27FC236}">
                  <a16:creationId xmlns:a16="http://schemas.microsoft.com/office/drawing/2014/main" id="{19C833E7-CB2A-857D-1B69-2A89FA64F4EB}"/>
                </a:ext>
              </a:extLst>
            </p:cNvPr>
            <p:cNvSpPr/>
            <p:nvPr/>
          </p:nvSpPr>
          <p:spPr>
            <a:xfrm>
              <a:off x="489857" y="2220680"/>
              <a:ext cx="805543" cy="1295402"/>
            </a:xfrm>
            <a:prstGeom prst="rtTriangle">
              <a:avLst/>
            </a:prstGeom>
            <a:grpFill/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/>
            </a:p>
          </p:txBody>
        </p:sp>
        <p:sp>
          <p:nvSpPr>
            <p:cNvPr id="8" name="สี่เหลี่ยมด้านขนาน 7">
              <a:extLst>
                <a:ext uri="{FF2B5EF4-FFF2-40B4-BE49-F238E27FC236}">
                  <a16:creationId xmlns:a16="http://schemas.microsoft.com/office/drawing/2014/main" id="{95A43FCF-E7D9-36DB-3D3E-92F18CE59FC6}"/>
                </a:ext>
              </a:extLst>
            </p:cNvPr>
            <p:cNvSpPr/>
            <p:nvPr/>
          </p:nvSpPr>
          <p:spPr>
            <a:xfrm flipV="1">
              <a:off x="1121230" y="2501847"/>
              <a:ext cx="8035904" cy="1014237"/>
            </a:xfrm>
            <a:custGeom>
              <a:avLst/>
              <a:gdLst>
                <a:gd name="connsiteX0" fmla="*/ 0 w 8810171"/>
                <a:gd name="connsiteY0" fmla="*/ 1055916 h 1055916"/>
                <a:gd name="connsiteX1" fmla="*/ 622821 w 8810171"/>
                <a:gd name="connsiteY1" fmla="*/ 0 h 1055916"/>
                <a:gd name="connsiteX2" fmla="*/ 8810171 w 8810171"/>
                <a:gd name="connsiteY2" fmla="*/ 0 h 1055916"/>
                <a:gd name="connsiteX3" fmla="*/ 8187350 w 8810171"/>
                <a:gd name="connsiteY3" fmla="*/ 1055916 h 1055916"/>
                <a:gd name="connsiteX4" fmla="*/ 0 w 8810171"/>
                <a:gd name="connsiteY4" fmla="*/ 1055916 h 1055916"/>
                <a:gd name="connsiteX0" fmla="*/ 0 w 8225971"/>
                <a:gd name="connsiteY0" fmla="*/ 1055916 h 1055916"/>
                <a:gd name="connsiteX1" fmla="*/ 622821 w 8225971"/>
                <a:gd name="connsiteY1" fmla="*/ 0 h 1055916"/>
                <a:gd name="connsiteX2" fmla="*/ 8225971 w 8225971"/>
                <a:gd name="connsiteY2" fmla="*/ 38100 h 1055916"/>
                <a:gd name="connsiteX3" fmla="*/ 8187350 w 8225971"/>
                <a:gd name="connsiteY3" fmla="*/ 1055916 h 1055916"/>
                <a:gd name="connsiteX4" fmla="*/ 0 w 8225971"/>
                <a:gd name="connsiteY4" fmla="*/ 1055916 h 1055916"/>
                <a:gd name="connsiteX0" fmla="*/ 0 w 8239437"/>
                <a:gd name="connsiteY0" fmla="*/ 1055916 h 1068616"/>
                <a:gd name="connsiteX1" fmla="*/ 622821 w 8239437"/>
                <a:gd name="connsiteY1" fmla="*/ 0 h 1068616"/>
                <a:gd name="connsiteX2" fmla="*/ 8225971 w 8239437"/>
                <a:gd name="connsiteY2" fmla="*/ 38100 h 1068616"/>
                <a:gd name="connsiteX3" fmla="*/ 8239437 w 8239437"/>
                <a:gd name="connsiteY3" fmla="*/ 1068616 h 1068616"/>
                <a:gd name="connsiteX4" fmla="*/ 0 w 8239437"/>
                <a:gd name="connsiteY4" fmla="*/ 1055916 h 1068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39437" h="1068616">
                  <a:moveTo>
                    <a:pt x="0" y="1055916"/>
                  </a:moveTo>
                  <a:lnTo>
                    <a:pt x="622821" y="0"/>
                  </a:lnTo>
                  <a:lnTo>
                    <a:pt x="8225971" y="38100"/>
                  </a:lnTo>
                  <a:lnTo>
                    <a:pt x="8239437" y="1068616"/>
                  </a:lnTo>
                  <a:lnTo>
                    <a:pt x="0" y="1055916"/>
                  </a:lnTo>
                  <a:close/>
                </a:path>
              </a:pathLst>
            </a:custGeom>
            <a:grp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th-TH" dirty="0"/>
            </a:p>
          </p:txBody>
        </p:sp>
        <p:cxnSp>
          <p:nvCxnSpPr>
            <p:cNvPr id="10" name="ตัวเชื่อมต่อตรง 9">
              <a:extLst>
                <a:ext uri="{FF2B5EF4-FFF2-40B4-BE49-F238E27FC236}">
                  <a16:creationId xmlns:a16="http://schemas.microsoft.com/office/drawing/2014/main" id="{5459D9D7-745C-378E-7091-0CCDFFD0255D}"/>
                </a:ext>
              </a:extLst>
            </p:cNvPr>
            <p:cNvCxnSpPr>
              <a:cxnSpLocks/>
            </p:cNvCxnSpPr>
            <p:nvPr/>
          </p:nvCxnSpPr>
          <p:spPr>
            <a:xfrm>
              <a:off x="1121229" y="2416626"/>
              <a:ext cx="8022771" cy="0"/>
            </a:xfrm>
            <a:prstGeom prst="line">
              <a:avLst/>
            </a:prstGeom>
            <a:grpFill/>
            <a:ln>
              <a:solidFill>
                <a:schemeClr val="accent1"/>
              </a:solidFill>
              <a:prstDash val="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ตัวเชื่อมต่อตรง 10">
              <a:extLst>
                <a:ext uri="{FF2B5EF4-FFF2-40B4-BE49-F238E27FC236}">
                  <a16:creationId xmlns:a16="http://schemas.microsoft.com/office/drawing/2014/main" id="{7B2C6134-0F2C-80DF-7C94-CD42FEAE42B0}"/>
                </a:ext>
              </a:extLst>
            </p:cNvPr>
            <p:cNvCxnSpPr>
              <a:cxnSpLocks/>
            </p:cNvCxnSpPr>
            <p:nvPr/>
          </p:nvCxnSpPr>
          <p:spPr>
            <a:xfrm>
              <a:off x="1034141" y="2307772"/>
              <a:ext cx="8122993" cy="0"/>
            </a:xfrm>
            <a:prstGeom prst="line">
              <a:avLst/>
            </a:prstGeom>
            <a:grpFill/>
            <a:ln w="57150">
              <a:solidFill>
                <a:schemeClr val="accent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ตัวเชื่อมต่อตรง 12">
              <a:extLst>
                <a:ext uri="{FF2B5EF4-FFF2-40B4-BE49-F238E27FC236}">
                  <a16:creationId xmlns:a16="http://schemas.microsoft.com/office/drawing/2014/main" id="{FEB0161D-ECE0-5E97-D62A-6FAD1A490E1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52499" y="2220680"/>
              <a:ext cx="8191501" cy="4"/>
            </a:xfrm>
            <a:prstGeom prst="line">
              <a:avLst/>
            </a:prstGeom>
            <a:grpFill/>
            <a:ln>
              <a:solidFill>
                <a:schemeClr val="accent1"/>
              </a:solidFill>
              <a:prstDash val="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E74765BF-DF65-5CB9-4620-BD75479E444A}"/>
              </a:ext>
            </a:extLst>
          </p:cNvPr>
          <p:cNvGrpSpPr/>
          <p:nvPr/>
        </p:nvGrpSpPr>
        <p:grpSpPr>
          <a:xfrm>
            <a:off x="2628446" y="3690256"/>
            <a:ext cx="3663496" cy="455838"/>
            <a:chOff x="2628446" y="3690256"/>
            <a:chExt cx="3663496" cy="455838"/>
          </a:xfrm>
          <a:solidFill>
            <a:schemeClr val="bg1">
              <a:lumMod val="50000"/>
            </a:schemeClr>
          </a:solidFill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</p:grpSpPr>
        <p:sp>
          <p:nvSpPr>
            <p:cNvPr id="24" name="สี่เหลี่ยมผืนผ้า 23">
              <a:extLst>
                <a:ext uri="{FF2B5EF4-FFF2-40B4-BE49-F238E27FC236}">
                  <a16:creationId xmlns:a16="http://schemas.microsoft.com/office/drawing/2014/main" id="{B602CC11-0DB1-30E5-20F2-423919B7BC1F}"/>
                </a:ext>
              </a:extLst>
            </p:cNvPr>
            <p:cNvSpPr/>
            <p:nvPr/>
          </p:nvSpPr>
          <p:spPr>
            <a:xfrm>
              <a:off x="3140527" y="3694788"/>
              <a:ext cx="2634344" cy="446314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th-TH" sz="2400" b="1" dirty="0">
                  <a:latin typeface="TH SarabunPSK" panose="020B0500040200020003" pitchFamily="34" charset="-34"/>
                  <a:cs typeface="TH SarabunPSK" panose="020B0500040200020003" pitchFamily="34" charset="-34"/>
                </a:rPr>
                <a:t>คุณนคร ศรี</a:t>
              </a:r>
              <a:r>
                <a:rPr lang="th-TH" sz="2400" b="1" dirty="0" err="1">
                  <a:latin typeface="TH SarabunPSK" panose="020B0500040200020003" pitchFamily="34" charset="-34"/>
                  <a:cs typeface="TH SarabunPSK" panose="020B0500040200020003" pitchFamily="34" charset="-34"/>
                </a:rPr>
                <a:t>ธิ</a:t>
              </a:r>
              <a:r>
                <a:rPr lang="th-TH" sz="2400" b="1" dirty="0">
                  <a:latin typeface="TH SarabunPSK" panose="020B0500040200020003" pitchFamily="34" charset="-34"/>
                  <a:cs typeface="TH SarabunPSK" panose="020B0500040200020003" pitchFamily="34" charset="-34"/>
                </a:rPr>
                <a:t>วง</a:t>
              </a:r>
              <a:r>
                <a:rPr lang="th-TH" sz="2400" b="1" dirty="0" err="1">
                  <a:latin typeface="TH SarabunPSK" panose="020B0500040200020003" pitchFamily="34" charset="-34"/>
                  <a:cs typeface="TH SarabunPSK" panose="020B0500040200020003" pitchFamily="34" charset="-34"/>
                </a:rPr>
                <a:t>ค์</a:t>
              </a:r>
              <a:endParaRPr lang="th-TH" sz="2400" b="1" dirty="0">
                <a:latin typeface="TH SarabunPSK" panose="020B0500040200020003" pitchFamily="34" charset="-34"/>
                <a:cs typeface="TH SarabunPSK" panose="020B0500040200020003" pitchFamily="34" charset="-34"/>
              </a:endParaRPr>
            </a:p>
          </p:txBody>
        </p:sp>
        <p:sp>
          <p:nvSpPr>
            <p:cNvPr id="25" name="ลูกศร: เครื่องหมายบั้ง 24">
              <a:extLst>
                <a:ext uri="{FF2B5EF4-FFF2-40B4-BE49-F238E27FC236}">
                  <a16:creationId xmlns:a16="http://schemas.microsoft.com/office/drawing/2014/main" id="{C2548771-04D0-72ED-9020-3AB237AF9E85}"/>
                </a:ext>
              </a:extLst>
            </p:cNvPr>
            <p:cNvSpPr/>
            <p:nvPr/>
          </p:nvSpPr>
          <p:spPr>
            <a:xfrm>
              <a:off x="5644244" y="3695245"/>
              <a:ext cx="261257" cy="441323"/>
            </a:xfrm>
            <a:prstGeom prst="chevron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>
                <a:solidFill>
                  <a:schemeClr val="tx1"/>
                </a:solidFill>
              </a:endParaRPr>
            </a:p>
          </p:txBody>
        </p:sp>
        <p:sp>
          <p:nvSpPr>
            <p:cNvPr id="26" name="ลูกศร: เครื่องหมายบั้ง 25">
              <a:extLst>
                <a:ext uri="{FF2B5EF4-FFF2-40B4-BE49-F238E27FC236}">
                  <a16:creationId xmlns:a16="http://schemas.microsoft.com/office/drawing/2014/main" id="{4BBB97EF-9D1E-A878-AFE1-F9129EC0D78E}"/>
                </a:ext>
              </a:extLst>
            </p:cNvPr>
            <p:cNvSpPr/>
            <p:nvPr/>
          </p:nvSpPr>
          <p:spPr>
            <a:xfrm>
              <a:off x="5845628" y="3690256"/>
              <a:ext cx="261257" cy="446312"/>
            </a:xfrm>
            <a:prstGeom prst="chevron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>
                <a:solidFill>
                  <a:schemeClr val="tx1"/>
                </a:solidFill>
              </a:endParaRPr>
            </a:p>
          </p:txBody>
        </p:sp>
        <p:sp>
          <p:nvSpPr>
            <p:cNvPr id="27" name="ลูกศร: เครื่องหมายบั้ง 26">
              <a:extLst>
                <a:ext uri="{FF2B5EF4-FFF2-40B4-BE49-F238E27FC236}">
                  <a16:creationId xmlns:a16="http://schemas.microsoft.com/office/drawing/2014/main" id="{5045B37F-1D22-3E4C-7B7A-838E67FAC4B0}"/>
                </a:ext>
              </a:extLst>
            </p:cNvPr>
            <p:cNvSpPr/>
            <p:nvPr/>
          </p:nvSpPr>
          <p:spPr>
            <a:xfrm>
              <a:off x="6030685" y="3690256"/>
              <a:ext cx="261257" cy="446312"/>
            </a:xfrm>
            <a:prstGeom prst="chevron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>
                <a:solidFill>
                  <a:schemeClr val="tx1"/>
                </a:solidFill>
              </a:endParaRPr>
            </a:p>
          </p:txBody>
        </p:sp>
        <p:sp>
          <p:nvSpPr>
            <p:cNvPr id="28" name="ลูกศร: เครื่องหมายบั้ง 27">
              <a:extLst>
                <a:ext uri="{FF2B5EF4-FFF2-40B4-BE49-F238E27FC236}">
                  <a16:creationId xmlns:a16="http://schemas.microsoft.com/office/drawing/2014/main" id="{01938CCF-6867-C9E0-7861-4F378DCB68C6}"/>
                </a:ext>
              </a:extLst>
            </p:cNvPr>
            <p:cNvSpPr/>
            <p:nvPr/>
          </p:nvSpPr>
          <p:spPr>
            <a:xfrm flipH="1">
              <a:off x="2628446" y="3699782"/>
              <a:ext cx="261257" cy="446312"/>
            </a:xfrm>
            <a:prstGeom prst="chevron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>
                <a:solidFill>
                  <a:schemeClr val="tx1"/>
                </a:solidFill>
              </a:endParaRPr>
            </a:p>
          </p:txBody>
        </p:sp>
        <p:sp>
          <p:nvSpPr>
            <p:cNvPr id="29" name="ลูกศร: เครื่องหมายบั้ง 28">
              <a:extLst>
                <a:ext uri="{FF2B5EF4-FFF2-40B4-BE49-F238E27FC236}">
                  <a16:creationId xmlns:a16="http://schemas.microsoft.com/office/drawing/2014/main" id="{0C0EA643-E448-5E27-AAF3-F47F18C931FB}"/>
                </a:ext>
              </a:extLst>
            </p:cNvPr>
            <p:cNvSpPr/>
            <p:nvPr/>
          </p:nvSpPr>
          <p:spPr>
            <a:xfrm flipH="1">
              <a:off x="2813503" y="3699781"/>
              <a:ext cx="261257" cy="446312"/>
            </a:xfrm>
            <a:prstGeom prst="chevron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>
                <a:solidFill>
                  <a:schemeClr val="tx1"/>
                </a:solidFill>
              </a:endParaRPr>
            </a:p>
          </p:txBody>
        </p:sp>
        <p:sp>
          <p:nvSpPr>
            <p:cNvPr id="30" name="ลูกศร: เครื่องหมายบั้ง 29">
              <a:extLst>
                <a:ext uri="{FF2B5EF4-FFF2-40B4-BE49-F238E27FC236}">
                  <a16:creationId xmlns:a16="http://schemas.microsoft.com/office/drawing/2014/main" id="{6DD52F14-266F-3C54-60D6-3B9ED9713971}"/>
                </a:ext>
              </a:extLst>
            </p:cNvPr>
            <p:cNvSpPr/>
            <p:nvPr/>
          </p:nvSpPr>
          <p:spPr>
            <a:xfrm flipH="1">
              <a:off x="3009897" y="3699781"/>
              <a:ext cx="261257" cy="436787"/>
            </a:xfrm>
            <a:prstGeom prst="chevron">
              <a:avLst/>
            </a:prstGeom>
            <a:grpFill/>
            <a:ln>
              <a:solidFill>
                <a:schemeClr val="bg1"/>
              </a:solidFill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>
                <a:solidFill>
                  <a:schemeClr val="tx1"/>
                </a:solidFill>
              </a:endParaRPr>
            </a:p>
          </p:txBody>
        </p:sp>
      </p:grpSp>
      <p:sp>
        <p:nvSpPr>
          <p:cNvPr id="33" name="กล่องข้อความ 32">
            <a:extLst>
              <a:ext uri="{FF2B5EF4-FFF2-40B4-BE49-F238E27FC236}">
                <a16:creationId xmlns:a16="http://schemas.microsoft.com/office/drawing/2014/main" id="{50B909F6-3F03-EA31-F88C-3AA925615182}"/>
              </a:ext>
            </a:extLst>
          </p:cNvPr>
          <p:cNvSpPr txBox="1"/>
          <p:nvPr/>
        </p:nvSpPr>
        <p:spPr>
          <a:xfrm>
            <a:off x="2551618" y="2501848"/>
            <a:ext cx="449995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h-TH" sz="4400" b="1" dirty="0">
                <a:solidFill>
                  <a:schemeClr val="bg1"/>
                </a:solidFill>
                <a:latin typeface="TH SarabunPSK" panose="020B0500040200020003" pitchFamily="34" charset="-34"/>
                <a:cs typeface="TH SarabunPSK" panose="020B0500040200020003" pitchFamily="34" charset="-34"/>
              </a:rPr>
              <a:t>การมีส่วนร่วมของประชาชน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0F2FC9FF-2F79-B9D9-D478-188C3BAE9832}"/>
              </a:ext>
            </a:extLst>
          </p:cNvPr>
          <p:cNvSpPr txBox="1">
            <a:spLocks/>
          </p:cNvSpPr>
          <p:nvPr/>
        </p:nvSpPr>
        <p:spPr>
          <a:xfrm>
            <a:off x="7012023" y="63925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106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834718987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FC7A024D-81AB-D712-1D8A-2A88EC0B7E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11F54E8A-CBB8-5A88-4D28-29F33D3A3471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7" b="1039"/>
          <a:stretch>
            <a:fillRect/>
          </a:stretch>
        </p:blipFill>
        <p:spPr>
          <a:xfrm>
            <a:off x="48237" y="1173568"/>
            <a:ext cx="8997357" cy="47866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สี่เหลี่ยมผืนผ้า: มุมมน 2">
            <a:extLst>
              <a:ext uri="{FF2B5EF4-FFF2-40B4-BE49-F238E27FC236}">
                <a16:creationId xmlns:a16="http://schemas.microsoft.com/office/drawing/2014/main" id="{FDA3629C-1B22-A52C-397B-CE44329F0458}"/>
              </a:ext>
            </a:extLst>
          </p:cNvPr>
          <p:cNvSpPr/>
          <p:nvPr/>
        </p:nvSpPr>
        <p:spPr>
          <a:xfrm>
            <a:off x="307910" y="1522935"/>
            <a:ext cx="6372808" cy="1515540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 w="28575">
            <a:solidFill>
              <a:schemeClr val="accent1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ทางการมีส่วนร่วมของประชาชนในกระบวนการจัดทำรายงานการประเมินผลกระทบสิ่งแวดล้อมของสำนักงานนโยบายและแผนทรัพยากรธรรมชาติและสิ่งแวดล้อม (สผ.) พ.ศ. 2566</a:t>
            </a:r>
          </a:p>
        </p:txBody>
      </p:sp>
      <p:sp>
        <p:nvSpPr>
          <p:cNvPr id="4" name="สี่เหลี่ยมผืนผ้า: มุมมน 3">
            <a:extLst>
              <a:ext uri="{FF2B5EF4-FFF2-40B4-BE49-F238E27FC236}">
                <a16:creationId xmlns:a16="http://schemas.microsoft.com/office/drawing/2014/main" id="{59E104AF-CAFC-EDDA-7D5B-BE8DB14480E3}"/>
              </a:ext>
            </a:extLst>
          </p:cNvPr>
          <p:cNvSpPr/>
          <p:nvPr/>
        </p:nvSpPr>
        <p:spPr>
          <a:xfrm>
            <a:off x="307910" y="4178464"/>
            <a:ext cx="6372808" cy="1271650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 w="28575">
            <a:solidFill>
              <a:schemeClr val="accent1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marR="0" lvl="0" indent="-2857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แนวทางการจัดทำแผนงานการมีส่วนร่วมของประชาชนของกลุ่มงานสิ่งแวดล้อม สำนักแผนงาน กรมทางหลวง เมื่อวันที่ 4 ตุลาคม พ.ศ.2563</a:t>
            </a:r>
          </a:p>
        </p:txBody>
      </p:sp>
      <p:pic>
        <p:nvPicPr>
          <p:cNvPr id="8" name="รูปภาพ 7">
            <a:extLst>
              <a:ext uri="{FF2B5EF4-FFF2-40B4-BE49-F238E27FC236}">
                <a16:creationId xmlns:a16="http://schemas.microsoft.com/office/drawing/2014/main" id="{29E31BF6-1F3E-0824-9EBA-BBC78AAF023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7" t="3733" r="3337" b="4800"/>
          <a:stretch/>
        </p:blipFill>
        <p:spPr>
          <a:xfrm>
            <a:off x="6843413" y="1173568"/>
            <a:ext cx="1626662" cy="2255432"/>
          </a:xfrm>
          <a:prstGeom prst="rect">
            <a:avLst/>
          </a:prstGeom>
          <a:ln w="3175"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รูปภาพ 8">
            <a:extLst>
              <a:ext uri="{FF2B5EF4-FFF2-40B4-BE49-F238E27FC236}">
                <a16:creationId xmlns:a16="http://schemas.microsoft.com/office/drawing/2014/main" id="{A51604BC-74AC-44F2-18A4-E2A8E2CC558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0" t="2000" r="2134" b="3200"/>
          <a:stretch/>
        </p:blipFill>
        <p:spPr>
          <a:xfrm>
            <a:off x="6863417" y="3626859"/>
            <a:ext cx="1626662" cy="2374860"/>
          </a:xfrm>
          <a:prstGeom prst="rect">
            <a:avLst/>
          </a:prstGeom>
          <a:ln w="3175"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Slide Number Placeholder 27">
            <a:extLst>
              <a:ext uri="{FF2B5EF4-FFF2-40B4-BE49-F238E27FC236}">
                <a16:creationId xmlns:a16="http://schemas.microsoft.com/office/drawing/2014/main" id="{B4155941-5210-B1FB-59B8-DC09C0F11A72}"/>
              </a:ext>
            </a:extLst>
          </p:cNvPr>
          <p:cNvSpPr txBox="1">
            <a:spLocks/>
          </p:cNvSpPr>
          <p:nvPr/>
        </p:nvSpPr>
        <p:spPr>
          <a:xfrm>
            <a:off x="8763821" y="6466571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16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107</a:t>
            </a:fld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3" name="Rectangle: Rounded Corners 1">
            <a:extLst>
              <a:ext uri="{FF2B5EF4-FFF2-40B4-BE49-F238E27FC236}">
                <a16:creationId xmlns:a16="http://schemas.microsoft.com/office/drawing/2014/main" id="{DA5073EC-D26F-0896-322F-D380656FD406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2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แนวทางการศึกษาการมีส่วนร่วมของประชาชน</a:t>
            </a:r>
          </a:p>
        </p:txBody>
      </p:sp>
    </p:spTree>
    <p:extLst>
      <p:ext uri="{BB962C8B-B14F-4D97-AF65-F5344CB8AC3E}">
        <p14:creationId xmlns:p14="http://schemas.microsoft.com/office/powerpoint/2010/main" val="3237352360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DD03DBDA-ADEB-2F19-3F37-920021B4FE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รูปภาพ 12">
            <a:extLst>
              <a:ext uri="{FF2B5EF4-FFF2-40B4-BE49-F238E27FC236}">
                <a16:creationId xmlns:a16="http://schemas.microsoft.com/office/drawing/2014/main" id="{F67820E2-1AAA-FFBB-E52C-A75B039BA8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62" y="1036112"/>
            <a:ext cx="8998476" cy="4785775"/>
          </a:xfrm>
          <a:prstGeom prst="rect">
            <a:avLst/>
          </a:prstGeom>
        </p:spPr>
      </p:pic>
      <p:grpSp>
        <p:nvGrpSpPr>
          <p:cNvPr id="11" name="กลุ่ม 10">
            <a:extLst>
              <a:ext uri="{FF2B5EF4-FFF2-40B4-BE49-F238E27FC236}">
                <a16:creationId xmlns:a16="http://schemas.microsoft.com/office/drawing/2014/main" id="{E439396F-FB0D-384B-FA01-E052DE497BF6}"/>
              </a:ext>
            </a:extLst>
          </p:cNvPr>
          <p:cNvGrpSpPr/>
          <p:nvPr/>
        </p:nvGrpSpPr>
        <p:grpSpPr>
          <a:xfrm>
            <a:off x="0" y="1150834"/>
            <a:ext cx="9144000" cy="4863825"/>
            <a:chOff x="368722" y="1376303"/>
            <a:chExt cx="9144000" cy="4863825"/>
          </a:xfrm>
        </p:grpSpPr>
        <p:graphicFrame>
          <p:nvGraphicFramePr>
            <p:cNvPr id="2" name="ไดอะแกรม 1">
              <a:extLst>
                <a:ext uri="{FF2B5EF4-FFF2-40B4-BE49-F238E27FC236}">
                  <a16:creationId xmlns:a16="http://schemas.microsoft.com/office/drawing/2014/main" id="{BF4E2768-254B-048A-5A0A-F30ACEC4CC5E}"/>
                </a:ext>
              </a:extLst>
            </p:cNvPr>
            <p:cNvGraphicFramePr/>
            <p:nvPr/>
          </p:nvGraphicFramePr>
          <p:xfrm>
            <a:off x="368722" y="1376303"/>
            <a:ext cx="9144000" cy="4863825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3" r:lo="rId4" r:qs="rId5" r:cs="rId6"/>
            </a:graphicData>
          </a:graphic>
        </p:graphicFrame>
        <p:sp>
          <p:nvSpPr>
            <p:cNvPr id="3" name="กล่องข้อความ 7">
              <a:extLst>
                <a:ext uri="{FF2B5EF4-FFF2-40B4-BE49-F238E27FC236}">
                  <a16:creationId xmlns:a16="http://schemas.microsoft.com/office/drawing/2014/main" id="{17A22D4D-5606-36D2-9724-B6C561BE89BB}"/>
                </a:ext>
              </a:extLst>
            </p:cNvPr>
            <p:cNvSpPr txBox="1"/>
            <p:nvPr/>
          </p:nvSpPr>
          <p:spPr>
            <a:xfrm>
              <a:off x="511023" y="1470204"/>
              <a:ext cx="28467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1</a:t>
              </a:r>
              <a:endPara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4" name="กล่องข้อความ 8">
              <a:extLst>
                <a:ext uri="{FF2B5EF4-FFF2-40B4-BE49-F238E27FC236}">
                  <a16:creationId xmlns:a16="http://schemas.microsoft.com/office/drawing/2014/main" id="{EF8047CC-9264-643F-A721-14CE4BC8CC50}"/>
                </a:ext>
              </a:extLst>
            </p:cNvPr>
            <p:cNvSpPr txBox="1"/>
            <p:nvPr/>
          </p:nvSpPr>
          <p:spPr>
            <a:xfrm>
              <a:off x="918295" y="2134582"/>
              <a:ext cx="28467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2</a:t>
              </a:r>
              <a:endPara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5" name="กล่องข้อความ 9">
              <a:extLst>
                <a:ext uri="{FF2B5EF4-FFF2-40B4-BE49-F238E27FC236}">
                  <a16:creationId xmlns:a16="http://schemas.microsoft.com/office/drawing/2014/main" id="{AEB06442-E300-AF6F-CB04-FBA323A7FB9D}"/>
                </a:ext>
              </a:extLst>
            </p:cNvPr>
            <p:cNvSpPr txBox="1"/>
            <p:nvPr/>
          </p:nvSpPr>
          <p:spPr>
            <a:xfrm>
              <a:off x="1133358" y="2858691"/>
              <a:ext cx="2758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3</a:t>
              </a:r>
              <a:endPara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6" name="กล่องข้อความ 11">
              <a:extLst>
                <a:ext uri="{FF2B5EF4-FFF2-40B4-BE49-F238E27FC236}">
                  <a16:creationId xmlns:a16="http://schemas.microsoft.com/office/drawing/2014/main" id="{EEE559B2-20E7-FA7A-F935-4D1C55F1EB31}"/>
                </a:ext>
              </a:extLst>
            </p:cNvPr>
            <p:cNvSpPr txBox="1"/>
            <p:nvPr/>
          </p:nvSpPr>
          <p:spPr>
            <a:xfrm>
              <a:off x="1142883" y="4219861"/>
              <a:ext cx="28467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5</a:t>
              </a:r>
              <a:endPara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7" name="กล่องข้อความ 12">
              <a:extLst>
                <a:ext uri="{FF2B5EF4-FFF2-40B4-BE49-F238E27FC236}">
                  <a16:creationId xmlns:a16="http://schemas.microsoft.com/office/drawing/2014/main" id="{C36888C2-47F9-49DB-E35A-188BCE65947E}"/>
                </a:ext>
              </a:extLst>
            </p:cNvPr>
            <p:cNvSpPr txBox="1"/>
            <p:nvPr/>
          </p:nvSpPr>
          <p:spPr>
            <a:xfrm>
              <a:off x="919032" y="4876002"/>
              <a:ext cx="28467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6</a:t>
              </a:r>
              <a:endPara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8" name="กล่องข้อความ 13">
              <a:extLst>
                <a:ext uri="{FF2B5EF4-FFF2-40B4-BE49-F238E27FC236}">
                  <a16:creationId xmlns:a16="http://schemas.microsoft.com/office/drawing/2014/main" id="{FD379DC8-B398-7239-2296-14A92AC0C55F}"/>
                </a:ext>
              </a:extLst>
            </p:cNvPr>
            <p:cNvSpPr txBox="1"/>
            <p:nvPr/>
          </p:nvSpPr>
          <p:spPr>
            <a:xfrm>
              <a:off x="504250" y="5562078"/>
              <a:ext cx="28467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7</a:t>
              </a:r>
              <a:endPara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9" name="กล่องข้อความ 9">
              <a:extLst>
                <a:ext uri="{FF2B5EF4-FFF2-40B4-BE49-F238E27FC236}">
                  <a16:creationId xmlns:a16="http://schemas.microsoft.com/office/drawing/2014/main" id="{E79783D0-F00B-AA3D-7BB9-957DF7152C9E}"/>
                </a:ext>
              </a:extLst>
            </p:cNvPr>
            <p:cNvSpPr txBox="1"/>
            <p:nvPr/>
          </p:nvSpPr>
          <p:spPr>
            <a:xfrm>
              <a:off x="1203703" y="3601850"/>
              <a:ext cx="2758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4</a:t>
              </a:r>
              <a:endPara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</p:grpSp>
      <p:sp>
        <p:nvSpPr>
          <p:cNvPr id="10" name="Rectangle: Rounded Corners 1">
            <a:extLst>
              <a:ext uri="{FF2B5EF4-FFF2-40B4-BE49-F238E27FC236}">
                <a16:creationId xmlns:a16="http://schemas.microsoft.com/office/drawing/2014/main" id="{EBF8EB6A-D973-DAA6-8484-463A0A367B45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2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กลุ่มเป้าหมายในการดำเนินงานการมีส่วนร่วมของประชาชน</a:t>
            </a:r>
          </a:p>
        </p:txBody>
      </p:sp>
    </p:spTree>
    <p:extLst>
      <p:ext uri="{BB962C8B-B14F-4D97-AF65-F5344CB8AC3E}">
        <p14:creationId xmlns:p14="http://schemas.microsoft.com/office/powerpoint/2010/main" val="2960832608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791DEE-390E-F616-43A5-065C64CBEE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ตัวเชื่อมต่อหักมุม 30">
            <a:extLst>
              <a:ext uri="{FF2B5EF4-FFF2-40B4-BE49-F238E27FC236}">
                <a16:creationId xmlns:a16="http://schemas.microsoft.com/office/drawing/2014/main" id="{FA2850EE-6514-A7BC-498C-656D0260136B}"/>
              </a:ext>
            </a:extLst>
          </p:cNvPr>
          <p:cNvCxnSpPr>
            <a:cxnSpLocks/>
            <a:stCxn id="15" idx="3"/>
            <a:endCxn id="27" idx="1"/>
          </p:cNvCxnSpPr>
          <p:nvPr/>
        </p:nvCxnSpPr>
        <p:spPr>
          <a:xfrm>
            <a:off x="6677033" y="3515189"/>
            <a:ext cx="883492" cy="94757"/>
          </a:xfrm>
          <a:prstGeom prst="bentConnector3">
            <a:avLst>
              <a:gd name="adj1" fmla="val 50000"/>
            </a:avLst>
          </a:prstGeom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cxnSp>
      <p:cxnSp>
        <p:nvCxnSpPr>
          <p:cNvPr id="3" name="ตัวเชื่อมต่อหักมุม 14">
            <a:extLst>
              <a:ext uri="{FF2B5EF4-FFF2-40B4-BE49-F238E27FC236}">
                <a16:creationId xmlns:a16="http://schemas.microsoft.com/office/drawing/2014/main" id="{CD1C9664-A891-91B5-5133-1FCC4E242571}"/>
              </a:ext>
            </a:extLst>
          </p:cNvPr>
          <p:cNvCxnSpPr>
            <a:cxnSpLocks/>
            <a:stCxn id="16" idx="3"/>
            <a:endCxn id="19" idx="1"/>
          </p:cNvCxnSpPr>
          <p:nvPr/>
        </p:nvCxnSpPr>
        <p:spPr>
          <a:xfrm flipV="1">
            <a:off x="6679056" y="2532648"/>
            <a:ext cx="1077659" cy="493468"/>
          </a:xfrm>
          <a:prstGeom prst="bentConnector3">
            <a:avLst>
              <a:gd name="adj1" fmla="val 50000"/>
            </a:avLst>
          </a:prstGeom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cxnSp>
      <p:cxnSp>
        <p:nvCxnSpPr>
          <p:cNvPr id="4" name="ตัวเชื่อมต่อหักมุม 33">
            <a:extLst>
              <a:ext uri="{FF2B5EF4-FFF2-40B4-BE49-F238E27FC236}">
                <a16:creationId xmlns:a16="http://schemas.microsoft.com/office/drawing/2014/main" id="{59F55BAC-8AC5-08E6-9A70-71DB9F2B8624}"/>
              </a:ext>
            </a:extLst>
          </p:cNvPr>
          <p:cNvCxnSpPr>
            <a:cxnSpLocks/>
          </p:cNvCxnSpPr>
          <p:nvPr/>
        </p:nvCxnSpPr>
        <p:spPr>
          <a:xfrm>
            <a:off x="6696832" y="4425519"/>
            <a:ext cx="993067" cy="143875"/>
          </a:xfrm>
          <a:prstGeom prst="bentConnector3">
            <a:avLst>
              <a:gd name="adj1" fmla="val 50000"/>
            </a:avLst>
          </a:prstGeom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cxnSp>
      <p:cxnSp>
        <p:nvCxnSpPr>
          <p:cNvPr id="5" name="ตัวเชื่อมต่อหักมุม 14">
            <a:extLst>
              <a:ext uri="{FF2B5EF4-FFF2-40B4-BE49-F238E27FC236}">
                <a16:creationId xmlns:a16="http://schemas.microsoft.com/office/drawing/2014/main" id="{4E088E7A-128E-E24F-E163-7FF2BA3983AA}"/>
              </a:ext>
            </a:extLst>
          </p:cNvPr>
          <p:cNvCxnSpPr>
            <a:cxnSpLocks/>
          </p:cNvCxnSpPr>
          <p:nvPr/>
        </p:nvCxnSpPr>
        <p:spPr>
          <a:xfrm flipV="1">
            <a:off x="6532723" y="1586585"/>
            <a:ext cx="985112" cy="883022"/>
          </a:xfrm>
          <a:prstGeom prst="bentConnector3">
            <a:avLst>
              <a:gd name="adj1" fmla="val 50000"/>
            </a:avLst>
          </a:prstGeom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cxnSp>
      <p:cxnSp>
        <p:nvCxnSpPr>
          <p:cNvPr id="7" name="ตัวเชื่อมต่อหักมุม 12">
            <a:extLst>
              <a:ext uri="{FF2B5EF4-FFF2-40B4-BE49-F238E27FC236}">
                <a16:creationId xmlns:a16="http://schemas.microsoft.com/office/drawing/2014/main" id="{4F059A83-C617-7BB5-F281-F53F13F56B47}"/>
              </a:ext>
            </a:extLst>
          </p:cNvPr>
          <p:cNvCxnSpPr>
            <a:cxnSpLocks/>
          </p:cNvCxnSpPr>
          <p:nvPr/>
        </p:nvCxnSpPr>
        <p:spPr>
          <a:xfrm rot="10800000" flipV="1">
            <a:off x="1479503" y="1439335"/>
            <a:ext cx="986667" cy="74602"/>
          </a:xfrm>
          <a:prstGeom prst="bentConnector3">
            <a:avLst>
              <a:gd name="adj1" fmla="val -3095"/>
            </a:avLst>
          </a:prstGeom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cxnSp>
      <p:cxnSp>
        <p:nvCxnSpPr>
          <p:cNvPr id="8" name="ตัวเชื่อมต่อหักมุม 13">
            <a:extLst>
              <a:ext uri="{FF2B5EF4-FFF2-40B4-BE49-F238E27FC236}">
                <a16:creationId xmlns:a16="http://schemas.microsoft.com/office/drawing/2014/main" id="{E984CA8B-3053-BB8D-1A9E-DD39DF170946}"/>
              </a:ext>
            </a:extLst>
          </p:cNvPr>
          <p:cNvCxnSpPr>
            <a:cxnSpLocks/>
          </p:cNvCxnSpPr>
          <p:nvPr/>
        </p:nvCxnSpPr>
        <p:spPr>
          <a:xfrm rot="10800000" flipV="1">
            <a:off x="1273605" y="1945870"/>
            <a:ext cx="1331312" cy="329850"/>
          </a:xfrm>
          <a:prstGeom prst="bentConnector3">
            <a:avLst>
              <a:gd name="adj1" fmla="val 50000"/>
            </a:avLst>
          </a:prstGeom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cxnSp>
      <p:sp>
        <p:nvSpPr>
          <p:cNvPr id="11" name="Rounded Rectangle 8">
            <a:extLst>
              <a:ext uri="{FF2B5EF4-FFF2-40B4-BE49-F238E27FC236}">
                <a16:creationId xmlns:a16="http://schemas.microsoft.com/office/drawing/2014/main" id="{8754F2EF-57C0-E10C-3F4E-0B319D2CE8E9}"/>
              </a:ext>
            </a:extLst>
          </p:cNvPr>
          <p:cNvSpPr/>
          <p:nvPr/>
        </p:nvSpPr>
        <p:spPr>
          <a:xfrm>
            <a:off x="2466169" y="1312142"/>
            <a:ext cx="4209036" cy="330585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1. แผ่นพับประชาสัมพันธ์ </a:t>
            </a:r>
          </a:p>
        </p:txBody>
      </p:sp>
      <p:sp>
        <p:nvSpPr>
          <p:cNvPr id="12" name="Rounded Rectangle 9">
            <a:extLst>
              <a:ext uri="{FF2B5EF4-FFF2-40B4-BE49-F238E27FC236}">
                <a16:creationId xmlns:a16="http://schemas.microsoft.com/office/drawing/2014/main" id="{26FE1E22-8ACB-1170-312F-EC07F71C4EAB}"/>
              </a:ext>
            </a:extLst>
          </p:cNvPr>
          <p:cNvSpPr/>
          <p:nvPr/>
        </p:nvSpPr>
        <p:spPr>
          <a:xfrm>
            <a:off x="2486219" y="1712285"/>
            <a:ext cx="4209036" cy="322466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2. เอกสารประกอบการประชุม</a:t>
            </a:r>
          </a:p>
        </p:txBody>
      </p:sp>
      <p:sp>
        <p:nvSpPr>
          <p:cNvPr id="13" name="Rounded Rectangle 10">
            <a:extLst>
              <a:ext uri="{FF2B5EF4-FFF2-40B4-BE49-F238E27FC236}">
                <a16:creationId xmlns:a16="http://schemas.microsoft.com/office/drawing/2014/main" id="{CBEBBF50-E244-70B5-E604-DFDB4A3CD1F5}"/>
              </a:ext>
            </a:extLst>
          </p:cNvPr>
          <p:cNvSpPr/>
          <p:nvPr/>
        </p:nvSpPr>
        <p:spPr>
          <a:xfrm>
            <a:off x="2461924" y="2104428"/>
            <a:ext cx="4209036" cy="337242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3. สไลด์ประกอบการบรรยาย (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Power Point) </a:t>
            </a:r>
          </a:p>
        </p:txBody>
      </p:sp>
      <p:sp>
        <p:nvSpPr>
          <p:cNvPr id="14" name="Rounded Rectangle 9">
            <a:extLst>
              <a:ext uri="{FF2B5EF4-FFF2-40B4-BE49-F238E27FC236}">
                <a16:creationId xmlns:a16="http://schemas.microsoft.com/office/drawing/2014/main" id="{9BE1C9A3-02B1-C591-2F77-AC240ADABD82}"/>
              </a:ext>
            </a:extLst>
          </p:cNvPr>
          <p:cNvSpPr/>
          <p:nvPr/>
        </p:nvSpPr>
        <p:spPr>
          <a:xfrm>
            <a:off x="2475465" y="2505520"/>
            <a:ext cx="4209036" cy="304937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4. บอร์ดนิทรรศการ</a:t>
            </a:r>
          </a:p>
        </p:txBody>
      </p:sp>
      <p:sp>
        <p:nvSpPr>
          <p:cNvPr id="15" name="Rounded Rectangle 10">
            <a:extLst>
              <a:ext uri="{FF2B5EF4-FFF2-40B4-BE49-F238E27FC236}">
                <a16:creationId xmlns:a16="http://schemas.microsoft.com/office/drawing/2014/main" id="{4FB9EE9A-40FC-270C-5410-74CC5444DB7A}"/>
              </a:ext>
            </a:extLst>
          </p:cNvPr>
          <p:cNvSpPr/>
          <p:nvPr/>
        </p:nvSpPr>
        <p:spPr>
          <a:xfrm>
            <a:off x="2467997" y="3259168"/>
            <a:ext cx="4209036" cy="51204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tIns="21600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6.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Facebook </a:t>
            </a: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โครงการ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(ทางหลวงหมายเลข 4034 ปากน้ำกระบี่ – เขาทอง จ.กระบี่)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6" name="Rounded Rectangle 10">
            <a:extLst>
              <a:ext uri="{FF2B5EF4-FFF2-40B4-BE49-F238E27FC236}">
                <a16:creationId xmlns:a16="http://schemas.microsoft.com/office/drawing/2014/main" id="{880952CC-190D-BBF7-4B81-A649628D89F3}"/>
              </a:ext>
            </a:extLst>
          </p:cNvPr>
          <p:cNvSpPr/>
          <p:nvPr/>
        </p:nvSpPr>
        <p:spPr>
          <a:xfrm>
            <a:off x="2470020" y="2873647"/>
            <a:ext cx="4209036" cy="304938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5. ป้ายประชาสัมพันธ์โครงการ</a:t>
            </a:r>
          </a:p>
        </p:txBody>
      </p:sp>
      <p:sp>
        <p:nvSpPr>
          <p:cNvPr id="17" name="Rounded Rectangle 10">
            <a:extLst>
              <a:ext uri="{FF2B5EF4-FFF2-40B4-BE49-F238E27FC236}">
                <a16:creationId xmlns:a16="http://schemas.microsoft.com/office/drawing/2014/main" id="{45DD8558-253C-75AB-2890-BF2A3F18702C}"/>
              </a:ext>
            </a:extLst>
          </p:cNvPr>
          <p:cNvSpPr/>
          <p:nvPr/>
        </p:nvSpPr>
        <p:spPr>
          <a:xfrm>
            <a:off x="2461924" y="4286711"/>
            <a:ext cx="4209036" cy="330586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tIns="36000" bIns="0" rtlCol="0" anchor="t"/>
          <a:lstStyle/>
          <a:p>
            <a:pPr marL="0" marR="0" lvl="0" indent="0" algn="ctr" defTabSz="457200" rtl="0" eaLnBrk="1" fontAlgn="auto" latinLnBrk="0" hangingPunct="1">
              <a:lnSpc>
                <a:spcPts val="1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. </a:t>
            </a: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เว็บไซต์โครงการ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:</a:t>
            </a: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ทล4034กระบี่.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com</a:t>
            </a:r>
            <a:endParaRPr kumimoji="0" lang="th-TH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24" name="รูปภาพ 23">
            <a:extLst>
              <a:ext uri="{FF2B5EF4-FFF2-40B4-BE49-F238E27FC236}">
                <a16:creationId xmlns:a16="http://schemas.microsoft.com/office/drawing/2014/main" id="{07C83B15-FCF8-5454-D6CE-48DA2C295E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68640" y="3084246"/>
            <a:ext cx="1286206" cy="634873"/>
          </a:xfrm>
          <a:prstGeom prst="rect">
            <a:avLst/>
          </a:prstGeom>
          <a:ln w="19050">
            <a:solidFill>
              <a:schemeClr val="accent1"/>
            </a:solidFill>
          </a:ln>
        </p:spPr>
      </p:pic>
      <p:pic>
        <p:nvPicPr>
          <p:cNvPr id="25" name="รูปภาพ 24">
            <a:extLst>
              <a:ext uri="{FF2B5EF4-FFF2-40B4-BE49-F238E27FC236}">
                <a16:creationId xmlns:a16="http://schemas.microsoft.com/office/drawing/2014/main" id="{E7C0A7B4-6647-23A5-A1A1-DA2631A2F2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32"/>
          <a:stretch>
            <a:fillRect/>
          </a:stretch>
        </p:blipFill>
        <p:spPr>
          <a:xfrm>
            <a:off x="7704405" y="4060251"/>
            <a:ext cx="1243189" cy="840312"/>
          </a:xfrm>
          <a:prstGeom prst="rect">
            <a:avLst/>
          </a:prstGeom>
          <a:ln w="28575">
            <a:solidFill>
              <a:schemeClr val="tx2">
                <a:lumMod val="75000"/>
                <a:lumOff val="25000"/>
              </a:schemeClr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pic>
      <p:pic>
        <p:nvPicPr>
          <p:cNvPr id="27" name="รูปภาพ 26">
            <a:extLst>
              <a:ext uri="{FF2B5EF4-FFF2-40B4-BE49-F238E27FC236}">
                <a16:creationId xmlns:a16="http://schemas.microsoft.com/office/drawing/2014/main" id="{334630F3-97E5-CC32-9669-8B7D406896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12902" y="3259168"/>
            <a:ext cx="1093237" cy="701556"/>
          </a:xfrm>
          <a:prstGeom prst="rect">
            <a:avLst/>
          </a:prstGeom>
          <a:ln w="28575">
            <a:solidFill>
              <a:schemeClr val="tx2">
                <a:lumMod val="75000"/>
                <a:lumOff val="25000"/>
              </a:schemeClr>
            </a:solidFill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  <p:pic>
        <p:nvPicPr>
          <p:cNvPr id="28" name="รูปภาพ 27">
            <a:extLst>
              <a:ext uri="{FF2B5EF4-FFF2-40B4-BE49-F238E27FC236}">
                <a16:creationId xmlns:a16="http://schemas.microsoft.com/office/drawing/2014/main" id="{7904E8AF-15BF-9C34-11F4-881CDCA71E5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87793" y="2006216"/>
            <a:ext cx="647901" cy="916411"/>
          </a:xfrm>
          <a:prstGeom prst="rect">
            <a:avLst/>
          </a:prstGeom>
          <a:ln w="28575">
            <a:solidFill>
              <a:schemeClr val="tx2">
                <a:lumMod val="75000"/>
                <a:lumOff val="25000"/>
              </a:schemeClr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30" name="รูปภาพ 29">
            <a:extLst>
              <a:ext uri="{FF2B5EF4-FFF2-40B4-BE49-F238E27FC236}">
                <a16:creationId xmlns:a16="http://schemas.microsoft.com/office/drawing/2014/main" id="{B099E2D2-9F64-4249-8207-4FD6C135E14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614887" y="966731"/>
            <a:ext cx="1173404" cy="883023"/>
          </a:xfrm>
          <a:prstGeom prst="rect">
            <a:avLst/>
          </a:prstGeom>
          <a:ln w="28575">
            <a:solidFill>
              <a:schemeClr val="tx2">
                <a:lumMod val="75000"/>
                <a:lumOff val="25000"/>
              </a:schemeClr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grpSp>
        <p:nvGrpSpPr>
          <p:cNvPr id="31" name="กลุ่ม 30">
            <a:extLst>
              <a:ext uri="{FF2B5EF4-FFF2-40B4-BE49-F238E27FC236}">
                <a16:creationId xmlns:a16="http://schemas.microsoft.com/office/drawing/2014/main" id="{2234C9FD-BFB2-B48C-D903-1F92C01D2A3E}"/>
              </a:ext>
            </a:extLst>
          </p:cNvPr>
          <p:cNvGrpSpPr/>
          <p:nvPr/>
        </p:nvGrpSpPr>
        <p:grpSpPr>
          <a:xfrm>
            <a:off x="159400" y="1029576"/>
            <a:ext cx="1282988" cy="857881"/>
            <a:chOff x="249245" y="1049081"/>
            <a:chExt cx="1406324" cy="1023683"/>
          </a:xfrm>
        </p:grpSpPr>
        <p:pic>
          <p:nvPicPr>
            <p:cNvPr id="29" name="รูปภาพ 28">
              <a:extLst>
                <a:ext uri="{FF2B5EF4-FFF2-40B4-BE49-F238E27FC236}">
                  <a16:creationId xmlns:a16="http://schemas.microsoft.com/office/drawing/2014/main" id="{09D864DF-2895-04AD-AE2F-092C4E6F310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49245" y="1049081"/>
              <a:ext cx="664922" cy="1023683"/>
            </a:xfrm>
            <a:prstGeom prst="rect">
              <a:avLst/>
            </a:prstGeom>
            <a:ln w="28575">
              <a:solidFill>
                <a:schemeClr val="tx2">
                  <a:lumMod val="75000"/>
                  <a:lumOff val="25000"/>
                </a:schemeClr>
              </a:solidFill>
            </a:ln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9" name="รูปภาพ 8">
              <a:extLst>
                <a:ext uri="{FF2B5EF4-FFF2-40B4-BE49-F238E27FC236}">
                  <a16:creationId xmlns:a16="http://schemas.microsoft.com/office/drawing/2014/main" id="{9F9AE129-2523-15C0-8276-374196B11166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94750" y="1052240"/>
              <a:ext cx="660819" cy="1017363"/>
            </a:xfrm>
            <a:prstGeom prst="rect">
              <a:avLst/>
            </a:prstGeom>
            <a:ln w="28575">
              <a:solidFill>
                <a:schemeClr val="tx2">
                  <a:lumMod val="75000"/>
                  <a:lumOff val="25000"/>
                </a:schemeClr>
              </a:solidFill>
            </a:ln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10" name="Rectangle: Rounded Corners 1">
            <a:extLst>
              <a:ext uri="{FF2B5EF4-FFF2-40B4-BE49-F238E27FC236}">
                <a16:creationId xmlns:a16="http://schemas.microsoft.com/office/drawing/2014/main" id="{7E35D506-06F9-29A6-4509-933D2C33276A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2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สื่อประชาสัมพันธ์โครงการ</a:t>
            </a:r>
          </a:p>
        </p:txBody>
      </p:sp>
      <p:cxnSp>
        <p:nvCxnSpPr>
          <p:cNvPr id="33" name="ตัวเชื่อมต่อหักมุม 13">
            <a:extLst>
              <a:ext uri="{FF2B5EF4-FFF2-40B4-BE49-F238E27FC236}">
                <a16:creationId xmlns:a16="http://schemas.microsoft.com/office/drawing/2014/main" id="{D00D17CA-AD26-0B20-0A49-8A43E4B7B2C2}"/>
              </a:ext>
            </a:extLst>
          </p:cNvPr>
          <p:cNvCxnSpPr>
            <a:cxnSpLocks/>
            <a:stCxn id="14" idx="1"/>
            <a:endCxn id="24" idx="3"/>
          </p:cNvCxnSpPr>
          <p:nvPr/>
        </p:nvCxnSpPr>
        <p:spPr>
          <a:xfrm rot="10800000" flipV="1">
            <a:off x="1454847" y="2657989"/>
            <a:ext cx="1020619" cy="743694"/>
          </a:xfrm>
          <a:prstGeom prst="bentConnector3">
            <a:avLst>
              <a:gd name="adj1" fmla="val 50000"/>
            </a:avLst>
          </a:prstGeom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cxnSp>
      <p:grpSp>
        <p:nvGrpSpPr>
          <p:cNvPr id="42" name="กลุ่ม 41">
            <a:extLst>
              <a:ext uri="{FF2B5EF4-FFF2-40B4-BE49-F238E27FC236}">
                <a16:creationId xmlns:a16="http://schemas.microsoft.com/office/drawing/2014/main" id="{5A47BDA4-16CB-2021-C1DF-A0EC66C83A96}"/>
              </a:ext>
            </a:extLst>
          </p:cNvPr>
          <p:cNvGrpSpPr/>
          <p:nvPr/>
        </p:nvGrpSpPr>
        <p:grpSpPr>
          <a:xfrm>
            <a:off x="2355347" y="920872"/>
            <a:ext cx="2683379" cy="299142"/>
            <a:chOff x="2347671" y="920872"/>
            <a:chExt cx="1919529" cy="299142"/>
          </a:xfrm>
        </p:grpSpPr>
        <p:sp>
          <p:nvSpPr>
            <p:cNvPr id="38" name="สี่เหลี่ยมผืนผ้า: มุมมน 37">
              <a:extLst>
                <a:ext uri="{FF2B5EF4-FFF2-40B4-BE49-F238E27FC236}">
                  <a16:creationId xmlns:a16="http://schemas.microsoft.com/office/drawing/2014/main" id="{DB0F23BA-23B6-8618-ABB0-87E97FB8E4B4}"/>
                </a:ext>
              </a:extLst>
            </p:cNvPr>
            <p:cNvSpPr/>
            <p:nvPr/>
          </p:nvSpPr>
          <p:spPr>
            <a:xfrm>
              <a:off x="2446579" y="924859"/>
              <a:ext cx="1820621" cy="295155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  สื่อประชาสัมพันธ์</a:t>
              </a:r>
            </a:p>
          </p:txBody>
        </p:sp>
        <p:sp>
          <p:nvSpPr>
            <p:cNvPr id="41" name="รูปเจ็ดเหลี่ยม 40">
              <a:extLst>
                <a:ext uri="{FF2B5EF4-FFF2-40B4-BE49-F238E27FC236}">
                  <a16:creationId xmlns:a16="http://schemas.microsoft.com/office/drawing/2014/main" id="{BBA07C02-7D18-F367-369D-76945BB26C1C}"/>
                </a:ext>
              </a:extLst>
            </p:cNvPr>
            <p:cNvSpPr/>
            <p:nvPr/>
          </p:nvSpPr>
          <p:spPr>
            <a:xfrm>
              <a:off x="2347671" y="920872"/>
              <a:ext cx="206524" cy="281716"/>
            </a:xfrm>
            <a:prstGeom prst="heptagon">
              <a:avLst/>
            </a:prstGeom>
            <a:solidFill>
              <a:schemeClr val="bg1"/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800" b="1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1</a:t>
              </a:r>
            </a:p>
          </p:txBody>
        </p:sp>
      </p:grpSp>
      <p:grpSp>
        <p:nvGrpSpPr>
          <p:cNvPr id="43" name="กลุ่ม 42">
            <a:extLst>
              <a:ext uri="{FF2B5EF4-FFF2-40B4-BE49-F238E27FC236}">
                <a16:creationId xmlns:a16="http://schemas.microsoft.com/office/drawing/2014/main" id="{26EDDAC0-89A4-3C74-4FF3-F98F860E80AE}"/>
              </a:ext>
            </a:extLst>
          </p:cNvPr>
          <p:cNvGrpSpPr/>
          <p:nvPr/>
        </p:nvGrpSpPr>
        <p:grpSpPr>
          <a:xfrm>
            <a:off x="2328384" y="5136021"/>
            <a:ext cx="2710342" cy="295155"/>
            <a:chOff x="2328383" y="924859"/>
            <a:chExt cx="2710342" cy="295155"/>
          </a:xfrm>
        </p:grpSpPr>
        <p:sp>
          <p:nvSpPr>
            <p:cNvPr id="44" name="สี่เหลี่ยมผืนผ้า: มุมมน 43">
              <a:extLst>
                <a:ext uri="{FF2B5EF4-FFF2-40B4-BE49-F238E27FC236}">
                  <a16:creationId xmlns:a16="http://schemas.microsoft.com/office/drawing/2014/main" id="{333BB787-5B0B-5080-31EB-44B2989E7CA9}"/>
                </a:ext>
              </a:extLst>
            </p:cNvPr>
            <p:cNvSpPr/>
            <p:nvPr/>
          </p:nvSpPr>
          <p:spPr>
            <a:xfrm>
              <a:off x="2446579" y="924859"/>
              <a:ext cx="2592146" cy="295155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สื่อแจ้งวาระและสรุปผลการประชุม</a:t>
              </a:r>
            </a:p>
          </p:txBody>
        </p:sp>
        <p:sp>
          <p:nvSpPr>
            <p:cNvPr id="45" name="รูปเจ็ดเหลี่ยม 44">
              <a:extLst>
                <a:ext uri="{FF2B5EF4-FFF2-40B4-BE49-F238E27FC236}">
                  <a16:creationId xmlns:a16="http://schemas.microsoft.com/office/drawing/2014/main" id="{EE7E058A-ED46-4073-A66A-6DEBAAE94475}"/>
                </a:ext>
              </a:extLst>
            </p:cNvPr>
            <p:cNvSpPr/>
            <p:nvPr/>
          </p:nvSpPr>
          <p:spPr>
            <a:xfrm>
              <a:off x="2328383" y="929655"/>
              <a:ext cx="315671" cy="281716"/>
            </a:xfrm>
            <a:prstGeom prst="heptagon">
              <a:avLst/>
            </a:prstGeom>
            <a:solidFill>
              <a:schemeClr val="bg1"/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800" b="1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2</a:t>
              </a:r>
            </a:p>
          </p:txBody>
        </p:sp>
      </p:grpSp>
      <p:sp>
        <p:nvSpPr>
          <p:cNvPr id="55" name="Rounded Rectangle 8">
            <a:extLst>
              <a:ext uri="{FF2B5EF4-FFF2-40B4-BE49-F238E27FC236}">
                <a16:creationId xmlns:a16="http://schemas.microsoft.com/office/drawing/2014/main" id="{471DB28E-C36E-B780-F365-3E24252E36E4}"/>
              </a:ext>
            </a:extLst>
          </p:cNvPr>
          <p:cNvSpPr/>
          <p:nvPr/>
        </p:nvSpPr>
        <p:spPr>
          <a:xfrm>
            <a:off x="2502302" y="5504808"/>
            <a:ext cx="4209036" cy="330585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1. ประกาศแจ้งวาระการประชุม</a:t>
            </a:r>
          </a:p>
        </p:txBody>
      </p:sp>
      <p:sp>
        <p:nvSpPr>
          <p:cNvPr id="56" name="Rounded Rectangle 9">
            <a:extLst>
              <a:ext uri="{FF2B5EF4-FFF2-40B4-BE49-F238E27FC236}">
                <a16:creationId xmlns:a16="http://schemas.microsoft.com/office/drawing/2014/main" id="{426B17BA-97F4-7CB8-EE4B-A64AF5F4C17D}"/>
              </a:ext>
            </a:extLst>
          </p:cNvPr>
          <p:cNvSpPr/>
          <p:nvPr/>
        </p:nvSpPr>
        <p:spPr>
          <a:xfrm>
            <a:off x="2502302" y="5937578"/>
            <a:ext cx="4209036" cy="322466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2. ประกาศสรุปผลการประชุม</a:t>
            </a:r>
          </a:p>
        </p:txBody>
      </p:sp>
      <p:pic>
        <p:nvPicPr>
          <p:cNvPr id="60" name="รูปภาพ 59">
            <a:extLst>
              <a:ext uri="{FF2B5EF4-FFF2-40B4-BE49-F238E27FC236}">
                <a16:creationId xmlns:a16="http://schemas.microsoft.com/office/drawing/2014/main" id="{62BEC7B6-75CB-0637-5643-27D028FEB10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3961" y="5233408"/>
            <a:ext cx="742633" cy="1063480"/>
          </a:xfrm>
          <a:prstGeom prst="rect">
            <a:avLst/>
          </a:prstGeom>
          <a:ln w="28575">
            <a:solidFill>
              <a:schemeClr val="tx2">
                <a:lumMod val="75000"/>
                <a:lumOff val="25000"/>
              </a:schemeClr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61" name="รูปภาพ 60">
            <a:extLst>
              <a:ext uri="{FF2B5EF4-FFF2-40B4-BE49-F238E27FC236}">
                <a16:creationId xmlns:a16="http://schemas.microsoft.com/office/drawing/2014/main" id="{E72322EF-CE79-99B3-E377-5CF46FFC06B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383713" y="5106804"/>
            <a:ext cx="746005" cy="1063480"/>
          </a:xfrm>
          <a:prstGeom prst="rect">
            <a:avLst/>
          </a:prstGeom>
          <a:ln w="28575">
            <a:solidFill>
              <a:schemeClr val="tx2">
                <a:lumMod val="75000"/>
                <a:lumOff val="25000"/>
              </a:schemeClr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62" name="รูปภาพ 61">
            <a:extLst>
              <a:ext uri="{FF2B5EF4-FFF2-40B4-BE49-F238E27FC236}">
                <a16:creationId xmlns:a16="http://schemas.microsoft.com/office/drawing/2014/main" id="{67304AE8-8139-4D81-F28C-D58D1419C65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7162" y="5233412"/>
            <a:ext cx="751998" cy="1063472"/>
          </a:xfrm>
          <a:prstGeom prst="rect">
            <a:avLst/>
          </a:prstGeom>
          <a:ln w="28575">
            <a:solidFill>
              <a:schemeClr val="tx2">
                <a:lumMod val="75000"/>
                <a:lumOff val="25000"/>
              </a:schemeClr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66" name="Rounded Rectangle 10">
            <a:extLst>
              <a:ext uri="{FF2B5EF4-FFF2-40B4-BE49-F238E27FC236}">
                <a16:creationId xmlns:a16="http://schemas.microsoft.com/office/drawing/2014/main" id="{8EE598C4-BAE4-835E-B486-5EF7B85B43B5}"/>
              </a:ext>
            </a:extLst>
          </p:cNvPr>
          <p:cNvSpPr/>
          <p:nvPr/>
        </p:nvSpPr>
        <p:spPr>
          <a:xfrm>
            <a:off x="2446579" y="3862994"/>
            <a:ext cx="4209036" cy="352156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tIns="7200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7.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Line Official : </a:t>
            </a: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ปากน้ำกระบี่-เขาทอง (@836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jfozx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)</a:t>
            </a:r>
          </a:p>
        </p:txBody>
      </p:sp>
      <p:pic>
        <p:nvPicPr>
          <p:cNvPr id="69" name="รูปภาพ 68">
            <a:extLst>
              <a:ext uri="{FF2B5EF4-FFF2-40B4-BE49-F238E27FC236}">
                <a16:creationId xmlns:a16="http://schemas.microsoft.com/office/drawing/2014/main" id="{9D667C4E-66C3-4B35-A6E7-8FCEB6DA786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3" t="10668" b="30467"/>
          <a:stretch/>
        </p:blipFill>
        <p:spPr>
          <a:xfrm>
            <a:off x="174923" y="4018090"/>
            <a:ext cx="843798" cy="1063481"/>
          </a:xfrm>
          <a:prstGeom prst="rect">
            <a:avLst/>
          </a:prstGeom>
          <a:ln w="28575">
            <a:solidFill>
              <a:schemeClr val="accent1"/>
            </a:solidFill>
          </a:ln>
        </p:spPr>
      </p:pic>
      <p:cxnSp>
        <p:nvCxnSpPr>
          <p:cNvPr id="70" name="ตัวเชื่อมต่อหักมุม 13">
            <a:extLst>
              <a:ext uri="{FF2B5EF4-FFF2-40B4-BE49-F238E27FC236}">
                <a16:creationId xmlns:a16="http://schemas.microsoft.com/office/drawing/2014/main" id="{DC1F95E4-7775-8C07-7E7F-59C516E6D627}"/>
              </a:ext>
            </a:extLst>
          </p:cNvPr>
          <p:cNvCxnSpPr>
            <a:cxnSpLocks/>
            <a:endCxn id="69" idx="0"/>
          </p:cNvCxnSpPr>
          <p:nvPr/>
        </p:nvCxnSpPr>
        <p:spPr>
          <a:xfrm rot="10800000" flipV="1">
            <a:off x="596822" y="3895202"/>
            <a:ext cx="1849758" cy="122888"/>
          </a:xfrm>
          <a:prstGeom prst="bentConnector2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cxnSp>
      <p:pic>
        <p:nvPicPr>
          <p:cNvPr id="73" name="รูปภาพ 72">
            <a:extLst>
              <a:ext uri="{FF2B5EF4-FFF2-40B4-BE49-F238E27FC236}">
                <a16:creationId xmlns:a16="http://schemas.microsoft.com/office/drawing/2014/main" id="{6AC9CE41-E0AE-9ED6-B7C0-31B11F2A893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201590" y="5107652"/>
            <a:ext cx="746005" cy="1056840"/>
          </a:xfrm>
          <a:prstGeom prst="rect">
            <a:avLst/>
          </a:prstGeom>
          <a:ln w="28575">
            <a:solidFill>
              <a:schemeClr val="tx2">
                <a:lumMod val="75000"/>
                <a:lumOff val="25000"/>
              </a:schemeClr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cxnSp>
        <p:nvCxnSpPr>
          <p:cNvPr id="74" name="ตัวเชื่อมต่อหักมุม 12">
            <a:extLst>
              <a:ext uri="{FF2B5EF4-FFF2-40B4-BE49-F238E27FC236}">
                <a16:creationId xmlns:a16="http://schemas.microsoft.com/office/drawing/2014/main" id="{8CBBB192-5E15-4A98-3DD1-3A97213B26DC}"/>
              </a:ext>
            </a:extLst>
          </p:cNvPr>
          <p:cNvCxnSpPr>
            <a:cxnSpLocks/>
          </p:cNvCxnSpPr>
          <p:nvPr/>
        </p:nvCxnSpPr>
        <p:spPr>
          <a:xfrm rot="10800000">
            <a:off x="1870807" y="5667780"/>
            <a:ext cx="591117" cy="937"/>
          </a:xfrm>
          <a:prstGeom prst="bentConnector3">
            <a:avLst>
              <a:gd name="adj1" fmla="val 50000"/>
            </a:avLst>
          </a:prstGeom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cxnSp>
      <p:cxnSp>
        <p:nvCxnSpPr>
          <p:cNvPr id="80" name="ตัวเชื่อมต่อหักมุม 33">
            <a:extLst>
              <a:ext uri="{FF2B5EF4-FFF2-40B4-BE49-F238E27FC236}">
                <a16:creationId xmlns:a16="http://schemas.microsoft.com/office/drawing/2014/main" id="{1ADC2470-C522-6CD1-7B85-879342DF0A47}"/>
              </a:ext>
            </a:extLst>
          </p:cNvPr>
          <p:cNvCxnSpPr>
            <a:cxnSpLocks/>
          </p:cNvCxnSpPr>
          <p:nvPr/>
        </p:nvCxnSpPr>
        <p:spPr>
          <a:xfrm flipV="1">
            <a:off x="6747911" y="5710403"/>
            <a:ext cx="503961" cy="388408"/>
          </a:xfrm>
          <a:prstGeom prst="bentConnector3">
            <a:avLst>
              <a:gd name="adj1" fmla="val 59450"/>
            </a:avLst>
          </a:prstGeom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cxnSp>
      <p:pic>
        <p:nvPicPr>
          <p:cNvPr id="19" name="รูปภาพ 18">
            <a:extLst>
              <a:ext uri="{FF2B5EF4-FFF2-40B4-BE49-F238E27FC236}">
                <a16:creationId xmlns:a16="http://schemas.microsoft.com/office/drawing/2014/main" id="{048C7CB2-C84E-87F8-9C83-42CE0F4D1D6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56715" y="2000997"/>
            <a:ext cx="751878" cy="1063302"/>
          </a:xfrm>
          <a:prstGeom prst="rect">
            <a:avLst/>
          </a:prstGeom>
          <a:ln w="28575">
            <a:solidFill>
              <a:schemeClr val="tx2">
                <a:lumMod val="75000"/>
                <a:lumOff val="25000"/>
              </a:schemeClr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40" name="Rounded Rectangle 10">
            <a:extLst>
              <a:ext uri="{FF2B5EF4-FFF2-40B4-BE49-F238E27FC236}">
                <a16:creationId xmlns:a16="http://schemas.microsoft.com/office/drawing/2014/main" id="{EEAC0DD6-6DB9-3126-1A0E-3BC72EC9172B}"/>
              </a:ext>
            </a:extLst>
          </p:cNvPr>
          <p:cNvSpPr/>
          <p:nvPr/>
        </p:nvSpPr>
        <p:spPr>
          <a:xfrm>
            <a:off x="2461924" y="4691343"/>
            <a:ext cx="4209036" cy="352156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tIns="7200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9. สื่อวิทยุท้องถิ่น/หอกระจายข่าวชุมชน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cxnSp>
        <p:nvCxnSpPr>
          <p:cNvPr id="50" name="ตัวเชื่อมต่อหักมุม 13">
            <a:extLst>
              <a:ext uri="{FF2B5EF4-FFF2-40B4-BE49-F238E27FC236}">
                <a16:creationId xmlns:a16="http://schemas.microsoft.com/office/drawing/2014/main" id="{14D4B2E7-1A9D-092F-13A4-321BC49201ED}"/>
              </a:ext>
            </a:extLst>
          </p:cNvPr>
          <p:cNvCxnSpPr>
            <a:cxnSpLocks/>
          </p:cNvCxnSpPr>
          <p:nvPr/>
        </p:nvCxnSpPr>
        <p:spPr>
          <a:xfrm rot="10800000" flipV="1">
            <a:off x="1986605" y="4869421"/>
            <a:ext cx="396000" cy="1"/>
          </a:xfrm>
          <a:prstGeom prst="bentConnector3">
            <a:avLst>
              <a:gd name="adj1" fmla="val 50000"/>
            </a:avLst>
          </a:prstGeom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cxnSp>
      <p:pic>
        <p:nvPicPr>
          <p:cNvPr id="52" name="รูปภาพ 51">
            <a:extLst>
              <a:ext uri="{FF2B5EF4-FFF2-40B4-BE49-F238E27FC236}">
                <a16:creationId xmlns:a16="http://schemas.microsoft.com/office/drawing/2014/main" id="{234390A0-9120-5B17-268D-399189C265E7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26" b="2726"/>
          <a:stretch/>
        </p:blipFill>
        <p:spPr>
          <a:xfrm>
            <a:off x="1126097" y="4032121"/>
            <a:ext cx="832665" cy="1049450"/>
          </a:xfrm>
          <a:prstGeom prst="rect">
            <a:avLst/>
          </a:prstGeom>
          <a:ln w="28575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472804255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7E8AAE-7D68-DC47-1247-4AA3E63BE2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: Rounded Corners 1">
            <a:extLst>
              <a:ext uri="{FF2B5EF4-FFF2-40B4-BE49-F238E27FC236}">
                <a16:creationId xmlns:a16="http://schemas.microsoft.com/office/drawing/2014/main" id="{863E9FC1-958D-F09E-6DE9-A81615970A23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2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ความก้าวหน้าของประชาสัมพันธ์โครงการ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DA4E065F-A9B3-6769-0BDA-4AB17F870E9D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110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4" name="รูปภาพ 3">
            <a:extLst>
              <a:ext uri="{FF2B5EF4-FFF2-40B4-BE49-F238E27FC236}">
                <a16:creationId xmlns:a16="http://schemas.microsoft.com/office/drawing/2014/main" id="{95708D19-67B5-A233-C07D-4FA7535151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22917" y="1119356"/>
            <a:ext cx="2494477" cy="1208906"/>
          </a:xfrm>
          <a:prstGeom prst="rect">
            <a:avLst/>
          </a:prstGeom>
          <a:ln w="28575">
            <a:solidFill>
              <a:schemeClr val="bg1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pic>
      <p:grpSp>
        <p:nvGrpSpPr>
          <p:cNvPr id="56" name="กลุ่ม 55">
            <a:extLst>
              <a:ext uri="{FF2B5EF4-FFF2-40B4-BE49-F238E27FC236}">
                <a16:creationId xmlns:a16="http://schemas.microsoft.com/office/drawing/2014/main" id="{DB20EF6C-D7B6-9793-654B-9A4DB7352863}"/>
              </a:ext>
            </a:extLst>
          </p:cNvPr>
          <p:cNvGrpSpPr/>
          <p:nvPr/>
        </p:nvGrpSpPr>
        <p:grpSpPr>
          <a:xfrm>
            <a:off x="4028308" y="1249396"/>
            <a:ext cx="3576245" cy="870106"/>
            <a:chOff x="3207607" y="1335897"/>
            <a:chExt cx="3576245" cy="870106"/>
          </a:xfrm>
        </p:grpSpPr>
        <p:sp>
          <p:nvSpPr>
            <p:cNvPr id="43" name="Rounded Rectangle 10">
              <a:extLst>
                <a:ext uri="{FF2B5EF4-FFF2-40B4-BE49-F238E27FC236}">
                  <a16:creationId xmlns:a16="http://schemas.microsoft.com/office/drawing/2014/main" id="{E4F0E16F-86AA-FDE2-2705-8A7D35E0428F}"/>
                </a:ext>
              </a:extLst>
            </p:cNvPr>
            <p:cNvSpPr/>
            <p:nvPr/>
          </p:nvSpPr>
          <p:spPr>
            <a:xfrm>
              <a:off x="3207607" y="1335897"/>
              <a:ext cx="3569162" cy="338554"/>
            </a:xfrm>
            <a:prstGeom prst="roundRect">
              <a:avLst/>
            </a:prstGeom>
            <a:solidFill>
              <a:schemeClr val="accent1"/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tIns="0" bIns="72000" rtlCol="0" anchor="ctr"/>
            <a:lstStyle/>
            <a:p>
              <a:pPr marL="0" marR="0" lvl="0" indent="0" algn="l" defTabSz="457200" rtl="0" eaLnBrk="1" fontAlgn="auto" latinLnBrk="0" hangingPunct="1">
                <a:lnSpc>
                  <a:spcPts val="16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  <a:p>
              <a:pPr marL="0" marR="0" lvl="0" indent="0" algn="l" defTabSz="457200" rtl="0" eaLnBrk="1" fontAlgn="auto" latinLnBrk="0" hangingPunct="1">
                <a:lnSpc>
                  <a:spcPts val="16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เว็บไซต์โครงการ </a:t>
              </a: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: www.</a:t>
              </a:r>
              <a:r>
                <a:rPr kumimoji="0" lang="th-TH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ทล4034กระบี่.</a:t>
              </a: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com</a:t>
              </a:r>
              <a:r>
                <a:rPr kumimoji="0" lang="th-TH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 </a:t>
              </a:r>
            </a:p>
          </p:txBody>
        </p:sp>
        <p:sp>
          <p:nvSpPr>
            <p:cNvPr id="39" name="สี่เหลี่ยมผืนผ้า 38">
              <a:extLst>
                <a:ext uri="{FF2B5EF4-FFF2-40B4-BE49-F238E27FC236}">
                  <a16:creationId xmlns:a16="http://schemas.microsoft.com/office/drawing/2014/main" id="{FDF628AE-655C-720D-7F81-F1E10B2EC5E8}"/>
                </a:ext>
              </a:extLst>
            </p:cNvPr>
            <p:cNvSpPr/>
            <p:nvPr/>
          </p:nvSpPr>
          <p:spPr>
            <a:xfrm>
              <a:off x="3214690" y="1693961"/>
              <a:ext cx="3569162" cy="512042"/>
            </a:xfrm>
            <a:prstGeom prst="rect">
              <a:avLst/>
            </a:prstGeom>
            <a:solidFill>
              <a:schemeClr val="tx2">
                <a:lumMod val="25000"/>
                <a:lumOff val="75000"/>
              </a:schemeClr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8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มีผู้เข้าชมเว็บไซต์โครงการ จำนวน</a:t>
              </a:r>
              <a:r>
                <a:rPr kumimoji="0" lang="en-US" sz="18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 </a:t>
              </a:r>
              <a:r>
                <a:rPr kumimoji="0" lang="th-TH" sz="18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 15,568  ครั้ง</a:t>
              </a:r>
              <a:endParaRPr kumimoji="0" lang="en-US" sz="1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</p:grpSp>
      <p:pic>
        <p:nvPicPr>
          <p:cNvPr id="50" name="รูปภาพ 49">
            <a:extLst>
              <a:ext uri="{FF2B5EF4-FFF2-40B4-BE49-F238E27FC236}">
                <a16:creationId xmlns:a16="http://schemas.microsoft.com/office/drawing/2014/main" id="{EEB7E07E-410A-73E6-20D0-749FE8BB86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8572" y="1060815"/>
            <a:ext cx="1192334" cy="1192334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5" name="ลูกศร: ขวา 14">
            <a:extLst>
              <a:ext uri="{FF2B5EF4-FFF2-40B4-BE49-F238E27FC236}">
                <a16:creationId xmlns:a16="http://schemas.microsoft.com/office/drawing/2014/main" id="{48BCE641-E9C8-04A9-5F81-7D8D7A07EEEE}"/>
              </a:ext>
            </a:extLst>
          </p:cNvPr>
          <p:cNvSpPr/>
          <p:nvPr/>
        </p:nvSpPr>
        <p:spPr>
          <a:xfrm>
            <a:off x="3197780" y="1550941"/>
            <a:ext cx="657225" cy="374373"/>
          </a:xfrm>
          <a:prstGeom prst="rightArrow">
            <a:avLst/>
          </a:prstGeom>
          <a:solidFill>
            <a:schemeClr val="accent5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grpSp>
        <p:nvGrpSpPr>
          <p:cNvPr id="2" name="กลุ่ม 1">
            <a:extLst>
              <a:ext uri="{FF2B5EF4-FFF2-40B4-BE49-F238E27FC236}">
                <a16:creationId xmlns:a16="http://schemas.microsoft.com/office/drawing/2014/main" id="{C382DE2E-A9FA-18B7-3BF3-F8F9D3DC3FC7}"/>
              </a:ext>
            </a:extLst>
          </p:cNvPr>
          <p:cNvGrpSpPr/>
          <p:nvPr/>
        </p:nvGrpSpPr>
        <p:grpSpPr>
          <a:xfrm>
            <a:off x="489230" y="4619919"/>
            <a:ext cx="8491676" cy="1559220"/>
            <a:chOff x="522917" y="2554544"/>
            <a:chExt cx="8491676" cy="1559220"/>
          </a:xfrm>
        </p:grpSpPr>
        <p:pic>
          <p:nvPicPr>
            <p:cNvPr id="5" name="รูปภาพ 4">
              <a:extLst>
                <a:ext uri="{FF2B5EF4-FFF2-40B4-BE49-F238E27FC236}">
                  <a16:creationId xmlns:a16="http://schemas.microsoft.com/office/drawing/2014/main" id="{EEB53207-B3D9-6FF1-05C3-A12453DFD5C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350" r="5350"/>
            <a:stretch/>
          </p:blipFill>
          <p:spPr>
            <a:xfrm>
              <a:off x="522917" y="2554544"/>
              <a:ext cx="2521601" cy="1559220"/>
            </a:xfrm>
            <a:prstGeom prst="rect">
              <a:avLst/>
            </a:prstGeom>
            <a:ln w="28575">
              <a:solidFill>
                <a:schemeClr val="bg1"/>
              </a:solidFill>
            </a:ln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51" name="รูปภาพ 50">
              <a:extLst>
                <a:ext uri="{FF2B5EF4-FFF2-40B4-BE49-F238E27FC236}">
                  <a16:creationId xmlns:a16="http://schemas.microsoft.com/office/drawing/2014/main" id="{5084B6E4-E808-8C5C-7751-5F85BB1628A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822259" y="2692536"/>
              <a:ext cx="1192334" cy="1192334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grpSp>
          <p:nvGrpSpPr>
            <p:cNvPr id="55" name="กลุ่ม 54">
              <a:extLst>
                <a:ext uri="{FF2B5EF4-FFF2-40B4-BE49-F238E27FC236}">
                  <a16:creationId xmlns:a16="http://schemas.microsoft.com/office/drawing/2014/main" id="{35BD7704-9CC2-A72E-3B84-222C28366361}"/>
                </a:ext>
              </a:extLst>
            </p:cNvPr>
            <p:cNvGrpSpPr/>
            <p:nvPr/>
          </p:nvGrpSpPr>
          <p:grpSpPr>
            <a:xfrm>
              <a:off x="4035391" y="2779450"/>
              <a:ext cx="3597738" cy="1009174"/>
              <a:chOff x="3119213" y="2762638"/>
              <a:chExt cx="3701493" cy="1009174"/>
            </a:xfrm>
          </p:grpSpPr>
          <p:sp>
            <p:nvSpPr>
              <p:cNvPr id="42" name="Rounded Rectangle 10">
                <a:extLst>
                  <a:ext uri="{FF2B5EF4-FFF2-40B4-BE49-F238E27FC236}">
                    <a16:creationId xmlns:a16="http://schemas.microsoft.com/office/drawing/2014/main" id="{2CF18819-35A1-3A16-1F34-9F5C443DD861}"/>
                  </a:ext>
                </a:extLst>
              </p:cNvPr>
              <p:cNvSpPr/>
              <p:nvPr/>
            </p:nvSpPr>
            <p:spPr>
              <a:xfrm>
                <a:off x="3119213" y="2762638"/>
                <a:ext cx="3701492" cy="512042"/>
              </a:xfrm>
              <a:prstGeom prst="roundRect">
                <a:avLst/>
              </a:prstGeom>
              <a:solidFill>
                <a:schemeClr val="accent1"/>
              </a:solidFill>
              <a:ln>
                <a:noFill/>
              </a:ln>
              <a:effectLst/>
              <a:scene3d>
                <a:camera prst="orthographicFront">
                  <a:rot lat="0" lon="0" rev="0"/>
                </a:camera>
                <a:lightRig rig="contrasting" dir="t">
                  <a:rot lat="0" lon="0" rev="7800000"/>
                </a:lightRig>
              </a:scene3d>
              <a:sp3d>
                <a:bevelT w="139700" h="139700"/>
              </a:sp3d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tIns="36000" bIns="36000"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+mn-ea"/>
                    <a:cs typeface="TH SarabunPSK" panose="020B0500040200020003" pitchFamily="34" charset="-34"/>
                  </a:rPr>
                  <a:t>Facebook </a:t>
                </a:r>
                <a:r>
                  <a:rPr kumimoji="0" lang="th-TH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+mn-ea"/>
                    <a:cs typeface="TH SarabunPSK" panose="020B0500040200020003" pitchFamily="34" charset="-34"/>
                  </a:rPr>
                  <a:t>โครงการ</a:t>
                </a:r>
                <a:r>
                  <a:rPr kumimoji="0" lang="en-US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+mn-ea"/>
                    <a:cs typeface="TH SarabunPSK" panose="020B0500040200020003" pitchFamily="34" charset="-34"/>
                  </a:rPr>
                  <a:t> :</a:t>
                </a:r>
              </a:p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+mn-ea"/>
                    <a:cs typeface="TH SarabunPSK" panose="020B0500040200020003" pitchFamily="34" charset="-34"/>
                  </a:rPr>
                  <a:t>(ทางหลวงหมายเลข 4034 ปากน้ำกระบี่ – เขาทอง จ.กระบี่)</a:t>
                </a:r>
              </a:p>
            </p:txBody>
          </p:sp>
          <p:sp>
            <p:nvSpPr>
              <p:cNvPr id="52" name="สี่เหลี่ยมผืนผ้า 51">
                <a:extLst>
                  <a:ext uri="{FF2B5EF4-FFF2-40B4-BE49-F238E27FC236}">
                    <a16:creationId xmlns:a16="http://schemas.microsoft.com/office/drawing/2014/main" id="{37949FF0-A6A2-FF8E-5351-9DC38100ABDB}"/>
                  </a:ext>
                </a:extLst>
              </p:cNvPr>
              <p:cNvSpPr/>
              <p:nvPr/>
            </p:nvSpPr>
            <p:spPr>
              <a:xfrm>
                <a:off x="3119214" y="3259770"/>
                <a:ext cx="3701492" cy="512042"/>
              </a:xfrm>
              <a:prstGeom prst="rect">
                <a:avLst/>
              </a:prstGeom>
              <a:solidFill>
                <a:schemeClr val="tx2">
                  <a:lumMod val="25000"/>
                  <a:lumOff val="75000"/>
                </a:schemeClr>
              </a:solidFill>
              <a:ln>
                <a:noFill/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18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+mn-ea"/>
                    <a:cs typeface="TH SarabunPSK" panose="020B0500040200020003" pitchFamily="34" charset="-34"/>
                  </a:rPr>
                  <a:t>มีผู้ติดตาม</a:t>
                </a:r>
                <a:r>
                  <a:rPr kumimoji="0" lang="th-TH" sz="1800" b="1" i="0" u="none" strike="noStrike" kern="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+mn-ea"/>
                    <a:cs typeface="TH SarabunPSK" panose="020B0500040200020003" pitchFamily="34" charset="-34"/>
                  </a:rPr>
                  <a:t>เฟซ</a:t>
                </a:r>
                <a:r>
                  <a:rPr kumimoji="0" lang="th-TH" sz="18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+mn-ea"/>
                    <a:cs typeface="TH SarabunPSK" panose="020B0500040200020003" pitchFamily="34" charset="-34"/>
                  </a:rPr>
                  <a:t>บุ๊กโครงการ จำนวน 16 คน</a:t>
                </a:r>
                <a:endParaRPr kumimoji="0" lang="en-US" sz="18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endParaRPr>
              </a:p>
            </p:txBody>
          </p:sp>
        </p:grpSp>
        <p:sp>
          <p:nvSpPr>
            <p:cNvPr id="17" name="ลูกศร: ขวา 16">
              <a:extLst>
                <a:ext uri="{FF2B5EF4-FFF2-40B4-BE49-F238E27FC236}">
                  <a16:creationId xmlns:a16="http://schemas.microsoft.com/office/drawing/2014/main" id="{CD697F73-A9DB-78D8-73EA-5436930FCB00}"/>
                </a:ext>
              </a:extLst>
            </p:cNvPr>
            <p:cNvSpPr/>
            <p:nvPr/>
          </p:nvSpPr>
          <p:spPr>
            <a:xfrm>
              <a:off x="3197776" y="3101517"/>
              <a:ext cx="657225" cy="374373"/>
            </a:xfrm>
            <a:prstGeom prst="rightArrow">
              <a:avLst/>
            </a:prstGeom>
            <a:solidFill>
              <a:schemeClr val="accent5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</p:grpSp>
      <p:pic>
        <p:nvPicPr>
          <p:cNvPr id="34" name="รูปภาพ 33">
            <a:extLst>
              <a:ext uri="{FF2B5EF4-FFF2-40B4-BE49-F238E27FC236}">
                <a16:creationId xmlns:a16="http://schemas.microsoft.com/office/drawing/2014/main" id="{D2F85F18-6ADE-CF25-C74D-DF3F475B2B6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" t="10989" r="-464" b="15601"/>
          <a:stretch>
            <a:fillRect/>
          </a:stretch>
        </p:blipFill>
        <p:spPr>
          <a:xfrm>
            <a:off x="522917" y="2532001"/>
            <a:ext cx="1183973" cy="1876430"/>
          </a:xfrm>
          <a:prstGeom prst="rect">
            <a:avLst/>
          </a:prstGeom>
          <a:ln w="28575">
            <a:solidFill>
              <a:schemeClr val="bg1"/>
            </a:solidFill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  <p:pic>
        <p:nvPicPr>
          <p:cNvPr id="46" name="รูปภาพ 45">
            <a:extLst>
              <a:ext uri="{FF2B5EF4-FFF2-40B4-BE49-F238E27FC236}">
                <a16:creationId xmlns:a16="http://schemas.microsoft.com/office/drawing/2014/main" id="{75C6D19C-4203-76D4-EE8E-2B88DC934EE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8572" y="2903302"/>
            <a:ext cx="1192335" cy="119233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54" name="กลุ่ม 53">
            <a:extLst>
              <a:ext uri="{FF2B5EF4-FFF2-40B4-BE49-F238E27FC236}">
                <a16:creationId xmlns:a16="http://schemas.microsoft.com/office/drawing/2014/main" id="{FD613935-33DD-D828-009C-B76A59BCC2D2}"/>
              </a:ext>
            </a:extLst>
          </p:cNvPr>
          <p:cNvGrpSpPr/>
          <p:nvPr/>
        </p:nvGrpSpPr>
        <p:grpSpPr>
          <a:xfrm>
            <a:off x="4001704" y="3095843"/>
            <a:ext cx="3597737" cy="869678"/>
            <a:chOff x="2798184" y="4550382"/>
            <a:chExt cx="3701492" cy="869678"/>
          </a:xfrm>
        </p:grpSpPr>
        <p:sp>
          <p:nvSpPr>
            <p:cNvPr id="44" name="Rounded Rectangle 10">
              <a:extLst>
                <a:ext uri="{FF2B5EF4-FFF2-40B4-BE49-F238E27FC236}">
                  <a16:creationId xmlns:a16="http://schemas.microsoft.com/office/drawing/2014/main" id="{40484B4D-FE80-AB4C-BD45-0EDC2F4F368B}"/>
                </a:ext>
              </a:extLst>
            </p:cNvPr>
            <p:cNvSpPr/>
            <p:nvPr/>
          </p:nvSpPr>
          <p:spPr>
            <a:xfrm>
              <a:off x="2798184" y="4550382"/>
              <a:ext cx="3701492" cy="374373"/>
            </a:xfrm>
            <a:prstGeom prst="roundRect">
              <a:avLst/>
            </a:prstGeom>
            <a:solidFill>
              <a:schemeClr val="accent1"/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tIns="72000"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Line Official : </a:t>
              </a:r>
              <a:r>
                <a:rPr kumimoji="0" lang="th-TH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ปากน้ำกระบี่-เขาทอง (@836</a:t>
              </a:r>
              <a:r>
                <a:rPr kumimoji="0" lang="en-US" sz="18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jfozx</a:t>
              </a: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)</a:t>
              </a:r>
            </a:p>
          </p:txBody>
        </p:sp>
        <p:sp>
          <p:nvSpPr>
            <p:cNvPr id="53" name="สี่เหลี่ยมผืนผ้า 52">
              <a:extLst>
                <a:ext uri="{FF2B5EF4-FFF2-40B4-BE49-F238E27FC236}">
                  <a16:creationId xmlns:a16="http://schemas.microsoft.com/office/drawing/2014/main" id="{BE8E1400-3358-7504-850B-AAA7CDE71EC1}"/>
                </a:ext>
              </a:extLst>
            </p:cNvPr>
            <p:cNvSpPr/>
            <p:nvPr/>
          </p:nvSpPr>
          <p:spPr>
            <a:xfrm>
              <a:off x="2798184" y="4908018"/>
              <a:ext cx="3701492" cy="512042"/>
            </a:xfrm>
            <a:prstGeom prst="rect">
              <a:avLst/>
            </a:prstGeom>
            <a:solidFill>
              <a:schemeClr val="tx2">
                <a:lumMod val="25000"/>
                <a:lumOff val="75000"/>
              </a:schemeClr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8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มีสมาชิกไลน์ออฟ</a:t>
              </a:r>
              <a:r>
                <a:rPr kumimoji="0" lang="th-TH" sz="1800" b="1" i="0" u="none" strike="noStrike" kern="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ฟิเชี</a:t>
              </a:r>
              <a:r>
                <a:rPr kumimoji="0" lang="th-TH" sz="18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ยล จำนวน 68 คน </a:t>
              </a:r>
              <a:endParaRPr kumimoji="0" lang="en-US" sz="1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</p:grpSp>
      <p:sp>
        <p:nvSpPr>
          <p:cNvPr id="16" name="ลูกศร: ขวา 15">
            <a:extLst>
              <a:ext uri="{FF2B5EF4-FFF2-40B4-BE49-F238E27FC236}">
                <a16:creationId xmlns:a16="http://schemas.microsoft.com/office/drawing/2014/main" id="{C73532C0-F77A-EAFD-AF5C-D220C8C62F8B}"/>
              </a:ext>
            </a:extLst>
          </p:cNvPr>
          <p:cNvSpPr/>
          <p:nvPr/>
        </p:nvSpPr>
        <p:spPr>
          <a:xfrm>
            <a:off x="3164088" y="3358916"/>
            <a:ext cx="657225" cy="374373"/>
          </a:xfrm>
          <a:prstGeom prst="rightArrow">
            <a:avLst/>
          </a:prstGeom>
          <a:solidFill>
            <a:schemeClr val="accent5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grpSp>
        <p:nvGrpSpPr>
          <p:cNvPr id="22" name="กลุ่ม 21">
            <a:extLst>
              <a:ext uri="{FF2B5EF4-FFF2-40B4-BE49-F238E27FC236}">
                <a16:creationId xmlns:a16="http://schemas.microsoft.com/office/drawing/2014/main" id="{BB0F1998-0263-9B06-0295-88BA861AA874}"/>
              </a:ext>
            </a:extLst>
          </p:cNvPr>
          <p:cNvGrpSpPr/>
          <p:nvPr/>
        </p:nvGrpSpPr>
        <p:grpSpPr>
          <a:xfrm>
            <a:off x="1826858" y="2539750"/>
            <a:ext cx="1183973" cy="1876430"/>
            <a:chOff x="1830183" y="4307245"/>
            <a:chExt cx="1183973" cy="1876430"/>
          </a:xfrm>
        </p:grpSpPr>
        <p:pic>
          <p:nvPicPr>
            <p:cNvPr id="19" name="รูปภาพ 18">
              <a:extLst>
                <a:ext uri="{FF2B5EF4-FFF2-40B4-BE49-F238E27FC236}">
                  <a16:creationId xmlns:a16="http://schemas.microsoft.com/office/drawing/2014/main" id="{D83936AB-6097-62CB-EEFF-AEC8675C9246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5583" b="1154"/>
            <a:stretch>
              <a:fillRect/>
            </a:stretch>
          </p:blipFill>
          <p:spPr>
            <a:xfrm>
              <a:off x="1830183" y="4307245"/>
              <a:ext cx="1183973" cy="1876430"/>
            </a:xfrm>
            <a:prstGeom prst="rect">
              <a:avLst/>
            </a:prstGeom>
            <a:ln w="28575">
              <a:solidFill>
                <a:schemeClr val="bg1"/>
              </a:solidFill>
            </a:ln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1" name="รูปภาพ 20">
              <a:extLst>
                <a:ext uri="{FF2B5EF4-FFF2-40B4-BE49-F238E27FC236}">
                  <a16:creationId xmlns:a16="http://schemas.microsoft.com/office/drawing/2014/main" id="{580F350E-9666-C923-575E-2E455579021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722" r="126" b="89818"/>
            <a:stretch>
              <a:fillRect/>
            </a:stretch>
          </p:blipFill>
          <p:spPr>
            <a:xfrm>
              <a:off x="1830183" y="4307733"/>
              <a:ext cx="1183973" cy="140026"/>
            </a:xfrm>
            <a:prstGeom prst="rect">
              <a:avLst/>
            </a:prstGeom>
          </p:spPr>
        </p:pic>
      </p:grpSp>
      <p:sp>
        <p:nvSpPr>
          <p:cNvPr id="6" name="กล่องข้อความ 5">
            <a:extLst>
              <a:ext uri="{FF2B5EF4-FFF2-40B4-BE49-F238E27FC236}">
                <a16:creationId xmlns:a16="http://schemas.microsoft.com/office/drawing/2014/main" id="{1A4C49F4-8654-D955-8B02-C87836F5AD98}"/>
              </a:ext>
            </a:extLst>
          </p:cNvPr>
          <p:cNvSpPr txBox="1"/>
          <p:nvPr/>
        </p:nvSpPr>
        <p:spPr>
          <a:xfrm>
            <a:off x="3998461" y="6066894"/>
            <a:ext cx="28024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หมายเหตุ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: </a:t>
            </a: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ข้อมูล ณ วันที่ 4 กรกฎาคม 2569</a:t>
            </a:r>
          </a:p>
        </p:txBody>
      </p:sp>
    </p:spTree>
    <p:extLst>
      <p:ext uri="{BB962C8B-B14F-4D97-AF65-F5344CB8AC3E}">
        <p14:creationId xmlns:p14="http://schemas.microsoft.com/office/powerpoint/2010/main" val="2660364716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AC3E08-5622-9FD3-1CC5-0C10999EA8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สี่เหลี่ยมผืนผ้า 13">
            <a:extLst>
              <a:ext uri="{FF2B5EF4-FFF2-40B4-BE49-F238E27FC236}">
                <a16:creationId xmlns:a16="http://schemas.microsoft.com/office/drawing/2014/main" id="{6DA3939E-9869-A7AF-35DA-3503622223CC}"/>
              </a:ext>
            </a:extLst>
          </p:cNvPr>
          <p:cNvSpPr/>
          <p:nvPr/>
        </p:nvSpPr>
        <p:spPr>
          <a:xfrm>
            <a:off x="48768" y="4303569"/>
            <a:ext cx="4449859" cy="1048008"/>
          </a:xfrm>
          <a:prstGeom prst="rect">
            <a:avLst/>
          </a:prstGeom>
          <a:solidFill>
            <a:srgbClr val="FFFFEB"/>
          </a:solidFill>
          <a:ln>
            <a:solidFill>
              <a:srgbClr val="C00000"/>
            </a:solidFill>
            <a:prstDash val="dash"/>
          </a:ln>
          <a:effectLst>
            <a:glow rad="63500">
              <a:schemeClr val="accent2">
                <a:satMod val="175000"/>
                <a:alpha val="40000"/>
              </a:schemeClr>
            </a:glow>
            <a:outerShdw blurRad="76200" dist="12700" dir="2700000" sy="-23000" kx="-8004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121" name="กล่องข้อความ 120">
            <a:extLst>
              <a:ext uri="{FF2B5EF4-FFF2-40B4-BE49-F238E27FC236}">
                <a16:creationId xmlns:a16="http://schemas.microsoft.com/office/drawing/2014/main" id="{954AD3A6-638E-46C4-B63A-DC0342E15C83}"/>
              </a:ext>
            </a:extLst>
          </p:cNvPr>
          <p:cNvSpPr txBox="1"/>
          <p:nvPr/>
        </p:nvSpPr>
        <p:spPr>
          <a:xfrm>
            <a:off x="6390968" y="1042023"/>
            <a:ext cx="2102944" cy="1254032"/>
          </a:xfrm>
          <a:prstGeom prst="roundRect">
            <a:avLst/>
          </a:prstGeom>
          <a:solidFill>
            <a:schemeClr val="accent5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0" tIns="0" rIns="0" bIns="0">
            <a:spAutoFit/>
          </a:bodyPr>
          <a:lstStyle/>
          <a:p>
            <a:pPr marL="0" marR="0" lvl="0" indent="0" algn="thaiDist" defTabSz="457200" rtl="0" eaLnBrk="1" fontAlgn="auto" latinLnBrk="0" hangingPunct="1">
              <a:lnSpc>
                <a:spcPts val="1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15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การเตรียมการก่อนการรับฟังความคิดเห็น</a:t>
            </a:r>
            <a:r>
              <a:rPr kumimoji="0" lang="th-TH" sz="115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th-TH" sz="115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(</a:t>
            </a:r>
            <a:r>
              <a:rPr kumimoji="0" lang="en-US" sz="115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PP0</a:t>
            </a:r>
            <a:r>
              <a:rPr kumimoji="0" lang="th-TH" sz="115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)</a:t>
            </a:r>
          </a:p>
          <a:p>
            <a:pPr marL="171450" marR="0" lvl="0" indent="-171450" algn="thaiDist" defTabSz="457200" rtl="0" eaLnBrk="1" fontAlgn="auto" latinLnBrk="0" hangingPunct="1">
              <a:lnSpc>
                <a:spcPts val="1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15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ผู้อำนวยการสำนักงานทางหลวงที่ 17 (กระบี่)</a:t>
            </a:r>
          </a:p>
          <a:p>
            <a:pPr marL="171450" marR="0" lvl="0" indent="-171450" algn="thaiDist" defTabSz="457200" rtl="0" eaLnBrk="1" fontAlgn="auto" latinLnBrk="0" hangingPunct="1">
              <a:lnSpc>
                <a:spcPts val="1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15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ผู้อำนวยการแขวงทางหลวงกระบี่</a:t>
            </a:r>
          </a:p>
          <a:p>
            <a:pPr marL="171450" marR="0" lvl="0" indent="-171450" algn="thaiDist" defTabSz="457200" rtl="0" eaLnBrk="1" fontAlgn="auto" latinLnBrk="0" hangingPunct="1">
              <a:lnSpc>
                <a:spcPts val="1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15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นายอำเภอเมืองกระบี่</a:t>
            </a:r>
          </a:p>
          <a:p>
            <a:pPr marL="171450" marR="0" lvl="0" indent="-171450" algn="thaiDist" defTabSz="457200" rtl="0" eaLnBrk="1" fontAlgn="auto" latinLnBrk="0" hangingPunct="1">
              <a:lnSpc>
                <a:spcPts val="1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15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นายกองค์การบริหารส่วนตำบลอ่าวนาง</a:t>
            </a:r>
          </a:p>
          <a:p>
            <a:pPr marL="171450" marR="0" lvl="0" indent="-171450" algn="thaiDist" defTabSz="457200" rtl="0" eaLnBrk="1" fontAlgn="auto" latinLnBrk="0" hangingPunct="1">
              <a:lnSpc>
                <a:spcPts val="1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15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นายกองค์การบริหารส่วนตำบลหนองทะเล</a:t>
            </a:r>
          </a:p>
          <a:p>
            <a:pPr marL="171450" marR="0" lvl="0" indent="-171450" algn="thaiDist" defTabSz="457200" rtl="0" eaLnBrk="1" fontAlgn="auto" latinLnBrk="0" hangingPunct="1">
              <a:lnSpc>
                <a:spcPts val="1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15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นายกองค์การบริหารส่วนตำบลเขาทอง</a:t>
            </a:r>
          </a:p>
          <a:p>
            <a:pPr marL="171450" marR="0" lvl="0" indent="-171450" algn="thaiDist" defTabSz="457200" rtl="0" eaLnBrk="1" fontAlgn="auto" latinLnBrk="0" hangingPunct="1">
              <a:lnSpc>
                <a:spcPts val="1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15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กำนัน/ผู้ใหญ่บ้านในพื้นที่โครงการ</a:t>
            </a:r>
          </a:p>
        </p:txBody>
      </p:sp>
      <p:cxnSp>
        <p:nvCxnSpPr>
          <p:cNvPr id="133" name="ตัวเชื่อมต่อตรง 132">
            <a:extLst>
              <a:ext uri="{FF2B5EF4-FFF2-40B4-BE49-F238E27FC236}">
                <a16:creationId xmlns:a16="http://schemas.microsoft.com/office/drawing/2014/main" id="{929BDA00-1334-E7AA-323F-8A3D889BE56D}"/>
              </a:ext>
            </a:extLst>
          </p:cNvPr>
          <p:cNvCxnSpPr>
            <a:cxnSpLocks/>
          </p:cNvCxnSpPr>
          <p:nvPr/>
        </p:nvCxnSpPr>
        <p:spPr>
          <a:xfrm>
            <a:off x="5847546" y="2060062"/>
            <a:ext cx="528009" cy="0"/>
          </a:xfrm>
          <a:prstGeom prst="line">
            <a:avLst/>
          </a:prstGeom>
          <a:ln>
            <a:prstDash val="dash"/>
            <a:headEnd type="oval" w="med" len="med"/>
            <a:tailEnd type="oval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5" name="กล่องข้อความ 134">
            <a:extLst>
              <a:ext uri="{FF2B5EF4-FFF2-40B4-BE49-F238E27FC236}">
                <a16:creationId xmlns:a16="http://schemas.microsoft.com/office/drawing/2014/main" id="{D893D166-B220-C0B4-F333-BC5586B30523}"/>
              </a:ext>
            </a:extLst>
          </p:cNvPr>
          <p:cNvSpPr txBox="1"/>
          <p:nvPr/>
        </p:nvSpPr>
        <p:spPr>
          <a:xfrm>
            <a:off x="213910" y="924210"/>
            <a:ext cx="2503974" cy="1310997"/>
          </a:xfrm>
          <a:prstGeom prst="round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0" tIns="0" rIns="0" bIns="0">
            <a:spAutoFit/>
          </a:bodyPr>
          <a:lstStyle/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1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การเข้าพบเพื่อปรึกษาหารือกับหน่วยงานอนุรักษ์ในพื้นที่ </a:t>
            </a:r>
          </a:p>
          <a:p>
            <a:pPr marL="171450" marR="0" lvl="0" indent="-1714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100" b="1" i="0" u="none" strike="noStrike" kern="1200" cap="none" spc="-5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ผู้อำนวยการสำนักบริหารพื้นที่อนุรักษ์ที่ 5 (นครศรีธรรมราช)</a:t>
            </a:r>
          </a:p>
          <a:p>
            <a:pPr marL="171450" marR="0" lvl="0" indent="-1714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100" b="1" i="0" u="none" strike="noStrike" kern="1200" cap="none" spc="-3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ผู้อำนวยการสำนักจัดการทรัพยากรป่าไม้ที่ 12 (กระบี่)</a:t>
            </a:r>
          </a:p>
          <a:p>
            <a:pPr marL="171450" marR="0" lvl="0" indent="-1714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1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หัวหน้าอุทยานแห่งชาติหาดนพรัตน์ธารา-หมู่เกาะพีพี</a:t>
            </a:r>
          </a:p>
          <a:p>
            <a:pPr marL="171450" marR="0" lvl="0" indent="-1714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1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ผู้อำนวยการศูนย์ป่าไม้กระบี่</a:t>
            </a:r>
          </a:p>
          <a:p>
            <a:pPr marL="171450" marR="0" lvl="0" indent="-1714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1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ผู้อำนวยการสำนักงานทรัพยากรธรรมชาติและสิ่งแวดล้อมจังหวัดกระบี่ </a:t>
            </a:r>
          </a:p>
        </p:txBody>
      </p:sp>
      <p:sp>
        <p:nvSpPr>
          <p:cNvPr id="141" name="ลูกศร: ขึ้น-ลง 140">
            <a:extLst>
              <a:ext uri="{FF2B5EF4-FFF2-40B4-BE49-F238E27FC236}">
                <a16:creationId xmlns:a16="http://schemas.microsoft.com/office/drawing/2014/main" id="{E6A13743-763B-6F9C-7D3E-72AF685BFBBD}"/>
              </a:ext>
            </a:extLst>
          </p:cNvPr>
          <p:cNvSpPr/>
          <p:nvPr/>
        </p:nvSpPr>
        <p:spPr>
          <a:xfrm>
            <a:off x="8540658" y="1013601"/>
            <a:ext cx="527142" cy="4945792"/>
          </a:xfrm>
          <a:prstGeom prst="upDownArrow">
            <a:avLst/>
          </a:prstGeom>
          <a:solidFill>
            <a:schemeClr val="tx2">
              <a:lumMod val="50000"/>
              <a:lumOff val="50000"/>
            </a:schemeClr>
          </a:solidFill>
          <a:ln>
            <a:solidFill>
              <a:srgbClr val="99CCFF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การประชาสัมพันธ์ตลอดระยะเวลาการศึกษาโครงการ</a:t>
            </a:r>
            <a:endParaRPr kumimoji="0" lang="th-TH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42" name="กล่องข้อความ 141">
            <a:extLst>
              <a:ext uri="{FF2B5EF4-FFF2-40B4-BE49-F238E27FC236}">
                <a16:creationId xmlns:a16="http://schemas.microsoft.com/office/drawing/2014/main" id="{59C8746B-F2A9-612B-C9B1-41D77F6530FB}"/>
              </a:ext>
            </a:extLst>
          </p:cNvPr>
          <p:cNvSpPr txBox="1"/>
          <p:nvPr/>
        </p:nvSpPr>
        <p:spPr>
          <a:xfrm>
            <a:off x="187984" y="2903881"/>
            <a:ext cx="2555826" cy="1306305"/>
          </a:xfrm>
          <a:prstGeom prst="roundRect">
            <a:avLst/>
          </a:prstGeom>
          <a:solidFill>
            <a:srgbClr val="99CCFF">
              <a:alpha val="5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0" tIns="36000" rIns="0" bIns="36000">
            <a:spAutoFit/>
          </a:bodyPr>
          <a:lstStyle>
            <a:defPPr>
              <a:defRPr lang="en-US"/>
            </a:defPPr>
            <a:lvl1pPr algn="thaiDist">
              <a:defRPr sz="1050" b="1" u="sng">
                <a:solidFill>
                  <a:srgbClr val="0070C0"/>
                </a:solidFill>
                <a:latin typeface="TH SarabunPSK" panose="020B0500040200020003" pitchFamily="34" charset="-34"/>
                <a:cs typeface="TH SarabunPSK" panose="020B0500040200020003" pitchFamily="34" charset="-34"/>
              </a:defRPr>
            </a:lvl1pPr>
            <a:lvl2pPr>
              <a:defRPr>
                <a:solidFill>
                  <a:schemeClr val="dk1"/>
                </a:solidFill>
              </a:defRPr>
            </a:lvl2pPr>
            <a:lvl3pPr>
              <a:defRPr>
                <a:solidFill>
                  <a:schemeClr val="dk1"/>
                </a:solidFill>
              </a:defRPr>
            </a:lvl3pPr>
            <a:lvl4pPr>
              <a:defRPr>
                <a:solidFill>
                  <a:schemeClr val="dk1"/>
                </a:solidFill>
              </a:defRPr>
            </a:lvl4pPr>
            <a:lvl5pPr>
              <a:defRPr>
                <a:solidFill>
                  <a:schemeClr val="dk1"/>
                </a:solidFill>
              </a:defRPr>
            </a:lvl5pPr>
            <a:lvl6pPr>
              <a:defRPr>
                <a:solidFill>
                  <a:schemeClr val="dk1"/>
                </a:solidFill>
              </a:defRPr>
            </a:lvl6pPr>
            <a:lvl7pPr>
              <a:defRPr>
                <a:solidFill>
                  <a:schemeClr val="dk1"/>
                </a:solidFill>
              </a:defRPr>
            </a:lvl7pPr>
            <a:lvl8pPr>
              <a:defRPr>
                <a:solidFill>
                  <a:schemeClr val="dk1"/>
                </a:solidFill>
              </a:defRPr>
            </a:lvl8pPr>
            <a:lvl9pPr>
              <a:defRPr>
                <a:solidFill>
                  <a:schemeClr val="dk1"/>
                </a:solidFill>
              </a:defRPr>
            </a:lvl9pPr>
          </a:lstStyle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2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การเข้าพบเพื่อปรึกษาหารือกับหน่วยงาน</a:t>
            </a:r>
          </a:p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2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สาธารณูปโภคในพื้นที่</a:t>
            </a:r>
          </a:p>
          <a:p>
            <a:pPr marL="171450" marR="0" lvl="0" indent="-1714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ผู้จัดการการไฟฟ้าส่วนภูมิภาคจังหวัดกระบี่</a:t>
            </a:r>
          </a:p>
          <a:p>
            <a:pPr marL="171450" marR="0" lvl="0" indent="-1714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ผู้จัดการการประปาส่วนภูมิภาคสาขากระบี่</a:t>
            </a:r>
          </a:p>
          <a:p>
            <a:pPr marL="171450" marR="0" lvl="0" indent="-1714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โทรคมนาคมจังหวัดกระบี่</a:t>
            </a:r>
          </a:p>
          <a:p>
            <a:pPr marL="171450" marR="0" lvl="0" indent="-1714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บริษัท </a:t>
            </a: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AWN </a:t>
            </a: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จำกัด</a:t>
            </a:r>
          </a:p>
        </p:txBody>
      </p:sp>
      <p:sp>
        <p:nvSpPr>
          <p:cNvPr id="143" name="กล่องข้อความ 142">
            <a:extLst>
              <a:ext uri="{FF2B5EF4-FFF2-40B4-BE49-F238E27FC236}">
                <a16:creationId xmlns:a16="http://schemas.microsoft.com/office/drawing/2014/main" id="{39EBD84F-6EE7-5525-DC6A-4CE0DAB17A3A}"/>
              </a:ext>
            </a:extLst>
          </p:cNvPr>
          <p:cNvSpPr txBox="1"/>
          <p:nvPr/>
        </p:nvSpPr>
        <p:spPr>
          <a:xfrm>
            <a:off x="6323882" y="2382247"/>
            <a:ext cx="2264322" cy="1099876"/>
          </a:xfrm>
          <a:prstGeom prst="roundRect">
            <a:avLst/>
          </a:prstGeom>
          <a:solidFill>
            <a:srgbClr val="F6DD07">
              <a:alpha val="50000"/>
            </a:srgbClr>
          </a:solidFill>
          <a:ln w="28575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ts val="1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3432DD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การประชุมเพื่อหารือแนวทาง</a:t>
            </a:r>
          </a:p>
          <a:p>
            <a:pPr marL="0" marR="0" lvl="0" indent="0" algn="ctr" defTabSz="457200" rtl="0" eaLnBrk="1" fontAlgn="auto" latinLnBrk="0" hangingPunct="1">
              <a:lnSpc>
                <a:spcPts val="1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3432DD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การประเมินผลกระทบสิ่งแวดล้อม 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(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PP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1)</a:t>
            </a:r>
            <a:endParaRPr kumimoji="0" lang="th-TH" sz="1400" b="1" i="0" u="none" strike="noStrike" kern="1200" cap="none" spc="0" normalizeH="0" baseline="0" noProof="0" dirty="0">
              <a:ln>
                <a:noFill/>
              </a:ln>
              <a:solidFill>
                <a:srgbClr val="3432D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H SarabunPSK" pitchFamily="34" charset="-34"/>
              <a:ea typeface="+mn-ea"/>
              <a:cs typeface="TH SarabunPSK" pitchFamily="34" charset="-34"/>
            </a:endParaRPr>
          </a:p>
          <a:p>
            <a:pPr marL="0" marR="0" lvl="0" indent="0" algn="ctr" defTabSz="457200" rtl="0" eaLnBrk="1" fontAlgn="auto" latinLnBrk="0" hangingPunct="1">
              <a:lnSpc>
                <a:spcPts val="1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679A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ณ ห้องประชุมพนมเบญจา ชั้น 5 </a:t>
            </a:r>
            <a:b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679A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</a:b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679A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ศาลากลางจังหวัดกระบี่</a:t>
            </a: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00679A"/>
              </a:solidFill>
              <a:effectLst/>
              <a:uLnTx/>
              <a:uFillTx/>
              <a:latin typeface="TH SarabunPSK" pitchFamily="34" charset="-34"/>
              <a:ea typeface="+mn-ea"/>
              <a:cs typeface="TH SarabunPSK" pitchFamily="34" charset="-34"/>
            </a:endParaRPr>
          </a:p>
          <a:p>
            <a:pPr marL="0" marR="0" lvl="0" indent="0" algn="ctr" defTabSz="457200" rtl="0" eaLnBrk="1" fontAlgn="auto" latinLnBrk="0" hangingPunct="1">
              <a:lnSpc>
                <a:spcPts val="1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sng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ผู้เข้าร่วมประชุม 48 คน </a:t>
            </a:r>
          </a:p>
        </p:txBody>
      </p:sp>
      <p:sp>
        <p:nvSpPr>
          <p:cNvPr id="144" name="กล่องข้อความ 143">
            <a:extLst>
              <a:ext uri="{FF2B5EF4-FFF2-40B4-BE49-F238E27FC236}">
                <a16:creationId xmlns:a16="http://schemas.microsoft.com/office/drawing/2014/main" id="{23FB63E7-AD0B-5238-9DD8-A6F4C14BCCA9}"/>
              </a:ext>
            </a:extLst>
          </p:cNvPr>
          <p:cNvSpPr txBox="1"/>
          <p:nvPr/>
        </p:nvSpPr>
        <p:spPr>
          <a:xfrm>
            <a:off x="210342" y="4399540"/>
            <a:ext cx="2492481" cy="857753"/>
          </a:xfrm>
          <a:prstGeom prst="roundRect">
            <a:avLst/>
          </a:prstGeom>
          <a:solidFill>
            <a:srgbClr val="F6DD07">
              <a:alpha val="50000"/>
            </a:srgbClr>
          </a:solidFill>
          <a:ln w="28575">
            <a:noFill/>
            <a:prstDash val="dash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การประชุมเพื่อหารือมาตรการป้องกัน และแก้ไขผลกระทบสิ่งแวดล้อม (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FG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)</a:t>
            </a:r>
          </a:p>
          <a:p>
            <a:pPr marL="0" marR="0" lvl="0" indent="0" algn="ctr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E2841">
                    <a:lumMod val="75000"/>
                    <a:lumOff val="25000"/>
                  </a:srgbClr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ณ ห้องโสตทัศนศึกษา โรงเรียนบ้านช่องพลี</a:t>
            </a:r>
          </a:p>
        </p:txBody>
      </p:sp>
      <p:sp>
        <p:nvSpPr>
          <p:cNvPr id="149" name="กล่องข้อความ 148">
            <a:extLst>
              <a:ext uri="{FF2B5EF4-FFF2-40B4-BE49-F238E27FC236}">
                <a16:creationId xmlns:a16="http://schemas.microsoft.com/office/drawing/2014/main" id="{F7289B1B-2CCF-C0FC-3FF6-1A49CD78407F}"/>
              </a:ext>
            </a:extLst>
          </p:cNvPr>
          <p:cNvSpPr txBox="1"/>
          <p:nvPr/>
        </p:nvSpPr>
        <p:spPr>
          <a:xfrm>
            <a:off x="6111551" y="4565482"/>
            <a:ext cx="2525328" cy="510778"/>
          </a:xfrm>
          <a:prstGeom prst="round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200" b="1" i="0" u="sng" strike="noStrike" kern="1200" cap="none" spc="-2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การเข้าพบเพื่อปรึกษาหารือกับหน่วยงานอนุรักษ์</a:t>
            </a:r>
            <a:r>
              <a:rPr kumimoji="0" lang="th-TH" sz="1200" b="1" i="0" u="sng" strike="noStrike" kern="1200" cap="none" spc="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ในพื้นที่ </a:t>
            </a:r>
          </a:p>
          <a:p>
            <a:pPr marL="171450" marR="0" lvl="0" indent="-1714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หน่วยงานเดียวกับเดือนเมษายน 2568</a:t>
            </a:r>
          </a:p>
        </p:txBody>
      </p:sp>
      <p:sp>
        <p:nvSpPr>
          <p:cNvPr id="150" name="กล่องข้อความ 149">
            <a:extLst>
              <a:ext uri="{FF2B5EF4-FFF2-40B4-BE49-F238E27FC236}">
                <a16:creationId xmlns:a16="http://schemas.microsoft.com/office/drawing/2014/main" id="{4ADE9509-BB6B-85E9-9353-CFACB3EB4D49}"/>
              </a:ext>
            </a:extLst>
          </p:cNvPr>
          <p:cNvSpPr txBox="1"/>
          <p:nvPr/>
        </p:nvSpPr>
        <p:spPr>
          <a:xfrm>
            <a:off x="6093918" y="5182857"/>
            <a:ext cx="2525328" cy="919401"/>
          </a:xfrm>
          <a:prstGeom prst="roundRect">
            <a:avLst/>
          </a:prstGeom>
          <a:solidFill>
            <a:srgbClr val="CCCC00">
              <a:alpha val="5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200" b="1" i="0" u="sng" strike="noStrike" kern="1200" cap="none" spc="-50" normalizeH="0" baseline="0" noProof="0" dirty="0">
                <a:ln>
                  <a:noFill/>
                </a:ln>
                <a:solidFill>
                  <a:srgbClr val="E97132">
                    <a:lumMod val="75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เผยแพร่ร่างรายงานการประเมินผลกระทบสิ่งแวดล้อม </a:t>
            </a:r>
            <a:r>
              <a:rPr kumimoji="0" lang="th-TH" sz="1200" b="1" i="0" u="sng" strike="noStrike" kern="1200" cap="none" spc="0" normalizeH="0" baseline="0" noProof="0" dirty="0">
                <a:ln>
                  <a:noFill/>
                </a:ln>
                <a:solidFill>
                  <a:srgbClr val="E97132">
                    <a:lumMod val="75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(</a:t>
            </a:r>
            <a:r>
              <a:rPr kumimoji="0" lang="en-US" sz="1200" b="1" i="0" u="sng" strike="noStrike" kern="1200" cap="none" spc="0" normalizeH="0" baseline="0" noProof="0" dirty="0">
                <a:ln>
                  <a:noFill/>
                </a:ln>
                <a:solidFill>
                  <a:srgbClr val="E97132">
                    <a:lumMod val="75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Draft EIA</a:t>
            </a:r>
            <a:r>
              <a:rPr kumimoji="0" lang="th-TH" sz="1200" b="1" i="0" u="sng" strike="noStrike" kern="1200" cap="none" spc="0" normalizeH="0" baseline="0" noProof="0" dirty="0">
                <a:ln>
                  <a:noFill/>
                </a:ln>
                <a:solidFill>
                  <a:srgbClr val="E97132">
                    <a:lumMod val="75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</a:t>
            </a:r>
            <a:r>
              <a:rPr kumimoji="0" lang="en-US" sz="1200" b="1" i="0" u="sng" strike="noStrike" kern="1200" cap="none" spc="0" normalizeH="0" baseline="0" noProof="0" dirty="0">
                <a:ln>
                  <a:noFill/>
                </a:ln>
                <a:solidFill>
                  <a:srgbClr val="E97132">
                    <a:lumMod val="75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Report</a:t>
            </a:r>
            <a:r>
              <a:rPr kumimoji="0" lang="th-TH" sz="1200" b="1" i="0" u="sng" strike="noStrike" kern="1200" cap="none" spc="0" normalizeH="0" baseline="0" noProof="0" dirty="0">
                <a:ln>
                  <a:noFill/>
                </a:ln>
                <a:solidFill>
                  <a:srgbClr val="E97132">
                    <a:lumMod val="75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)</a:t>
            </a:r>
            <a:endParaRPr kumimoji="0" lang="en-US" sz="1200" b="1" i="0" u="sng" strike="noStrike" kern="1200" cap="none" spc="0" normalizeH="0" baseline="0" noProof="0" dirty="0">
              <a:ln>
                <a:noFill/>
              </a:ln>
              <a:solidFill>
                <a:srgbClr val="E97132">
                  <a:lumMod val="75000"/>
                </a:srgbClr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171450" marR="0" lvl="0" indent="-1714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ที่ว่าการอำเภอเมืองกระบี่</a:t>
            </a:r>
          </a:p>
          <a:p>
            <a:pPr marL="171450" marR="0" lvl="0" indent="-17145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เว็บไซต์โครงการ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52" name="กล่องข้อความ 151">
            <a:extLst>
              <a:ext uri="{FF2B5EF4-FFF2-40B4-BE49-F238E27FC236}">
                <a16:creationId xmlns:a16="http://schemas.microsoft.com/office/drawing/2014/main" id="{C1D27E9F-B909-3CBC-D12B-7FBE9CD8601C}"/>
              </a:ext>
            </a:extLst>
          </p:cNvPr>
          <p:cNvSpPr txBox="1"/>
          <p:nvPr/>
        </p:nvSpPr>
        <p:spPr>
          <a:xfrm>
            <a:off x="155925" y="5517888"/>
            <a:ext cx="2582599" cy="602718"/>
          </a:xfrm>
          <a:prstGeom prst="roundRect">
            <a:avLst/>
          </a:prstGeom>
          <a:solidFill>
            <a:srgbClr val="F6DD07">
              <a:alpha val="50000"/>
            </a:srgbClr>
          </a:solidFill>
          <a:ln w="28575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en-US"/>
            </a:defPPr>
            <a:lvl1pPr algn="ctr">
              <a:lnSpc>
                <a:spcPct val="107000"/>
              </a:lnSpc>
              <a:spcAft>
                <a:spcPts val="0"/>
              </a:spcAft>
              <a:defRPr sz="1400" b="1">
                <a:solidFill>
                  <a:srgbClr val="0000FF"/>
                </a:solidFill>
                <a:effectLst/>
                <a:latin typeface="TH SarabunPSK" pitchFamily="34" charset="-34"/>
                <a:cs typeface="TH SarabunPSK" pitchFamily="34" charset="-34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66FF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การประชุมเพื่อสรุปผลการประเมิน</a:t>
            </a:r>
          </a:p>
          <a:p>
            <a:pPr marL="0" marR="0" lvl="0" indent="0" algn="ctr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66FF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ผลกระทบสิ่งแวดล้อม 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E2841">
                    <a:lumMod val="75000"/>
                    <a:lumOff val="2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(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E2841">
                    <a:lumMod val="75000"/>
                    <a:lumOff val="2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PP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E2841">
                    <a:lumMod val="75000"/>
                    <a:lumOff val="2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2)</a:t>
            </a:r>
          </a:p>
        </p:txBody>
      </p:sp>
      <p:cxnSp>
        <p:nvCxnSpPr>
          <p:cNvPr id="2" name="ตัวเชื่อมต่อตรง 1">
            <a:extLst>
              <a:ext uri="{FF2B5EF4-FFF2-40B4-BE49-F238E27FC236}">
                <a16:creationId xmlns:a16="http://schemas.microsoft.com/office/drawing/2014/main" id="{2CD75B2A-A7B3-699A-96A0-6022D73F41BB}"/>
              </a:ext>
            </a:extLst>
          </p:cNvPr>
          <p:cNvCxnSpPr>
            <a:cxnSpLocks/>
          </p:cNvCxnSpPr>
          <p:nvPr/>
        </p:nvCxnSpPr>
        <p:spPr>
          <a:xfrm>
            <a:off x="5807982" y="3128395"/>
            <a:ext cx="468000" cy="0"/>
          </a:xfrm>
          <a:prstGeom prst="line">
            <a:avLst/>
          </a:prstGeom>
          <a:ln>
            <a:prstDash val="dash"/>
            <a:headEnd type="oval" w="med" len="med"/>
            <a:tailEnd type="oval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ตัวเชื่อมต่อตรง 7">
            <a:extLst>
              <a:ext uri="{FF2B5EF4-FFF2-40B4-BE49-F238E27FC236}">
                <a16:creationId xmlns:a16="http://schemas.microsoft.com/office/drawing/2014/main" id="{D64B72CE-6559-2E0E-9EB8-DCB4C241D9EC}"/>
              </a:ext>
            </a:extLst>
          </p:cNvPr>
          <p:cNvCxnSpPr>
            <a:cxnSpLocks/>
          </p:cNvCxnSpPr>
          <p:nvPr/>
        </p:nvCxnSpPr>
        <p:spPr>
          <a:xfrm>
            <a:off x="5847053" y="4169021"/>
            <a:ext cx="364643" cy="0"/>
          </a:xfrm>
          <a:prstGeom prst="line">
            <a:avLst/>
          </a:prstGeom>
          <a:ln>
            <a:prstDash val="dash"/>
            <a:headEnd type="oval" w="med" len="med"/>
            <a:tailEnd type="oval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ตัวเชื่อมต่อตรง 12">
            <a:extLst>
              <a:ext uri="{FF2B5EF4-FFF2-40B4-BE49-F238E27FC236}">
                <a16:creationId xmlns:a16="http://schemas.microsoft.com/office/drawing/2014/main" id="{3770360F-E756-3532-0862-2C0D15FB593D}"/>
              </a:ext>
            </a:extLst>
          </p:cNvPr>
          <p:cNvCxnSpPr>
            <a:cxnSpLocks/>
            <a:stCxn id="118" idx="3"/>
            <a:endCxn id="150" idx="1"/>
          </p:cNvCxnSpPr>
          <p:nvPr/>
        </p:nvCxnSpPr>
        <p:spPr>
          <a:xfrm>
            <a:off x="5807307" y="5271877"/>
            <a:ext cx="286611" cy="370681"/>
          </a:xfrm>
          <a:prstGeom prst="line">
            <a:avLst/>
          </a:prstGeom>
          <a:ln>
            <a:prstDash val="dash"/>
            <a:headEnd type="oval" w="med" len="med"/>
            <a:tailEnd type="oval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Rectangle: Rounded Corners 1">
            <a:extLst>
              <a:ext uri="{FF2B5EF4-FFF2-40B4-BE49-F238E27FC236}">
                <a16:creationId xmlns:a16="http://schemas.microsoft.com/office/drawing/2014/main" id="{BCC2584F-357B-A87F-03CB-8BF1743611C9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แผนการดำเนินงานการมีส่วนร่วมของประชาชน </a:t>
            </a:r>
          </a:p>
        </p:txBody>
      </p:sp>
      <p:pic>
        <p:nvPicPr>
          <p:cNvPr id="4" name="กราฟิก 3" descr="ดาว ด้วยสีเติมแบบทึบ">
            <a:extLst>
              <a:ext uri="{FF2B5EF4-FFF2-40B4-BE49-F238E27FC236}">
                <a16:creationId xmlns:a16="http://schemas.microsoft.com/office/drawing/2014/main" id="{7426BD1D-33D3-2F73-B90A-63F5AD20F70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11696" y="2339738"/>
            <a:ext cx="318259" cy="318259"/>
          </a:xfrm>
          <a:prstGeom prst="rect">
            <a:avLst/>
          </a:prstGeom>
          <a:effectLst>
            <a:innerShdw blurRad="63500" dist="50800" dir="5400000">
              <a:prstClr val="black">
                <a:alpha val="50000"/>
              </a:prstClr>
            </a:innerShdw>
          </a:effectLst>
        </p:spPr>
      </p:pic>
      <p:pic>
        <p:nvPicPr>
          <p:cNvPr id="5" name="กราฟิก 4" descr="ดาว ด้วยสีเติมแบบทึบ">
            <a:extLst>
              <a:ext uri="{FF2B5EF4-FFF2-40B4-BE49-F238E27FC236}">
                <a16:creationId xmlns:a16="http://schemas.microsoft.com/office/drawing/2014/main" id="{867E0D9B-F403-BF56-16AA-358A21D49B5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456874" y="4151990"/>
            <a:ext cx="455851" cy="455851"/>
          </a:xfrm>
          <a:prstGeom prst="rect">
            <a:avLst/>
          </a:prstGeom>
          <a:effectLst>
            <a:innerShdw blurRad="63500" dist="50800" dir="5400000">
              <a:prstClr val="black">
                <a:alpha val="50000"/>
              </a:prstClr>
            </a:innerShdw>
          </a:effectLst>
        </p:spPr>
      </p:pic>
      <p:pic>
        <p:nvPicPr>
          <p:cNvPr id="6" name="กราฟิก 5" descr="ดาว ด้วยสีเติมแบบทึบ">
            <a:extLst>
              <a:ext uri="{FF2B5EF4-FFF2-40B4-BE49-F238E27FC236}">
                <a16:creationId xmlns:a16="http://schemas.microsoft.com/office/drawing/2014/main" id="{65C5E584-7E84-CC97-D520-87DFD701953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456875" y="5411787"/>
            <a:ext cx="356748" cy="356748"/>
          </a:xfrm>
          <a:prstGeom prst="rect">
            <a:avLst/>
          </a:prstGeom>
          <a:effectLst>
            <a:innerShdw blurRad="63500" dist="50800" dir="5400000">
              <a:prstClr val="black">
                <a:alpha val="50000"/>
              </a:prstClr>
            </a:innerShdw>
          </a:effectLst>
        </p:spPr>
      </p:pic>
      <p:sp>
        <p:nvSpPr>
          <p:cNvPr id="3" name="กล่องข้อความ 2">
            <a:extLst>
              <a:ext uri="{FF2B5EF4-FFF2-40B4-BE49-F238E27FC236}">
                <a16:creationId xmlns:a16="http://schemas.microsoft.com/office/drawing/2014/main" id="{8502ACDF-E817-0B1B-E7BB-F7D02303FB6E}"/>
              </a:ext>
            </a:extLst>
          </p:cNvPr>
          <p:cNvSpPr txBox="1"/>
          <p:nvPr/>
        </p:nvSpPr>
        <p:spPr>
          <a:xfrm>
            <a:off x="130003" y="2287321"/>
            <a:ext cx="2632285" cy="528797"/>
          </a:xfrm>
          <a:prstGeom prst="roundRect">
            <a:avLst/>
          </a:prstGeom>
          <a:solidFill>
            <a:schemeClr val="accent5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0" tIns="0" rIns="0" bIns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การเตรียมการก่อนการรับฟังความคิดเห็น 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: PP0 </a:t>
            </a: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(ต่อ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)</a:t>
            </a:r>
            <a:endParaRPr kumimoji="0" lang="th-TH" sz="1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171450" marR="0" lvl="0" indent="-171450" algn="thaiDist" defTabSz="457200" rtl="0" eaLnBrk="1" fontAlgn="auto" latinLnBrk="0" hangingPunct="1">
              <a:lnSpc>
                <a:spcPts val="1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ผู้ว่าราชการจังหวัดกระบี่ </a:t>
            </a:r>
          </a:p>
        </p:txBody>
      </p:sp>
      <p:grpSp>
        <p:nvGrpSpPr>
          <p:cNvPr id="28" name="กลุ่ม 27">
            <a:extLst>
              <a:ext uri="{FF2B5EF4-FFF2-40B4-BE49-F238E27FC236}">
                <a16:creationId xmlns:a16="http://schemas.microsoft.com/office/drawing/2014/main" id="{24D545D3-8117-2D78-8253-171A62BA8767}"/>
              </a:ext>
            </a:extLst>
          </p:cNvPr>
          <p:cNvGrpSpPr/>
          <p:nvPr/>
        </p:nvGrpSpPr>
        <p:grpSpPr>
          <a:xfrm>
            <a:off x="3121041" y="1175597"/>
            <a:ext cx="2702639" cy="5041278"/>
            <a:chOff x="3083185" y="1396136"/>
            <a:chExt cx="2702639" cy="5041278"/>
          </a:xfrm>
        </p:grpSpPr>
        <p:sp>
          <p:nvSpPr>
            <p:cNvPr id="104" name="บล็อกส่วนโค้ง 103">
              <a:extLst>
                <a:ext uri="{FF2B5EF4-FFF2-40B4-BE49-F238E27FC236}">
                  <a16:creationId xmlns:a16="http://schemas.microsoft.com/office/drawing/2014/main" id="{A29C1574-8FFE-A3CF-20A4-03798ED6700C}"/>
                </a:ext>
              </a:extLst>
            </p:cNvPr>
            <p:cNvSpPr/>
            <p:nvPr/>
          </p:nvSpPr>
          <p:spPr>
            <a:xfrm rot="16200000">
              <a:off x="4105350" y="1856926"/>
              <a:ext cx="712690" cy="847350"/>
            </a:xfrm>
            <a:prstGeom prst="blockArc">
              <a:avLst/>
            </a:prstGeom>
            <a:gradFill>
              <a:gsLst>
                <a:gs pos="0">
                  <a:schemeClr val="accent6">
                    <a:lumMod val="60000"/>
                    <a:lumOff val="40000"/>
                  </a:schemeClr>
                </a:gs>
                <a:gs pos="51000">
                  <a:schemeClr val="accent1">
                    <a:lumMod val="60000"/>
                    <a:lumOff val="40000"/>
                  </a:schemeClr>
                </a:gs>
                <a:gs pos="100000">
                  <a:schemeClr val="accent6">
                    <a:lumMod val="50000"/>
                  </a:schemeClr>
                </a:gs>
              </a:gsLst>
              <a:lin ang="5400000" scaled="0"/>
            </a:gra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105" name="บล็อกส่วนโค้ง 104">
              <a:extLst>
                <a:ext uri="{FF2B5EF4-FFF2-40B4-BE49-F238E27FC236}">
                  <a16:creationId xmlns:a16="http://schemas.microsoft.com/office/drawing/2014/main" id="{9781FB07-D283-2A61-6717-942C60EE23FA}"/>
                </a:ext>
              </a:extLst>
            </p:cNvPr>
            <p:cNvSpPr/>
            <p:nvPr/>
          </p:nvSpPr>
          <p:spPr>
            <a:xfrm rot="5400000" flipH="1">
              <a:off x="4055005" y="2391971"/>
              <a:ext cx="712690" cy="847350"/>
            </a:xfrm>
            <a:prstGeom prst="blockArc">
              <a:avLst/>
            </a:prstGeom>
            <a:gradFill>
              <a:gsLst>
                <a:gs pos="0">
                  <a:srgbClr val="F6DD07"/>
                </a:gs>
                <a:gs pos="50000">
                  <a:schemeClr val="accent1">
                    <a:lumMod val="60000"/>
                    <a:lumOff val="40000"/>
                  </a:schemeClr>
                </a:gs>
                <a:gs pos="100000">
                  <a:schemeClr val="accent6">
                    <a:lumMod val="50000"/>
                  </a:schemeClr>
                </a:gs>
              </a:gsLst>
              <a:lin ang="5400000" scaled="0"/>
            </a:gra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106" name="บล็อกส่วนโค้ง 105">
              <a:extLst>
                <a:ext uri="{FF2B5EF4-FFF2-40B4-BE49-F238E27FC236}">
                  <a16:creationId xmlns:a16="http://schemas.microsoft.com/office/drawing/2014/main" id="{9EC48BAF-D5A2-3DB3-8692-8EEF3E15BEB0}"/>
                </a:ext>
              </a:extLst>
            </p:cNvPr>
            <p:cNvSpPr/>
            <p:nvPr/>
          </p:nvSpPr>
          <p:spPr>
            <a:xfrm rot="16200000">
              <a:off x="4105335" y="2925259"/>
              <a:ext cx="712690" cy="847350"/>
            </a:xfrm>
            <a:prstGeom prst="blockArc">
              <a:avLst/>
            </a:prstGeom>
            <a:gradFill>
              <a:gsLst>
                <a:gs pos="0">
                  <a:schemeClr val="accent6">
                    <a:lumMod val="40000"/>
                    <a:lumOff val="60000"/>
                  </a:schemeClr>
                </a:gs>
                <a:gs pos="50000">
                  <a:schemeClr val="accent1">
                    <a:lumMod val="60000"/>
                    <a:lumOff val="40000"/>
                  </a:schemeClr>
                </a:gs>
                <a:gs pos="100000">
                  <a:schemeClr val="accent6">
                    <a:lumMod val="50000"/>
                  </a:schemeClr>
                </a:gs>
              </a:gsLst>
              <a:lin ang="5400000" scaled="0"/>
            </a:gra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107" name="บล็อกส่วนโค้ง 106">
              <a:extLst>
                <a:ext uri="{FF2B5EF4-FFF2-40B4-BE49-F238E27FC236}">
                  <a16:creationId xmlns:a16="http://schemas.microsoft.com/office/drawing/2014/main" id="{8A7F26AD-D12F-49FD-162E-5F6AADEA10A1}"/>
                </a:ext>
              </a:extLst>
            </p:cNvPr>
            <p:cNvSpPr/>
            <p:nvPr/>
          </p:nvSpPr>
          <p:spPr>
            <a:xfrm rot="5400000" flipH="1">
              <a:off x="4057788" y="3460299"/>
              <a:ext cx="712690" cy="847351"/>
            </a:xfrm>
            <a:prstGeom prst="blockArc">
              <a:avLst/>
            </a:prstGeom>
            <a:gradFill>
              <a:gsLst>
                <a:gs pos="0">
                  <a:srgbClr val="F6DD07"/>
                </a:gs>
                <a:gs pos="50000">
                  <a:schemeClr val="accent1">
                    <a:lumMod val="60000"/>
                    <a:lumOff val="40000"/>
                  </a:schemeClr>
                </a:gs>
                <a:gs pos="100000">
                  <a:schemeClr val="accent6">
                    <a:lumMod val="50000"/>
                  </a:schemeClr>
                </a:gs>
              </a:gsLst>
              <a:lin ang="5400000" scaled="0"/>
            </a:gra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108" name="บล็อกส่วนโค้ง 107">
              <a:extLst>
                <a:ext uri="{FF2B5EF4-FFF2-40B4-BE49-F238E27FC236}">
                  <a16:creationId xmlns:a16="http://schemas.microsoft.com/office/drawing/2014/main" id="{75577F10-4FD4-2F1F-7A2F-5E58FF3ABCC9}"/>
                </a:ext>
              </a:extLst>
            </p:cNvPr>
            <p:cNvSpPr/>
            <p:nvPr/>
          </p:nvSpPr>
          <p:spPr>
            <a:xfrm rot="16200000">
              <a:off x="4105328" y="3995833"/>
              <a:ext cx="712692" cy="847350"/>
            </a:xfrm>
            <a:prstGeom prst="blockArc">
              <a:avLst>
                <a:gd name="adj1" fmla="val 10799996"/>
                <a:gd name="adj2" fmla="val 0"/>
                <a:gd name="adj3" fmla="val 25000"/>
              </a:avLst>
            </a:prstGeom>
            <a:gradFill>
              <a:gsLst>
                <a:gs pos="0">
                  <a:schemeClr val="accent6">
                    <a:lumMod val="40000"/>
                    <a:lumOff val="60000"/>
                  </a:schemeClr>
                </a:gs>
                <a:gs pos="52000">
                  <a:schemeClr val="accent1">
                    <a:lumMod val="60000"/>
                    <a:lumOff val="40000"/>
                  </a:schemeClr>
                </a:gs>
                <a:gs pos="100000">
                  <a:schemeClr val="accent6">
                    <a:lumMod val="50000"/>
                  </a:schemeClr>
                </a:gs>
              </a:gsLst>
              <a:lin ang="5400000" scaled="0"/>
            </a:gra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109" name="บล็อกส่วนโค้ง 108">
              <a:extLst>
                <a:ext uri="{FF2B5EF4-FFF2-40B4-BE49-F238E27FC236}">
                  <a16:creationId xmlns:a16="http://schemas.microsoft.com/office/drawing/2014/main" id="{A1EC8791-3A53-F127-6629-FEF3B591911B}"/>
                </a:ext>
              </a:extLst>
            </p:cNvPr>
            <p:cNvSpPr/>
            <p:nvPr/>
          </p:nvSpPr>
          <p:spPr>
            <a:xfrm rot="5400000" flipH="1">
              <a:off x="4066468" y="4530427"/>
              <a:ext cx="712690" cy="847350"/>
            </a:xfrm>
            <a:prstGeom prst="blockArc">
              <a:avLst/>
            </a:prstGeom>
            <a:gradFill>
              <a:gsLst>
                <a:gs pos="0">
                  <a:srgbClr val="F6DD07"/>
                </a:gs>
                <a:gs pos="50000">
                  <a:schemeClr val="accent1">
                    <a:lumMod val="60000"/>
                    <a:lumOff val="40000"/>
                  </a:schemeClr>
                </a:gs>
                <a:gs pos="100000">
                  <a:schemeClr val="accent6">
                    <a:lumMod val="50000"/>
                  </a:schemeClr>
                </a:gs>
              </a:gsLst>
              <a:lin ang="5400000" scaled="0"/>
            </a:gra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110" name="บล็อกส่วนโค้ง 109">
              <a:extLst>
                <a:ext uri="{FF2B5EF4-FFF2-40B4-BE49-F238E27FC236}">
                  <a16:creationId xmlns:a16="http://schemas.microsoft.com/office/drawing/2014/main" id="{7A869511-B0C2-1D32-0AD0-918DAE2AD84E}"/>
                </a:ext>
              </a:extLst>
            </p:cNvPr>
            <p:cNvSpPr/>
            <p:nvPr/>
          </p:nvSpPr>
          <p:spPr>
            <a:xfrm rot="16200000">
              <a:off x="4113435" y="5065959"/>
              <a:ext cx="712690" cy="847350"/>
            </a:xfrm>
            <a:prstGeom prst="blockArc">
              <a:avLst/>
            </a:prstGeom>
            <a:gradFill>
              <a:gsLst>
                <a:gs pos="0">
                  <a:schemeClr val="accent6">
                    <a:lumMod val="40000"/>
                    <a:lumOff val="60000"/>
                  </a:schemeClr>
                </a:gs>
                <a:gs pos="50000">
                  <a:schemeClr val="accent1">
                    <a:lumMod val="60000"/>
                    <a:lumOff val="40000"/>
                  </a:schemeClr>
                </a:gs>
                <a:gs pos="100000">
                  <a:schemeClr val="accent6">
                    <a:lumMod val="50000"/>
                  </a:schemeClr>
                </a:gs>
              </a:gsLst>
              <a:lin ang="5400000" scaled="0"/>
            </a:gra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111" name="บล็อกส่วนโค้ง 110">
              <a:extLst>
                <a:ext uri="{FF2B5EF4-FFF2-40B4-BE49-F238E27FC236}">
                  <a16:creationId xmlns:a16="http://schemas.microsoft.com/office/drawing/2014/main" id="{8D6DB439-C26A-C936-FF33-0E2BEDF9E8BC}"/>
                </a:ext>
              </a:extLst>
            </p:cNvPr>
            <p:cNvSpPr/>
            <p:nvPr/>
          </p:nvSpPr>
          <p:spPr>
            <a:xfrm rot="5400000" flipH="1">
              <a:off x="4074391" y="5601406"/>
              <a:ext cx="712691" cy="847350"/>
            </a:xfrm>
            <a:prstGeom prst="blockArc">
              <a:avLst/>
            </a:prstGeom>
            <a:gradFill>
              <a:gsLst>
                <a:gs pos="0">
                  <a:srgbClr val="F6DD07"/>
                </a:gs>
                <a:gs pos="50000">
                  <a:schemeClr val="accent1">
                    <a:lumMod val="60000"/>
                    <a:lumOff val="40000"/>
                  </a:schemeClr>
                </a:gs>
                <a:gs pos="100000">
                  <a:schemeClr val="accent6">
                    <a:lumMod val="50000"/>
                  </a:schemeClr>
                </a:gs>
              </a:gsLst>
              <a:lin ang="5400000" scaled="0"/>
            </a:gra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113" name="แผนผังลำดับงาน: สิ้นสุด 112">
              <a:extLst>
                <a:ext uri="{FF2B5EF4-FFF2-40B4-BE49-F238E27FC236}">
                  <a16:creationId xmlns:a16="http://schemas.microsoft.com/office/drawing/2014/main" id="{C72D7681-4B76-2B42-2171-AB2DFC806A0A}"/>
                </a:ext>
              </a:extLst>
            </p:cNvPr>
            <p:cNvSpPr/>
            <p:nvPr/>
          </p:nvSpPr>
          <p:spPr>
            <a:xfrm>
              <a:off x="4211156" y="2109051"/>
              <a:ext cx="1558295" cy="346695"/>
            </a:xfrm>
            <a:prstGeom prst="flowChartTerminator">
              <a:avLst/>
            </a:prstGeom>
            <a:gradFill flip="none" rotWithShape="1">
              <a:gsLst>
                <a:gs pos="0">
                  <a:schemeClr val="tx2">
                    <a:lumMod val="0"/>
                    <a:lumOff val="100000"/>
                  </a:schemeClr>
                </a:gs>
                <a:gs pos="100000">
                  <a:schemeClr val="accent5"/>
                </a:gs>
              </a:gsLst>
              <a:path path="shape">
                <a:fillToRect l="50000" t="50000" r="50000" b="50000"/>
              </a:path>
              <a:tileRect/>
            </a:gra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600" b="1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2 - 3 เมษายน 2568</a:t>
              </a:r>
            </a:p>
          </p:txBody>
        </p:sp>
        <p:sp>
          <p:nvSpPr>
            <p:cNvPr id="114" name="แผนผังลำดับงาน: สิ้นสุด 113">
              <a:extLst>
                <a:ext uri="{FF2B5EF4-FFF2-40B4-BE49-F238E27FC236}">
                  <a16:creationId xmlns:a16="http://schemas.microsoft.com/office/drawing/2014/main" id="{60BDCDEF-33FD-B823-6AF8-5501CFE83C7D}"/>
                </a:ext>
              </a:extLst>
            </p:cNvPr>
            <p:cNvSpPr/>
            <p:nvPr/>
          </p:nvSpPr>
          <p:spPr>
            <a:xfrm>
              <a:off x="3128593" y="5854030"/>
              <a:ext cx="1558295" cy="346695"/>
            </a:xfrm>
            <a:prstGeom prst="flowChartTerminator">
              <a:avLst/>
            </a:prstGeom>
            <a:gradFill>
              <a:gsLst>
                <a:gs pos="0">
                  <a:schemeClr val="tx2">
                    <a:lumMod val="0"/>
                    <a:lumOff val="100000"/>
                  </a:schemeClr>
                </a:gs>
                <a:gs pos="100000">
                  <a:schemeClr val="tx2">
                    <a:lumMod val="75000"/>
                    <a:lumOff val="25000"/>
                  </a:schemeClr>
                </a:gs>
              </a:gsLst>
              <a:path path="shape">
                <a:fillToRect l="50000" t="50000" r="50000" b="50000"/>
              </a:path>
            </a:gradFill>
            <a:ln w="28575">
              <a:solidFill>
                <a:srgbClr val="CCCC00"/>
              </a:solidFill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600" b="1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ตุลาคม 2569</a:t>
              </a:r>
            </a:p>
          </p:txBody>
        </p:sp>
        <p:sp>
          <p:nvSpPr>
            <p:cNvPr id="115" name="แผนผังลำดับงาน: สิ้นสุด 114">
              <a:extLst>
                <a:ext uri="{FF2B5EF4-FFF2-40B4-BE49-F238E27FC236}">
                  <a16:creationId xmlns:a16="http://schemas.microsoft.com/office/drawing/2014/main" id="{947869C5-DB08-B2F7-87F9-7CAD8D90B646}"/>
                </a:ext>
              </a:extLst>
            </p:cNvPr>
            <p:cNvSpPr/>
            <p:nvPr/>
          </p:nvSpPr>
          <p:spPr>
            <a:xfrm>
              <a:off x="4211156" y="3180935"/>
              <a:ext cx="1558295" cy="346695"/>
            </a:xfrm>
            <a:prstGeom prst="flowChartTerminator">
              <a:avLst/>
            </a:prstGeom>
            <a:gradFill>
              <a:gsLst>
                <a:gs pos="0">
                  <a:schemeClr val="tx2">
                    <a:lumMod val="0"/>
                    <a:lumOff val="100000"/>
                  </a:schemeClr>
                </a:gs>
                <a:gs pos="100000">
                  <a:schemeClr val="tx2">
                    <a:lumMod val="75000"/>
                    <a:lumOff val="25000"/>
                  </a:schemeClr>
                </a:gs>
              </a:gsLst>
              <a:path path="shape">
                <a:fillToRect l="50000" t="50000" r="50000" b="50000"/>
              </a:path>
            </a:gradFill>
            <a:ln w="25400" cmpd="sng">
              <a:solidFill>
                <a:srgbClr val="CCCC00"/>
              </a:solidFill>
              <a:prstDash val="dash"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600" b="1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 15 พฤษภาคม 2568</a:t>
              </a:r>
            </a:p>
          </p:txBody>
        </p:sp>
        <p:sp>
          <p:nvSpPr>
            <p:cNvPr id="116" name="แผนผังลำดับงาน: สิ้นสุด 115">
              <a:extLst>
                <a:ext uri="{FF2B5EF4-FFF2-40B4-BE49-F238E27FC236}">
                  <a16:creationId xmlns:a16="http://schemas.microsoft.com/office/drawing/2014/main" id="{F71C039B-8FAF-7051-0F45-31AB7F92247C}"/>
                </a:ext>
              </a:extLst>
            </p:cNvPr>
            <p:cNvSpPr/>
            <p:nvPr/>
          </p:nvSpPr>
          <p:spPr>
            <a:xfrm>
              <a:off x="3103592" y="2644013"/>
              <a:ext cx="1558295" cy="346695"/>
            </a:xfrm>
            <a:prstGeom prst="flowChartTerminator">
              <a:avLst/>
            </a:prstGeom>
            <a:gradFill>
              <a:gsLst>
                <a:gs pos="0">
                  <a:schemeClr val="tx2">
                    <a:lumMod val="0"/>
                    <a:lumOff val="100000"/>
                  </a:schemeClr>
                </a:gs>
                <a:gs pos="100000">
                  <a:schemeClr val="accent5">
                    <a:lumMod val="100000"/>
                  </a:schemeClr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600" b="1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14 พฤษภาคม 2568</a:t>
              </a:r>
            </a:p>
          </p:txBody>
        </p:sp>
        <p:sp>
          <p:nvSpPr>
            <p:cNvPr id="117" name="แผนผังลำดับงาน: สิ้นสุด 116">
              <a:extLst>
                <a:ext uri="{FF2B5EF4-FFF2-40B4-BE49-F238E27FC236}">
                  <a16:creationId xmlns:a16="http://schemas.microsoft.com/office/drawing/2014/main" id="{6176D8C2-8675-DD81-F7EF-F40BB5ECFABA}"/>
                </a:ext>
              </a:extLst>
            </p:cNvPr>
            <p:cNvSpPr/>
            <p:nvPr/>
          </p:nvSpPr>
          <p:spPr>
            <a:xfrm>
              <a:off x="3083185" y="4775963"/>
              <a:ext cx="1558295" cy="346695"/>
            </a:xfrm>
            <a:prstGeom prst="flowChartTerminator">
              <a:avLst/>
            </a:prstGeom>
            <a:gradFill>
              <a:gsLst>
                <a:gs pos="0">
                  <a:schemeClr val="tx2">
                    <a:lumMod val="0"/>
                    <a:lumOff val="100000"/>
                  </a:schemeClr>
                </a:gs>
                <a:gs pos="100000">
                  <a:schemeClr val="tx2">
                    <a:lumMod val="75000"/>
                    <a:lumOff val="25000"/>
                  </a:schemeClr>
                </a:gs>
              </a:gsLst>
              <a:path path="shape">
                <a:fillToRect l="50000" t="50000" r="50000" b="50000"/>
              </a:path>
            </a:gradFill>
            <a:ln w="28575">
              <a:solidFill>
                <a:srgbClr val="CCCC00"/>
              </a:solidFill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600" b="1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10 กรกฎาคม 2569</a:t>
              </a:r>
            </a:p>
          </p:txBody>
        </p:sp>
        <p:sp>
          <p:nvSpPr>
            <p:cNvPr id="118" name="แผนผังลำดับงาน: สิ้นสุด 117">
              <a:extLst>
                <a:ext uri="{FF2B5EF4-FFF2-40B4-BE49-F238E27FC236}">
                  <a16:creationId xmlns:a16="http://schemas.microsoft.com/office/drawing/2014/main" id="{3D34048C-5C3B-DD26-85F0-EB8C6AD4E0F6}"/>
                </a:ext>
              </a:extLst>
            </p:cNvPr>
            <p:cNvSpPr/>
            <p:nvPr/>
          </p:nvSpPr>
          <p:spPr>
            <a:xfrm>
              <a:off x="4211156" y="5319068"/>
              <a:ext cx="1558295" cy="346695"/>
            </a:xfrm>
            <a:prstGeom prst="flowChartTerminator">
              <a:avLst/>
            </a:prstGeom>
            <a:gradFill>
              <a:gsLst>
                <a:gs pos="0">
                  <a:schemeClr val="tx2">
                    <a:lumMod val="0"/>
                    <a:lumOff val="100000"/>
                  </a:schemeClr>
                </a:gs>
                <a:gs pos="100000">
                  <a:schemeClr val="accent5">
                    <a:lumMod val="100000"/>
                  </a:schemeClr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600" b="1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กันยายน 2569</a:t>
              </a:r>
            </a:p>
          </p:txBody>
        </p:sp>
        <p:sp>
          <p:nvSpPr>
            <p:cNvPr id="119" name="แผนผังลำดับงาน: สิ้นสุด 118">
              <a:extLst>
                <a:ext uri="{FF2B5EF4-FFF2-40B4-BE49-F238E27FC236}">
                  <a16:creationId xmlns:a16="http://schemas.microsoft.com/office/drawing/2014/main" id="{4FE44587-4825-157B-E261-EE1457714B4C}"/>
                </a:ext>
              </a:extLst>
            </p:cNvPr>
            <p:cNvSpPr/>
            <p:nvPr/>
          </p:nvSpPr>
          <p:spPr>
            <a:xfrm>
              <a:off x="3103592" y="3713773"/>
              <a:ext cx="1558295" cy="346695"/>
            </a:xfrm>
            <a:prstGeom prst="flowChartTerminator">
              <a:avLst/>
            </a:prstGeom>
            <a:gradFill>
              <a:gsLst>
                <a:gs pos="0">
                  <a:schemeClr val="tx2">
                    <a:lumMod val="0"/>
                    <a:lumOff val="100000"/>
                  </a:schemeClr>
                </a:gs>
                <a:gs pos="100000">
                  <a:schemeClr val="accent5">
                    <a:lumMod val="100000"/>
                  </a:schemeClr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2000" rIns="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600" b="1" i="0" u="none" strike="noStrike" kern="1200" cap="none" spc="-3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 28 – 29 สิงหาคม 2568</a:t>
              </a:r>
            </a:p>
          </p:txBody>
        </p:sp>
        <p:sp>
          <p:nvSpPr>
            <p:cNvPr id="120" name="แผนผังลำดับงาน: สิ้นสุด 119">
              <a:extLst>
                <a:ext uri="{FF2B5EF4-FFF2-40B4-BE49-F238E27FC236}">
                  <a16:creationId xmlns:a16="http://schemas.microsoft.com/office/drawing/2014/main" id="{83AC7F87-952F-30D9-9194-430106792F61}"/>
                </a:ext>
              </a:extLst>
            </p:cNvPr>
            <p:cNvSpPr/>
            <p:nvPr/>
          </p:nvSpPr>
          <p:spPr>
            <a:xfrm>
              <a:off x="4227529" y="4249263"/>
              <a:ext cx="1558295" cy="346695"/>
            </a:xfrm>
            <a:prstGeom prst="flowChartTerminator">
              <a:avLst/>
            </a:prstGeom>
            <a:gradFill>
              <a:gsLst>
                <a:gs pos="0">
                  <a:schemeClr val="tx2">
                    <a:lumMod val="0"/>
                    <a:lumOff val="100000"/>
                  </a:schemeClr>
                </a:gs>
                <a:gs pos="100000">
                  <a:schemeClr val="accent5">
                    <a:lumMod val="100000"/>
                  </a:schemeClr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600" b="1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22 พฤษภาคม 2569</a:t>
              </a:r>
            </a:p>
          </p:txBody>
        </p:sp>
        <p:sp>
          <p:nvSpPr>
            <p:cNvPr id="162" name="ลูกศร: ลง 161">
              <a:extLst>
                <a:ext uri="{FF2B5EF4-FFF2-40B4-BE49-F238E27FC236}">
                  <a16:creationId xmlns:a16="http://schemas.microsoft.com/office/drawing/2014/main" id="{ADD6472A-23A8-00A9-6389-E049C9D523FA}"/>
                </a:ext>
              </a:extLst>
            </p:cNvPr>
            <p:cNvSpPr/>
            <p:nvPr/>
          </p:nvSpPr>
          <p:spPr>
            <a:xfrm rot="5400000">
              <a:off x="4175936" y="6152580"/>
              <a:ext cx="287605" cy="282064"/>
            </a:xfrm>
            <a:prstGeom prst="downArrow">
              <a:avLst>
                <a:gd name="adj1" fmla="val 58952"/>
                <a:gd name="adj2" fmla="val 39231"/>
              </a:avLst>
            </a:prstGeom>
            <a:gradFill>
              <a:gsLst>
                <a:gs pos="0">
                  <a:schemeClr val="accent6">
                    <a:lumMod val="50000"/>
                  </a:schemeClr>
                </a:gs>
                <a:gs pos="50000">
                  <a:schemeClr val="accent1">
                    <a:lumMod val="60000"/>
                    <a:lumOff val="40000"/>
                  </a:schemeClr>
                </a:gs>
                <a:gs pos="100000">
                  <a:schemeClr val="accent6">
                    <a:lumMod val="30000"/>
                  </a:schemeClr>
                </a:gs>
              </a:gsLst>
              <a:lin ang="5400000" scaled="0"/>
            </a:gra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25" name="แผนผังลำดับงาน: สิ้นสุด 24">
              <a:extLst>
                <a:ext uri="{FF2B5EF4-FFF2-40B4-BE49-F238E27FC236}">
                  <a16:creationId xmlns:a16="http://schemas.microsoft.com/office/drawing/2014/main" id="{17C9FAA8-9599-E2AE-643C-E09453F7AF7B}"/>
                </a:ext>
              </a:extLst>
            </p:cNvPr>
            <p:cNvSpPr/>
            <p:nvPr/>
          </p:nvSpPr>
          <p:spPr>
            <a:xfrm>
              <a:off x="3128593" y="1580707"/>
              <a:ext cx="1558295" cy="346695"/>
            </a:xfrm>
            <a:prstGeom prst="flowChartTerminator">
              <a:avLst/>
            </a:prstGeom>
            <a:gradFill flip="none" rotWithShape="1">
              <a:gsLst>
                <a:gs pos="0">
                  <a:schemeClr val="tx2">
                    <a:lumMod val="0"/>
                    <a:lumOff val="100000"/>
                  </a:schemeClr>
                </a:gs>
                <a:gs pos="100000">
                  <a:schemeClr val="accent5"/>
                </a:gs>
              </a:gsLst>
              <a:path path="shape">
                <a:fillToRect l="50000" t="50000" r="50000" b="50000"/>
              </a:path>
              <a:tileRect/>
            </a:gra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1600" b="1" i="0" u="none" strike="noStrike" kern="120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1 – 2 เมษายน 2568</a:t>
              </a:r>
            </a:p>
          </p:txBody>
        </p:sp>
        <p:sp>
          <p:nvSpPr>
            <p:cNvPr id="27" name="บล็อกส่วนโค้ง 26">
              <a:extLst>
                <a:ext uri="{FF2B5EF4-FFF2-40B4-BE49-F238E27FC236}">
                  <a16:creationId xmlns:a16="http://schemas.microsoft.com/office/drawing/2014/main" id="{119D7109-C1F2-F5AA-B9D2-75505167A5DA}"/>
                </a:ext>
              </a:extLst>
            </p:cNvPr>
            <p:cNvSpPr/>
            <p:nvPr/>
          </p:nvSpPr>
          <p:spPr>
            <a:xfrm rot="5400000" flipH="1">
              <a:off x="4055624" y="1328806"/>
              <a:ext cx="712690" cy="847350"/>
            </a:xfrm>
            <a:prstGeom prst="blockArc">
              <a:avLst/>
            </a:prstGeom>
            <a:gradFill>
              <a:gsLst>
                <a:gs pos="0">
                  <a:srgbClr val="F6DD07"/>
                </a:gs>
                <a:gs pos="50000">
                  <a:schemeClr val="accent1">
                    <a:lumMod val="60000"/>
                    <a:lumOff val="40000"/>
                  </a:schemeClr>
                </a:gs>
                <a:gs pos="100000">
                  <a:schemeClr val="accent6">
                    <a:lumMod val="50000"/>
                  </a:schemeClr>
                </a:gs>
              </a:gsLst>
              <a:lin ang="5400000" scaled="0"/>
            </a:gra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</p:grpSp>
      <p:cxnSp>
        <p:nvCxnSpPr>
          <p:cNvPr id="29" name="ตัวเชื่อมต่อตรง 28">
            <a:extLst>
              <a:ext uri="{FF2B5EF4-FFF2-40B4-BE49-F238E27FC236}">
                <a16:creationId xmlns:a16="http://schemas.microsoft.com/office/drawing/2014/main" id="{F30C4BC0-6699-B0B0-EDB2-BFA3504C577F}"/>
              </a:ext>
            </a:extLst>
          </p:cNvPr>
          <p:cNvCxnSpPr>
            <a:cxnSpLocks/>
          </p:cNvCxnSpPr>
          <p:nvPr/>
        </p:nvCxnSpPr>
        <p:spPr>
          <a:xfrm>
            <a:off x="2810324" y="2565453"/>
            <a:ext cx="299467" cy="0"/>
          </a:xfrm>
          <a:prstGeom prst="line">
            <a:avLst/>
          </a:prstGeom>
          <a:ln>
            <a:prstDash val="dash"/>
            <a:headEnd type="oval" w="med" len="med"/>
            <a:tailEnd type="oval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ตัวเชื่อมต่อตรง 29">
            <a:extLst>
              <a:ext uri="{FF2B5EF4-FFF2-40B4-BE49-F238E27FC236}">
                <a16:creationId xmlns:a16="http://schemas.microsoft.com/office/drawing/2014/main" id="{ED3DEDA0-037A-8B3F-0926-A705250EB3F9}"/>
              </a:ext>
            </a:extLst>
          </p:cNvPr>
          <p:cNvCxnSpPr>
            <a:cxnSpLocks/>
          </p:cNvCxnSpPr>
          <p:nvPr/>
        </p:nvCxnSpPr>
        <p:spPr>
          <a:xfrm>
            <a:off x="2789728" y="1502288"/>
            <a:ext cx="360000" cy="0"/>
          </a:xfrm>
          <a:prstGeom prst="line">
            <a:avLst/>
          </a:prstGeom>
          <a:ln>
            <a:prstDash val="dash"/>
            <a:headEnd type="oval" w="med" len="med"/>
            <a:tailEnd type="oval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ตัวเชื่อมต่อตรง 31">
            <a:extLst>
              <a:ext uri="{FF2B5EF4-FFF2-40B4-BE49-F238E27FC236}">
                <a16:creationId xmlns:a16="http://schemas.microsoft.com/office/drawing/2014/main" id="{6BCCCCCB-6CC9-0A6B-7DF1-4D26A05CA73D}"/>
              </a:ext>
            </a:extLst>
          </p:cNvPr>
          <p:cNvCxnSpPr>
            <a:cxnSpLocks/>
          </p:cNvCxnSpPr>
          <p:nvPr/>
        </p:nvCxnSpPr>
        <p:spPr>
          <a:xfrm>
            <a:off x="2762288" y="3684962"/>
            <a:ext cx="360000" cy="0"/>
          </a:xfrm>
          <a:prstGeom prst="line">
            <a:avLst/>
          </a:prstGeom>
          <a:ln>
            <a:prstDash val="dash"/>
            <a:headEnd type="oval" w="med" len="med"/>
            <a:tailEnd type="oval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ตัวเชื่อมต่อตรง 32">
            <a:extLst>
              <a:ext uri="{FF2B5EF4-FFF2-40B4-BE49-F238E27FC236}">
                <a16:creationId xmlns:a16="http://schemas.microsoft.com/office/drawing/2014/main" id="{9F7E3CAF-B2C0-A2FB-CA20-A88CEFDA2B08}"/>
              </a:ext>
            </a:extLst>
          </p:cNvPr>
          <p:cNvCxnSpPr>
            <a:cxnSpLocks/>
          </p:cNvCxnSpPr>
          <p:nvPr/>
        </p:nvCxnSpPr>
        <p:spPr>
          <a:xfrm>
            <a:off x="2749791" y="4745900"/>
            <a:ext cx="360000" cy="0"/>
          </a:xfrm>
          <a:prstGeom prst="line">
            <a:avLst/>
          </a:prstGeom>
          <a:ln>
            <a:prstDash val="dash"/>
            <a:headEnd type="oval" w="med" len="med"/>
            <a:tailEnd type="oval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ตัวเชื่อมต่อตรง 33">
            <a:extLst>
              <a:ext uri="{FF2B5EF4-FFF2-40B4-BE49-F238E27FC236}">
                <a16:creationId xmlns:a16="http://schemas.microsoft.com/office/drawing/2014/main" id="{52286019-FA3C-40E5-FF2D-E5AB7EC971AE}"/>
              </a:ext>
            </a:extLst>
          </p:cNvPr>
          <p:cNvCxnSpPr>
            <a:cxnSpLocks/>
          </p:cNvCxnSpPr>
          <p:nvPr/>
        </p:nvCxnSpPr>
        <p:spPr>
          <a:xfrm>
            <a:off x="2781448" y="5813329"/>
            <a:ext cx="360000" cy="0"/>
          </a:xfrm>
          <a:prstGeom prst="line">
            <a:avLst/>
          </a:prstGeom>
          <a:ln>
            <a:prstDash val="dash"/>
            <a:headEnd type="oval" w="med" len="med"/>
            <a:tailEnd type="oval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27">
            <a:extLst>
              <a:ext uri="{FF2B5EF4-FFF2-40B4-BE49-F238E27FC236}">
                <a16:creationId xmlns:a16="http://schemas.microsoft.com/office/drawing/2014/main" id="{5574595B-6891-2740-EB2F-87C007807BE9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111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9" name="กล่องข้อความ 8">
            <a:extLst>
              <a:ext uri="{FF2B5EF4-FFF2-40B4-BE49-F238E27FC236}">
                <a16:creationId xmlns:a16="http://schemas.microsoft.com/office/drawing/2014/main" id="{D721C958-8656-557F-87D8-EB65BB54921C}"/>
              </a:ext>
            </a:extLst>
          </p:cNvPr>
          <p:cNvSpPr txBox="1"/>
          <p:nvPr/>
        </p:nvSpPr>
        <p:spPr>
          <a:xfrm>
            <a:off x="6223440" y="3427972"/>
            <a:ext cx="2388603" cy="300792"/>
          </a:xfrm>
          <a:prstGeom prst="roundRect">
            <a:avLst/>
          </a:prstGeom>
          <a:noFill/>
          <a:ln w="28575">
            <a:noFill/>
            <a:prstDash val="dash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ts val="1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itchFamily="34" charset="-34"/>
                <a:ea typeface="+mn-ea"/>
                <a:cs typeface="TH SarabunPSK" pitchFamily="34" charset="-34"/>
              </a:rPr>
              <a:t>*ประชาสัมพันธ์เพิ่มเติม จำนวน 40 หน่วยงาน</a:t>
            </a:r>
          </a:p>
        </p:txBody>
      </p:sp>
      <p:cxnSp>
        <p:nvCxnSpPr>
          <p:cNvPr id="15" name="ตัวเชื่อมต่อตรง 14">
            <a:extLst>
              <a:ext uri="{FF2B5EF4-FFF2-40B4-BE49-F238E27FC236}">
                <a16:creationId xmlns:a16="http://schemas.microsoft.com/office/drawing/2014/main" id="{DE1B402E-1F01-0250-C97A-E4F075854D2A}"/>
              </a:ext>
            </a:extLst>
          </p:cNvPr>
          <p:cNvCxnSpPr>
            <a:cxnSpLocks/>
            <a:endCxn id="149" idx="1"/>
          </p:cNvCxnSpPr>
          <p:nvPr/>
        </p:nvCxnSpPr>
        <p:spPr>
          <a:xfrm flipV="1">
            <a:off x="5804808" y="4820871"/>
            <a:ext cx="306743" cy="451504"/>
          </a:xfrm>
          <a:prstGeom prst="line">
            <a:avLst/>
          </a:prstGeom>
          <a:ln>
            <a:prstDash val="dash"/>
            <a:headEnd type="oval" w="med" len="med"/>
            <a:tailEnd type="oval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กล่องข้อความ 16">
            <a:extLst>
              <a:ext uri="{FF2B5EF4-FFF2-40B4-BE49-F238E27FC236}">
                <a16:creationId xmlns:a16="http://schemas.microsoft.com/office/drawing/2014/main" id="{0E61FE4A-BD8A-4092-12B5-D9F7C07193D7}"/>
              </a:ext>
            </a:extLst>
          </p:cNvPr>
          <p:cNvSpPr txBox="1"/>
          <p:nvPr/>
        </p:nvSpPr>
        <p:spPr>
          <a:xfrm>
            <a:off x="6232120" y="3686111"/>
            <a:ext cx="2293477" cy="817245"/>
          </a:xfrm>
          <a:prstGeom prst="roundRect">
            <a:avLst/>
          </a:prstGeom>
          <a:solidFill>
            <a:srgbClr val="FFCCCC">
              <a:alpha val="5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0" tIns="0" rIns="0" bIns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การปรึกษาหารือมาตรการป้องกันและแก้ไขผลกระทบด้านสัตว์ในระบบนิเวศ</a:t>
            </a:r>
          </a:p>
          <a:p>
            <a:pPr marL="171450" marR="0" lvl="0" indent="-1714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ผู้อำนวยการแขวงทางหลวงกระบี่</a:t>
            </a:r>
          </a:p>
          <a:p>
            <a:pPr marL="171450" marR="0" lvl="0" indent="-1714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th-TH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หัวหน้าหมวดทางหลวงอ่าวนาง</a:t>
            </a:r>
          </a:p>
        </p:txBody>
      </p:sp>
      <p:sp>
        <p:nvSpPr>
          <p:cNvPr id="11" name="Flowchart: Connector 10">
            <a:extLst>
              <a:ext uri="{FF2B5EF4-FFF2-40B4-BE49-F238E27FC236}">
                <a16:creationId xmlns:a16="http://schemas.microsoft.com/office/drawing/2014/main" id="{0347866A-3AC3-260E-CC45-75AC89484148}"/>
              </a:ext>
            </a:extLst>
          </p:cNvPr>
          <p:cNvSpPr/>
          <p:nvPr/>
        </p:nvSpPr>
        <p:spPr>
          <a:xfrm>
            <a:off x="2972635" y="1369642"/>
            <a:ext cx="343679" cy="343679"/>
          </a:xfrm>
          <a:prstGeom prst="flowChartConnector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1.</a:t>
            </a:r>
          </a:p>
        </p:txBody>
      </p:sp>
      <p:sp>
        <p:nvSpPr>
          <p:cNvPr id="21" name="Flowchart: Connector 20">
            <a:extLst>
              <a:ext uri="{FF2B5EF4-FFF2-40B4-BE49-F238E27FC236}">
                <a16:creationId xmlns:a16="http://schemas.microsoft.com/office/drawing/2014/main" id="{7BF00416-6F29-CC1A-9A42-423C3DA6DC52}"/>
              </a:ext>
            </a:extLst>
          </p:cNvPr>
          <p:cNvSpPr/>
          <p:nvPr/>
        </p:nvSpPr>
        <p:spPr>
          <a:xfrm>
            <a:off x="5668000" y="1894769"/>
            <a:ext cx="343679" cy="343679"/>
          </a:xfrm>
          <a:prstGeom prst="flowChartConnector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2.</a:t>
            </a:r>
          </a:p>
        </p:txBody>
      </p:sp>
      <p:sp>
        <p:nvSpPr>
          <p:cNvPr id="22" name="Flowchart: Connector 21">
            <a:extLst>
              <a:ext uri="{FF2B5EF4-FFF2-40B4-BE49-F238E27FC236}">
                <a16:creationId xmlns:a16="http://schemas.microsoft.com/office/drawing/2014/main" id="{E88D12A0-7605-B49C-43D3-FB328D01126D}"/>
              </a:ext>
            </a:extLst>
          </p:cNvPr>
          <p:cNvSpPr/>
          <p:nvPr/>
        </p:nvSpPr>
        <p:spPr>
          <a:xfrm>
            <a:off x="2980721" y="2428719"/>
            <a:ext cx="343679" cy="343679"/>
          </a:xfrm>
          <a:prstGeom prst="flowChartConnector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3.</a:t>
            </a:r>
          </a:p>
        </p:txBody>
      </p:sp>
      <p:sp>
        <p:nvSpPr>
          <p:cNvPr id="23" name="Flowchart: Connector 22">
            <a:extLst>
              <a:ext uri="{FF2B5EF4-FFF2-40B4-BE49-F238E27FC236}">
                <a16:creationId xmlns:a16="http://schemas.microsoft.com/office/drawing/2014/main" id="{5CFF7B64-678E-1669-6382-15FF10470440}"/>
              </a:ext>
            </a:extLst>
          </p:cNvPr>
          <p:cNvSpPr/>
          <p:nvPr/>
        </p:nvSpPr>
        <p:spPr>
          <a:xfrm>
            <a:off x="2952126" y="3495467"/>
            <a:ext cx="343679" cy="343679"/>
          </a:xfrm>
          <a:prstGeom prst="flowChartConnector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5.</a:t>
            </a:r>
          </a:p>
        </p:txBody>
      </p:sp>
      <p:sp>
        <p:nvSpPr>
          <p:cNvPr id="24" name="Flowchart: Connector 23">
            <a:extLst>
              <a:ext uri="{FF2B5EF4-FFF2-40B4-BE49-F238E27FC236}">
                <a16:creationId xmlns:a16="http://schemas.microsoft.com/office/drawing/2014/main" id="{85BEBBAB-149A-6341-EFCA-D34DBB656904}"/>
              </a:ext>
            </a:extLst>
          </p:cNvPr>
          <p:cNvSpPr/>
          <p:nvPr/>
        </p:nvSpPr>
        <p:spPr>
          <a:xfrm>
            <a:off x="2952126" y="4525141"/>
            <a:ext cx="343679" cy="343679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7.</a:t>
            </a:r>
          </a:p>
        </p:txBody>
      </p:sp>
      <p:sp>
        <p:nvSpPr>
          <p:cNvPr id="26" name="Flowchart: Connector 25">
            <a:extLst>
              <a:ext uri="{FF2B5EF4-FFF2-40B4-BE49-F238E27FC236}">
                <a16:creationId xmlns:a16="http://schemas.microsoft.com/office/drawing/2014/main" id="{C035AAB9-686A-B78D-8978-1B78D5A359C2}"/>
              </a:ext>
            </a:extLst>
          </p:cNvPr>
          <p:cNvSpPr/>
          <p:nvPr/>
        </p:nvSpPr>
        <p:spPr>
          <a:xfrm>
            <a:off x="2988933" y="5617614"/>
            <a:ext cx="343679" cy="343679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9.</a:t>
            </a:r>
          </a:p>
        </p:txBody>
      </p:sp>
      <p:sp>
        <p:nvSpPr>
          <p:cNvPr id="31" name="Flowchart: Connector 30">
            <a:extLst>
              <a:ext uri="{FF2B5EF4-FFF2-40B4-BE49-F238E27FC236}">
                <a16:creationId xmlns:a16="http://schemas.microsoft.com/office/drawing/2014/main" id="{83A38758-A0F4-D4FC-67C0-C2909B2DB3E2}"/>
              </a:ext>
            </a:extLst>
          </p:cNvPr>
          <p:cNvSpPr/>
          <p:nvPr/>
        </p:nvSpPr>
        <p:spPr>
          <a:xfrm>
            <a:off x="5704104" y="4018343"/>
            <a:ext cx="343679" cy="343679"/>
          </a:xfrm>
          <a:prstGeom prst="flowChartConnector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6.</a:t>
            </a:r>
          </a:p>
        </p:txBody>
      </p:sp>
      <p:sp>
        <p:nvSpPr>
          <p:cNvPr id="35" name="Flowchart: Connector 34">
            <a:extLst>
              <a:ext uri="{FF2B5EF4-FFF2-40B4-BE49-F238E27FC236}">
                <a16:creationId xmlns:a16="http://schemas.microsoft.com/office/drawing/2014/main" id="{1FEA67EF-2E03-C023-643A-114815378C08}"/>
              </a:ext>
            </a:extLst>
          </p:cNvPr>
          <p:cNvSpPr/>
          <p:nvPr/>
        </p:nvSpPr>
        <p:spPr>
          <a:xfrm>
            <a:off x="5654168" y="5057104"/>
            <a:ext cx="343679" cy="343679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8.</a:t>
            </a:r>
          </a:p>
        </p:txBody>
      </p:sp>
      <p:sp>
        <p:nvSpPr>
          <p:cNvPr id="36" name="Flowchart: Connector 35">
            <a:extLst>
              <a:ext uri="{FF2B5EF4-FFF2-40B4-BE49-F238E27FC236}">
                <a16:creationId xmlns:a16="http://schemas.microsoft.com/office/drawing/2014/main" id="{8F7802DB-C6C5-C1FE-4F92-D59C0A9D8B8F}"/>
              </a:ext>
            </a:extLst>
          </p:cNvPr>
          <p:cNvSpPr/>
          <p:nvPr/>
        </p:nvSpPr>
        <p:spPr>
          <a:xfrm>
            <a:off x="5725877" y="2961935"/>
            <a:ext cx="343679" cy="343679"/>
          </a:xfrm>
          <a:prstGeom prst="flowChartConnector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6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4.</a:t>
            </a:r>
          </a:p>
        </p:txBody>
      </p:sp>
      <p:pic>
        <p:nvPicPr>
          <p:cNvPr id="10" name="รูปภาพ 9">
            <a:extLst>
              <a:ext uri="{FF2B5EF4-FFF2-40B4-BE49-F238E27FC236}">
                <a16:creationId xmlns:a16="http://schemas.microsoft.com/office/drawing/2014/main" id="{04D9128F-9E48-C34C-28CB-894256A4B0A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1798" y="1239106"/>
            <a:ext cx="251160" cy="233879"/>
          </a:xfrm>
          <a:prstGeom prst="rect">
            <a:avLst/>
          </a:prstGeom>
        </p:spPr>
      </p:pic>
      <p:pic>
        <p:nvPicPr>
          <p:cNvPr id="43" name="รูปภาพ 9">
            <a:extLst>
              <a:ext uri="{FF2B5EF4-FFF2-40B4-BE49-F238E27FC236}">
                <a16:creationId xmlns:a16="http://schemas.microsoft.com/office/drawing/2014/main" id="{5D3E7EB2-F3C6-5A36-58A9-FD7D0D8C98E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8777" y="1764737"/>
            <a:ext cx="251160" cy="233879"/>
          </a:xfrm>
          <a:prstGeom prst="rect">
            <a:avLst/>
          </a:prstGeom>
        </p:spPr>
      </p:pic>
      <p:pic>
        <p:nvPicPr>
          <p:cNvPr id="45" name="รูปภาพ 9">
            <a:extLst>
              <a:ext uri="{FF2B5EF4-FFF2-40B4-BE49-F238E27FC236}">
                <a16:creationId xmlns:a16="http://schemas.microsoft.com/office/drawing/2014/main" id="{0E0F4C37-460F-2F2E-D24F-0534C900533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1798" y="2288300"/>
            <a:ext cx="251160" cy="233879"/>
          </a:xfrm>
          <a:prstGeom prst="rect">
            <a:avLst/>
          </a:prstGeom>
        </p:spPr>
      </p:pic>
      <p:pic>
        <p:nvPicPr>
          <p:cNvPr id="46" name="รูปภาพ 9">
            <a:extLst>
              <a:ext uri="{FF2B5EF4-FFF2-40B4-BE49-F238E27FC236}">
                <a16:creationId xmlns:a16="http://schemas.microsoft.com/office/drawing/2014/main" id="{9606EE2B-03FC-BE09-559C-EDDE46606AB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8415" y="3342995"/>
            <a:ext cx="251160" cy="233879"/>
          </a:xfrm>
          <a:prstGeom prst="rect">
            <a:avLst/>
          </a:prstGeom>
        </p:spPr>
      </p:pic>
      <p:pic>
        <p:nvPicPr>
          <p:cNvPr id="47" name="รูปภาพ 9">
            <a:extLst>
              <a:ext uri="{FF2B5EF4-FFF2-40B4-BE49-F238E27FC236}">
                <a16:creationId xmlns:a16="http://schemas.microsoft.com/office/drawing/2014/main" id="{2C435C0D-9C9F-967B-CDEA-BB5C2329D8D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4940" y="2811360"/>
            <a:ext cx="251160" cy="233879"/>
          </a:xfrm>
          <a:prstGeom prst="rect">
            <a:avLst/>
          </a:prstGeom>
        </p:spPr>
      </p:pic>
      <p:pic>
        <p:nvPicPr>
          <p:cNvPr id="48" name="รูปภาพ 9">
            <a:extLst>
              <a:ext uri="{FF2B5EF4-FFF2-40B4-BE49-F238E27FC236}">
                <a16:creationId xmlns:a16="http://schemas.microsoft.com/office/drawing/2014/main" id="{45BC10A5-5174-1434-C2A9-E489BA7DBF3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3680" y="3876639"/>
            <a:ext cx="251160" cy="233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513561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BFD904-F15E-345E-AF9E-ACC09C9C4C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รูปภาพ 5">
            <a:extLst>
              <a:ext uri="{FF2B5EF4-FFF2-40B4-BE49-F238E27FC236}">
                <a16:creationId xmlns:a16="http://schemas.microsoft.com/office/drawing/2014/main" id="{7317A662-3BE6-738A-FAAC-48D4843E15D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7351" y="1207545"/>
            <a:ext cx="4875733" cy="4307430"/>
          </a:xfrm>
          <a:prstGeom prst="rect">
            <a:avLst/>
          </a:prstGeom>
        </p:spPr>
      </p:pic>
      <p:sp>
        <p:nvSpPr>
          <p:cNvPr id="5" name="Rectangle: Rounded Corners 1">
            <a:extLst>
              <a:ext uri="{FF2B5EF4-FFF2-40B4-BE49-F238E27FC236}">
                <a16:creationId xmlns:a16="http://schemas.microsoft.com/office/drawing/2014/main" id="{45DE0097-92BD-4F75-8415-1800015D9C0F}"/>
              </a:ext>
            </a:extLst>
          </p:cNvPr>
          <p:cNvSpPr/>
          <p:nvPr/>
        </p:nvSpPr>
        <p:spPr>
          <a:xfrm>
            <a:off x="686422" y="2728608"/>
            <a:ext cx="7963269" cy="876300"/>
          </a:xfrm>
          <a:prstGeom prst="roundRect">
            <a:avLst/>
          </a:prstGeom>
          <a:solidFill>
            <a:schemeClr val="accent1"/>
          </a:solidFill>
          <a:ln w="38100">
            <a:noFill/>
            <a:prstDash val="sysDash"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2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ผลการดำเนินงานด้านการมีส่วนร่วมของประชาชนที่ผ่านมา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DC1D99B4-CB44-5936-D9A8-3AF97530BABE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112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1425024850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A7D463-41FB-105A-FBF3-627CCBE9ED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1">
            <a:extLst>
              <a:ext uri="{FF2B5EF4-FFF2-40B4-BE49-F238E27FC236}">
                <a16:creationId xmlns:a16="http://schemas.microsoft.com/office/drawing/2014/main" id="{FB81868A-7651-183E-BE88-D9EAA60BC848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การเข้าพบเพื่อหารือกับหน่วยงานสาธารณูปโภคในพื้นที่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D4377407-5CD9-1AC2-2167-AE256FA09677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14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113</a:t>
            </a:fld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30" name="แผนผังลําดับงาน: กระบวนการสำรอง 29">
            <a:extLst>
              <a:ext uri="{FF2B5EF4-FFF2-40B4-BE49-F238E27FC236}">
                <a16:creationId xmlns:a16="http://schemas.microsoft.com/office/drawing/2014/main" id="{652C6EE9-C507-F869-A15A-6F4A7683E5AD}"/>
              </a:ext>
            </a:extLst>
          </p:cNvPr>
          <p:cNvSpPr/>
          <p:nvPr/>
        </p:nvSpPr>
        <p:spPr>
          <a:xfrm>
            <a:off x="275730" y="951935"/>
            <a:ext cx="5938458" cy="231023"/>
          </a:xfrm>
          <a:prstGeom prst="flowChartAlternateProcess">
            <a:avLst/>
          </a:prstGeom>
          <a:solidFill>
            <a:schemeClr val="tx2">
              <a:lumMod val="75000"/>
              <a:lumOff val="25000"/>
            </a:schemeClr>
          </a:solidFill>
          <a:ln w="635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3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วันที่ 28 สิงหาคม พ.ศ. 2568 เวลา 14.30 น. ณ สำนักงานการประปาส่วนภูมิภาคสาขากระบี่</a:t>
            </a:r>
          </a:p>
        </p:txBody>
      </p:sp>
      <p:sp>
        <p:nvSpPr>
          <p:cNvPr id="31" name="แผนผังลําดับงาน: กระบวนการสำรอง 30">
            <a:extLst>
              <a:ext uri="{FF2B5EF4-FFF2-40B4-BE49-F238E27FC236}">
                <a16:creationId xmlns:a16="http://schemas.microsoft.com/office/drawing/2014/main" id="{1956D633-DDE6-2257-0201-5307DACA2E8B}"/>
              </a:ext>
            </a:extLst>
          </p:cNvPr>
          <p:cNvSpPr/>
          <p:nvPr/>
        </p:nvSpPr>
        <p:spPr>
          <a:xfrm>
            <a:off x="1947226" y="1457606"/>
            <a:ext cx="7033679" cy="922353"/>
          </a:xfrm>
          <a:prstGeom prst="flowChartAlternateProcess">
            <a:avLst/>
          </a:prstGeom>
          <a:solidFill>
            <a:srgbClr val="F2FBEF"/>
          </a:solidFill>
          <a:ln w="28575">
            <a:solidFill>
              <a:schemeClr val="tx2">
                <a:lumMod val="75000"/>
                <a:lumOff val="25000"/>
              </a:schemeClr>
            </a:solidFill>
            <a:prstDash val="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130969" marR="0" lvl="0" indent="-130969" algn="thaiDist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3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จากการตรวจสอบแล้ว </a:t>
            </a:r>
            <a:r>
              <a:rPr kumimoji="0" lang="th-TH" sz="1350" b="1" i="0" u="none" strike="noStrike" kern="1200" cap="none" spc="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พบว่า บริเวณพื้นที่โครงในช่วงที่ 1 กม.11+950 ถึงกม.13+930 ด้านซ้ายทางมีท่อ </a:t>
            </a:r>
            <a:r>
              <a:rPr kumimoji="0" lang="en-US" sz="1350" b="1" i="0" u="none" strike="noStrike" kern="1200" cap="none" spc="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PE</a:t>
            </a:r>
            <a:r>
              <a:rPr kumimoji="0" lang="th-TH" sz="1350" b="1" i="0" u="none" strike="noStrike" kern="1200" cap="none" spc="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ขนาด 315 มิลลิเมตร และ 110 มิลลิเมตร ด้านขวาทางมีท่อ </a:t>
            </a:r>
            <a:r>
              <a:rPr kumimoji="0" lang="en-US" sz="1350" b="1" i="0" u="none" strike="noStrike" kern="1200" cap="none" spc="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PE </a:t>
            </a:r>
            <a:r>
              <a:rPr kumimoji="0" lang="th-TH" sz="1350" b="1" i="0" u="none" strike="noStrike" kern="1200" cap="none" spc="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ขนาด 160 มิลลิเมตร 110 มิลลิเมตร และท่อ </a:t>
            </a:r>
            <a:r>
              <a:rPr kumimoji="0" lang="en-US" sz="1350" b="1" i="0" u="none" strike="noStrike" kern="1200" cap="none" spc="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PVC 250 </a:t>
            </a:r>
            <a:r>
              <a:rPr kumimoji="0" lang="th-TH" sz="1350" b="1" i="0" u="none" strike="noStrike" kern="1200" cap="none" spc="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มิลลิเมตร</a:t>
            </a:r>
          </a:p>
          <a:p>
            <a:pPr marL="130969" marR="0" lvl="0" indent="-130969" algn="thaiDist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3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บริเวณพื้นที่</a:t>
            </a:r>
            <a:r>
              <a:rPr kumimoji="0" lang="th-TH" sz="1350" b="1" i="0" u="none" strike="noStrike" kern="1200" cap="none" spc="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โครงในช่วงที่ 2 กม.19+500 ถึง กม.21+000 ไม่มีแนวท่อประปา</a:t>
            </a:r>
          </a:p>
          <a:p>
            <a:pPr marL="130969" marR="0" lvl="0" indent="-130969" algn="thaiDist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3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การประปาส่วนภูมิภาค สาขากระบี่ รับทราบรายละเอียดรูปแบบการก่อสร้างโครงการ และ</a:t>
            </a:r>
            <a:r>
              <a:rPr kumimoji="0" lang="th-TH" sz="135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เห็นด้วยกับรูปแบบโครงการดังกล่าว</a:t>
            </a:r>
          </a:p>
        </p:txBody>
      </p:sp>
      <p:sp>
        <p:nvSpPr>
          <p:cNvPr id="32" name="แผนผังลําดับงาน: กระบวนการสำรอง 31">
            <a:extLst>
              <a:ext uri="{FF2B5EF4-FFF2-40B4-BE49-F238E27FC236}">
                <a16:creationId xmlns:a16="http://schemas.microsoft.com/office/drawing/2014/main" id="{A040B0EA-283B-4C92-4878-8FD9F1B920AB}"/>
              </a:ext>
            </a:extLst>
          </p:cNvPr>
          <p:cNvSpPr/>
          <p:nvPr/>
        </p:nvSpPr>
        <p:spPr>
          <a:xfrm>
            <a:off x="1870642" y="1207411"/>
            <a:ext cx="2357948" cy="279440"/>
          </a:xfrm>
          <a:prstGeom prst="flowChartAlternateProcess">
            <a:avLst/>
          </a:prstGeom>
          <a:noFill/>
          <a:ln w="635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35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ประเด็นข้อคิดเห็น/ข้อเสนอแนะ/ข้อห่วงกังวล</a:t>
            </a:r>
          </a:p>
        </p:txBody>
      </p:sp>
      <p:pic>
        <p:nvPicPr>
          <p:cNvPr id="33" name="รูปภาพ 32">
            <a:extLst>
              <a:ext uri="{FF2B5EF4-FFF2-40B4-BE49-F238E27FC236}">
                <a16:creationId xmlns:a16="http://schemas.microsoft.com/office/drawing/2014/main" id="{D00A3424-16B3-85E0-D4A9-461210D0AC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27776" y="1271799"/>
            <a:ext cx="1439676" cy="1077129"/>
          </a:xfrm>
          <a:prstGeom prst="rect">
            <a:avLst/>
          </a:prstGeom>
          <a:ln w="635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4" name="กล่องข้อความ 33">
            <a:extLst>
              <a:ext uri="{FF2B5EF4-FFF2-40B4-BE49-F238E27FC236}">
                <a16:creationId xmlns:a16="http://schemas.microsoft.com/office/drawing/2014/main" id="{082CFAF7-9880-A946-0322-824337539D32}"/>
              </a:ext>
            </a:extLst>
          </p:cNvPr>
          <p:cNvSpPr txBox="1"/>
          <p:nvPr/>
        </p:nvSpPr>
        <p:spPr>
          <a:xfrm>
            <a:off x="314106" y="2395583"/>
            <a:ext cx="3026251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นาย</a:t>
            </a:r>
            <a:r>
              <a:rPr kumimoji="0" lang="th-TH" sz="105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สุร</a:t>
            </a:r>
            <a:r>
              <a:rPr kumimoji="0" lang="th-TH" sz="105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พิศ คำทอง </a:t>
            </a:r>
            <a:r>
              <a:rPr kumimoji="0" lang="th-TH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(นายช่างโยธา 7 ประปาส่วนภูมิภาค จังหวัดกระบี่) และคณะ</a:t>
            </a:r>
          </a:p>
        </p:txBody>
      </p:sp>
      <p:sp>
        <p:nvSpPr>
          <p:cNvPr id="35" name="กล่องข้อความ 34">
            <a:extLst>
              <a:ext uri="{FF2B5EF4-FFF2-40B4-BE49-F238E27FC236}">
                <a16:creationId xmlns:a16="http://schemas.microsoft.com/office/drawing/2014/main" id="{2761C3BE-1CFE-CF46-BEAD-DA0004CAEBBF}"/>
              </a:ext>
            </a:extLst>
          </p:cNvPr>
          <p:cNvSpPr txBox="1"/>
          <p:nvPr/>
        </p:nvSpPr>
        <p:spPr>
          <a:xfrm>
            <a:off x="275729" y="4195067"/>
            <a:ext cx="1777005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นายสิทธิโชค  ชะรวยทรง </a:t>
            </a: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(หัวหน้าแผนกปฏิบัติการ การไฟฟ้าส่วนภูมิภาค จังหวัดกระบี่) และคณะ</a:t>
            </a:r>
          </a:p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9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นายกุศล  ไชยบุญ </a:t>
            </a: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(ผู้จัดการฝ่ายสายตอนนอก </a:t>
            </a:r>
            <a:b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</a:br>
            <a:r>
              <a:rPr kumimoji="0" lang="th-TH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บริษัท โทรคมนาคมแห่งชาติ จำกัด (มหาชน) จังหวัดกระบี่) และคณะ</a:t>
            </a:r>
          </a:p>
        </p:txBody>
      </p:sp>
      <p:pic>
        <p:nvPicPr>
          <p:cNvPr id="36" name="รูปภาพ 35">
            <a:extLst>
              <a:ext uri="{FF2B5EF4-FFF2-40B4-BE49-F238E27FC236}">
                <a16:creationId xmlns:a16="http://schemas.microsoft.com/office/drawing/2014/main" id="{E9DFA43D-E6E4-F956-711D-3AA2ABD4C7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43685" y="3040250"/>
            <a:ext cx="1436504" cy="1080000"/>
          </a:xfrm>
          <a:prstGeom prst="rect">
            <a:avLst/>
          </a:prstGeom>
          <a:ln w="635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7" name="แผนผังลําดับงาน: กระบวนการสำรอง 36">
            <a:extLst>
              <a:ext uri="{FF2B5EF4-FFF2-40B4-BE49-F238E27FC236}">
                <a16:creationId xmlns:a16="http://schemas.microsoft.com/office/drawing/2014/main" id="{363E3313-E816-39FA-5AEB-B639CF546E48}"/>
              </a:ext>
            </a:extLst>
          </p:cNvPr>
          <p:cNvSpPr/>
          <p:nvPr/>
        </p:nvSpPr>
        <p:spPr>
          <a:xfrm>
            <a:off x="344037" y="2669808"/>
            <a:ext cx="6047433" cy="231023"/>
          </a:xfrm>
          <a:prstGeom prst="flowChartAlternateProcess">
            <a:avLst/>
          </a:prstGeom>
          <a:solidFill>
            <a:schemeClr val="tx2">
              <a:lumMod val="75000"/>
              <a:lumOff val="25000"/>
            </a:schemeClr>
          </a:solidFill>
          <a:ln w="635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3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วันที่ 29 สิงหาคม พ.ศ. 2568 เวลา 10.00 น. ณ สำนักงานการไฟฟ้าส่วนภูมิภาคจังหวัดกระบี่</a:t>
            </a:r>
          </a:p>
        </p:txBody>
      </p:sp>
      <p:sp>
        <p:nvSpPr>
          <p:cNvPr id="38" name="แผนผังลําดับงาน: กระบวนการสำรอง 37">
            <a:extLst>
              <a:ext uri="{FF2B5EF4-FFF2-40B4-BE49-F238E27FC236}">
                <a16:creationId xmlns:a16="http://schemas.microsoft.com/office/drawing/2014/main" id="{441FC074-8A47-4ADD-43D2-9D06CF5B13A3}"/>
              </a:ext>
            </a:extLst>
          </p:cNvPr>
          <p:cNvSpPr/>
          <p:nvPr/>
        </p:nvSpPr>
        <p:spPr>
          <a:xfrm>
            <a:off x="1973283" y="3216047"/>
            <a:ext cx="7007624" cy="621577"/>
          </a:xfrm>
          <a:prstGeom prst="flowChartAlternateProcess">
            <a:avLst/>
          </a:prstGeom>
          <a:solidFill>
            <a:srgbClr val="F2FBEF"/>
          </a:solidFill>
          <a:ln w="28575">
            <a:solidFill>
              <a:schemeClr val="tx2">
                <a:lumMod val="75000"/>
                <a:lumOff val="25000"/>
              </a:schemeClr>
            </a:solidFill>
            <a:prstDash val="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130969" marR="0" lvl="0" indent="-130969" algn="thaiDist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3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จากการตรวจสอบแล้ว พบว่า </a:t>
            </a:r>
            <a:r>
              <a:rPr kumimoji="0" lang="th-TH" sz="1350" b="1" i="0" u="none" strike="noStrike" kern="1200" cap="none" spc="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ในพื้นที่ก่อสร้างโครงการไม่มีผลกระทบต่อระบบจำหน่าย และการจ่ายไฟของการไฟฟ้าส่วนภูมิภาคกระบี่</a:t>
            </a:r>
          </a:p>
          <a:p>
            <a:pPr marL="130969" marR="0" lvl="0" indent="-130969" algn="thaiDist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3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การไฟฟ้าส่วนภูมิภาคกระบี่ รับทราบรายละเอียดรูปแบบการก่อสร้างโครงการ และเห็นด้วยกับรูปแบบโครงการดังกล่าว</a:t>
            </a:r>
          </a:p>
        </p:txBody>
      </p:sp>
      <p:sp>
        <p:nvSpPr>
          <p:cNvPr id="39" name="แผนผังลําดับงาน: กระบวนการสำรอง 38">
            <a:extLst>
              <a:ext uri="{FF2B5EF4-FFF2-40B4-BE49-F238E27FC236}">
                <a16:creationId xmlns:a16="http://schemas.microsoft.com/office/drawing/2014/main" id="{27A9592A-6D5C-71CA-FC12-FB4AD5718738}"/>
              </a:ext>
            </a:extLst>
          </p:cNvPr>
          <p:cNvSpPr/>
          <p:nvPr/>
        </p:nvSpPr>
        <p:spPr>
          <a:xfrm>
            <a:off x="1881110" y="2924090"/>
            <a:ext cx="2360645" cy="279440"/>
          </a:xfrm>
          <a:prstGeom prst="flowChartAlternateProcess">
            <a:avLst/>
          </a:prstGeom>
          <a:noFill/>
          <a:ln w="635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35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ประเด็นข้อคิดเห็น/ข้อเสนอแนะ/ข้อห่วงกังวล</a:t>
            </a:r>
          </a:p>
        </p:txBody>
      </p:sp>
      <p:sp>
        <p:nvSpPr>
          <p:cNvPr id="2" name="แผนผังลําดับงาน: กระบวนการสำรอง 1">
            <a:extLst>
              <a:ext uri="{FF2B5EF4-FFF2-40B4-BE49-F238E27FC236}">
                <a16:creationId xmlns:a16="http://schemas.microsoft.com/office/drawing/2014/main" id="{14DDB37A-3EFC-73D2-A141-1CA37D91BFCE}"/>
              </a:ext>
            </a:extLst>
          </p:cNvPr>
          <p:cNvSpPr/>
          <p:nvPr/>
        </p:nvSpPr>
        <p:spPr>
          <a:xfrm>
            <a:off x="1973282" y="3964268"/>
            <a:ext cx="7007623" cy="784830"/>
          </a:xfrm>
          <a:prstGeom prst="flowChartAlternateProcess">
            <a:avLst/>
          </a:prstGeom>
          <a:solidFill>
            <a:srgbClr val="F2FBEF"/>
          </a:solidFill>
          <a:ln w="28575">
            <a:solidFill>
              <a:schemeClr val="tx2">
                <a:lumMod val="75000"/>
                <a:lumOff val="25000"/>
              </a:schemeClr>
            </a:solidFill>
            <a:prstDash val="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130969" marR="0" lvl="0" indent="-130969" algn="thaiDist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35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จากการตรวจสอบแล้ว พบว่า </a:t>
            </a:r>
            <a:r>
              <a:rPr kumimoji="0" lang="th-TH" sz="1350" b="1" i="0" u="none" strike="noStrike" kern="1200" cap="none" spc="-4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ในพื้นที่ก่อสร้างโครงการไม่มีผลกระทบกับสายสื่อสารของ บริษัท โทรคมนาคมแห่งชาติ จำกัด (มหาชน) จังหวัดกระบี่</a:t>
            </a:r>
          </a:p>
          <a:p>
            <a:pPr marL="130969" marR="0" lvl="0" indent="-130969" algn="thaiDist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3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บริษัท โทรคมนาคมแห่งชาติ จำกัด (มหาชน) จังหวัดกระบี่ รับทราบรายละเอียดรูปแบบการก่อสร้างโครงการ และเห็นด้วยกับรูปแบบโครงการดังกล่าว</a:t>
            </a:r>
          </a:p>
        </p:txBody>
      </p:sp>
      <p:sp>
        <p:nvSpPr>
          <p:cNvPr id="4" name="แผนผังลําดับงาน: กระบวนการสำรอง 3">
            <a:extLst>
              <a:ext uri="{FF2B5EF4-FFF2-40B4-BE49-F238E27FC236}">
                <a16:creationId xmlns:a16="http://schemas.microsoft.com/office/drawing/2014/main" id="{21742021-D8D4-C0CC-4E0F-83A766172635}"/>
              </a:ext>
            </a:extLst>
          </p:cNvPr>
          <p:cNvSpPr/>
          <p:nvPr/>
        </p:nvSpPr>
        <p:spPr>
          <a:xfrm>
            <a:off x="301786" y="4846109"/>
            <a:ext cx="5938458" cy="231023"/>
          </a:xfrm>
          <a:prstGeom prst="flowChartAlternateProcess">
            <a:avLst/>
          </a:prstGeom>
          <a:solidFill>
            <a:schemeClr val="tx2">
              <a:lumMod val="75000"/>
              <a:lumOff val="25000"/>
            </a:schemeClr>
          </a:solidFill>
          <a:ln w="635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3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วันที่ 29 สิงหาคม พ.ศ. 2568 เวลา 14.30 น.</a:t>
            </a:r>
          </a:p>
        </p:txBody>
      </p:sp>
      <p:sp>
        <p:nvSpPr>
          <p:cNvPr id="6" name="แผนผังลําดับงาน: กระบวนการสำรอง 5">
            <a:extLst>
              <a:ext uri="{FF2B5EF4-FFF2-40B4-BE49-F238E27FC236}">
                <a16:creationId xmlns:a16="http://schemas.microsoft.com/office/drawing/2014/main" id="{2B0F209E-2A71-FA6D-E753-A2F5BFCA01DE}"/>
              </a:ext>
            </a:extLst>
          </p:cNvPr>
          <p:cNvSpPr/>
          <p:nvPr/>
        </p:nvSpPr>
        <p:spPr>
          <a:xfrm>
            <a:off x="1973282" y="5381025"/>
            <a:ext cx="7033679" cy="577081"/>
          </a:xfrm>
          <a:prstGeom prst="flowChartAlternateProcess">
            <a:avLst/>
          </a:prstGeom>
          <a:solidFill>
            <a:srgbClr val="F2FBEF"/>
          </a:solidFill>
          <a:ln w="28575">
            <a:solidFill>
              <a:schemeClr val="tx2">
                <a:lumMod val="75000"/>
                <a:lumOff val="25000"/>
              </a:schemeClr>
            </a:solidFill>
            <a:prstDash val="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130969" marR="0" lvl="0" indent="-130969" algn="thaiDist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3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จากการตรวจสอบแล้ว พบว่า </a:t>
            </a:r>
            <a:r>
              <a:rPr kumimoji="0" lang="th-TH" sz="1350" b="1" i="0" u="none" strike="noStrike" kern="1200" cap="none" spc="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ในพื้นที่ก่อสร้างโครงการไม่มีผลกระทบกับสายสื่อสารของ บริษัท </a:t>
            </a:r>
            <a:r>
              <a:rPr kumimoji="0" lang="en-US" sz="1350" b="1" i="0" u="none" strike="noStrike" kern="1200" cap="none" spc="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AWN </a:t>
            </a:r>
            <a:r>
              <a:rPr kumimoji="0" lang="th-TH" sz="1350" b="1" i="0" u="none" strike="noStrike" kern="1200" cap="none" spc="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จำกัด</a:t>
            </a:r>
          </a:p>
          <a:p>
            <a:pPr marL="130969" marR="0" lvl="0" indent="-130969" algn="thaiDist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3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บริษัท </a:t>
            </a:r>
            <a:r>
              <a:rPr kumimoji="0" lang="en-US" sz="13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AWN </a:t>
            </a:r>
            <a:r>
              <a:rPr kumimoji="0" lang="th-TH" sz="13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จำกัด รับทราบรายละเอียดรูปแบบการก่อสร้างโครงการ และเห็นด้วยกับรูปแบบโครงการดังกล่าว</a:t>
            </a:r>
          </a:p>
        </p:txBody>
      </p:sp>
      <p:sp>
        <p:nvSpPr>
          <p:cNvPr id="7" name="แผนผังลําดับงาน: กระบวนการสำรอง 6">
            <a:extLst>
              <a:ext uri="{FF2B5EF4-FFF2-40B4-BE49-F238E27FC236}">
                <a16:creationId xmlns:a16="http://schemas.microsoft.com/office/drawing/2014/main" id="{9E2E0769-2F80-4011-C2A1-57F705F07230}"/>
              </a:ext>
            </a:extLst>
          </p:cNvPr>
          <p:cNvSpPr/>
          <p:nvPr/>
        </p:nvSpPr>
        <p:spPr>
          <a:xfrm>
            <a:off x="1896698" y="5101585"/>
            <a:ext cx="2357948" cy="279440"/>
          </a:xfrm>
          <a:prstGeom prst="flowChartAlternateProcess">
            <a:avLst/>
          </a:prstGeom>
          <a:noFill/>
          <a:ln w="635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35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ประเด็นข้อคิดเห็น/ข้อเสนอแนะ/ข้อห่วงกังวล</a:t>
            </a:r>
          </a:p>
        </p:txBody>
      </p:sp>
      <p:pic>
        <p:nvPicPr>
          <p:cNvPr id="8" name="รูปภาพ 7">
            <a:extLst>
              <a:ext uri="{FF2B5EF4-FFF2-40B4-BE49-F238E27FC236}">
                <a16:creationId xmlns:a16="http://schemas.microsoft.com/office/drawing/2014/main" id="{78E61CB3-3A6D-F999-A5C3-6C82488DB2C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87998" y="5165973"/>
            <a:ext cx="1371344" cy="1077129"/>
          </a:xfrm>
          <a:prstGeom prst="rect">
            <a:avLst/>
          </a:prstGeom>
          <a:ln w="635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9" name="กล่องข้อความ 8">
            <a:extLst>
              <a:ext uri="{FF2B5EF4-FFF2-40B4-BE49-F238E27FC236}">
                <a16:creationId xmlns:a16="http://schemas.microsoft.com/office/drawing/2014/main" id="{EEAC5E46-6AC7-19A2-2DD2-69C79F30AC9C}"/>
              </a:ext>
            </a:extLst>
          </p:cNvPr>
          <p:cNvSpPr txBox="1"/>
          <p:nvPr/>
        </p:nvSpPr>
        <p:spPr>
          <a:xfrm>
            <a:off x="1870642" y="6008083"/>
            <a:ext cx="350405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นายสุภาณัฐ เอียดบัว และนายณัฐพล สาระแสน (</a:t>
            </a:r>
            <a:r>
              <a:rPr kumimoji="0" lang="en-US" sz="105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Network Planning </a:t>
            </a:r>
            <a:r>
              <a:rPr kumimoji="0" lang="th-TH" sz="105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บริษัท </a:t>
            </a:r>
            <a:r>
              <a:rPr kumimoji="0" lang="en-US" sz="105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AWN </a:t>
            </a:r>
            <a:r>
              <a:rPr kumimoji="0" lang="th-TH" sz="105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จำกัด)</a:t>
            </a:r>
          </a:p>
        </p:txBody>
      </p:sp>
    </p:spTree>
    <p:extLst>
      <p:ext uri="{BB962C8B-B14F-4D97-AF65-F5344CB8AC3E}">
        <p14:creationId xmlns:p14="http://schemas.microsoft.com/office/powerpoint/2010/main" val="3160737672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D43632-AE99-78F3-3655-FF726EBF81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A47754B4-D125-E7E8-82CD-0DD900CEC4B3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14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114</a:t>
            </a:fld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30" name="แผนผังลําดับงาน: กระบวนการสำรอง 29">
            <a:extLst>
              <a:ext uri="{FF2B5EF4-FFF2-40B4-BE49-F238E27FC236}">
                <a16:creationId xmlns:a16="http://schemas.microsoft.com/office/drawing/2014/main" id="{538E1427-85AA-5123-6648-EA43B2269455}"/>
              </a:ext>
            </a:extLst>
          </p:cNvPr>
          <p:cNvSpPr/>
          <p:nvPr/>
        </p:nvSpPr>
        <p:spPr>
          <a:xfrm>
            <a:off x="1602771" y="1130366"/>
            <a:ext cx="5938458" cy="231023"/>
          </a:xfrm>
          <a:prstGeom prst="flowChartAlternateProcess">
            <a:avLst/>
          </a:prstGeom>
          <a:solidFill>
            <a:schemeClr val="tx2">
              <a:lumMod val="75000"/>
              <a:lumOff val="25000"/>
            </a:schemeClr>
          </a:solidFill>
          <a:ln w="635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3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วันที่ 22 พฤษภาคม พ.ศ. 2569 เวลา 13.30 น. ในรูปแบบออนไลน์ (</a:t>
            </a:r>
            <a:r>
              <a:rPr kumimoji="0" lang="en-US" sz="13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Zoom Application)</a:t>
            </a:r>
            <a:endParaRPr kumimoji="0" lang="th-TH" sz="135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31" name="แผนผังลําดับงาน: กระบวนการสำรอง 30">
            <a:extLst>
              <a:ext uri="{FF2B5EF4-FFF2-40B4-BE49-F238E27FC236}">
                <a16:creationId xmlns:a16="http://schemas.microsoft.com/office/drawing/2014/main" id="{062A8CA0-7903-1963-09CB-A199232DFA9F}"/>
              </a:ext>
            </a:extLst>
          </p:cNvPr>
          <p:cNvSpPr/>
          <p:nvPr/>
        </p:nvSpPr>
        <p:spPr>
          <a:xfrm>
            <a:off x="275730" y="3690504"/>
            <a:ext cx="8532368" cy="1739912"/>
          </a:xfrm>
          <a:prstGeom prst="flowChartAlternateProcess">
            <a:avLst/>
          </a:prstGeom>
          <a:solidFill>
            <a:srgbClr val="F2FBEF"/>
          </a:solidFill>
          <a:ln w="28575">
            <a:solidFill>
              <a:schemeClr val="tx2">
                <a:lumMod val="75000"/>
                <a:lumOff val="25000"/>
              </a:schemeClr>
            </a:solidFill>
            <a:prstDash val="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130969" marR="0" lvl="0" indent="-130969" algn="thaiDist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3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เนื่องจากตำแหน่งสำนักงานโครงการและบ้านพักคนงานที่กำหนดไว้ในรายงานการประเมินผลกระทบสิ่งแวดล้อม อาจมีการเปลี่ยนแปลงได้ในช่วงที่มีการก่อสร้าง การกำหนดมาตรการติดตั้งรั้วกันลิงอาจจะไม่สอดคล้องกับสภาพพื้นที่ </a:t>
            </a:r>
            <a:r>
              <a:rPr kumimoji="0" lang="th-TH" sz="1350" b="1" i="0" u="none" strike="noStrike" kern="1200" cap="none" spc="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ให้ที่ปรึกษาเสนอมาตรการทั่วไป เช่น จัดให้มีพนักงานรักษาความปลอดภัยทำการตรวจตราเป็นประจำเพื่อป้องกันลิงแสม ให้ความรู้กับคนงานก่อสร้างไม่ให้ทำร้ายสัตว์ ห้ามให้อาหารสัตว์เพื่อป้องกันลิงเข้ามา</a:t>
            </a:r>
            <a:r>
              <a:rPr kumimoji="0" lang="th-TH" sz="13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 หากเกิดปัญหาในระยะก่อสร้างจึงจะต้องเสนอมาตรการติดตั้งรั้วกันลิงในภายหลัง โดยให้ที่ปรึกษาออกแบบรั้วกันลิงในกรณีที่จำเป็นต้องติดตั้งไว้ในรายงานด้วย</a:t>
            </a:r>
          </a:p>
          <a:p>
            <a:pPr marL="130969" marR="0" lvl="0" indent="-130969" algn="thaiDist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3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เห็นด้วยกับการเสนอมาตรการทางเชื่อมสำหรับสัตว์ป่าเรือนยอด (ลิงแสม) บริเวณ กม.20+600 และทางลอดสำหรับสัตว์เลื้อยคลานและสัตว์สะเทินน้ำสะเทินบก บริเวณ กม.20+610 ของแนวเส้นทางโครงการช่วงที่ 2 ตามที่ที่ปรึกษาได้นำเสนอ แต่อย่างไรก็ตาม ขอให้สอบถามเจ้าของที่ดินและประชาชนบริเวณใกล้เคียงด้วย</a:t>
            </a:r>
          </a:p>
          <a:p>
            <a:pPr marL="130969" marR="0" lvl="0" indent="-130969" algn="thaiDist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th-TH" sz="13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ให้ที่ปรึกษา</a:t>
            </a:r>
            <a:r>
              <a:rPr kumimoji="0" lang="th-TH" sz="1350" b="1" i="0" u="none" strike="noStrike" kern="1200" cap="none" spc="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เข้าพบหารือความเห็นต่อมาตรการฯ ดังกล่าวกับทางอุทยานแห่งชาติหาดนพรัตน์ธารา-หมู่เกาะพีพี และสำนักจัดการทรัพยากรป่าไม้ที่ 12 สาขากระบี่</a:t>
            </a:r>
          </a:p>
          <a:p>
            <a:pPr marL="130969" marR="0" lvl="0" indent="-130969" algn="thaiDist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th-TH" sz="1350" b="1" i="0" u="none" strike="noStrike" kern="1200" cap="none" spc="0" normalizeH="0" baseline="0" noProof="0" dirty="0">
              <a:ln>
                <a:noFill/>
              </a:ln>
              <a:solidFill>
                <a:srgbClr val="4EA72E">
                  <a:lumMod val="50000"/>
                </a:srgbClr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  <a:p>
            <a:pPr marL="130969" marR="0" lvl="0" indent="-130969" algn="thaiDist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th-TH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32" name="แผนผังลําดับงาน: กระบวนการสำรอง 31">
            <a:extLst>
              <a:ext uri="{FF2B5EF4-FFF2-40B4-BE49-F238E27FC236}">
                <a16:creationId xmlns:a16="http://schemas.microsoft.com/office/drawing/2014/main" id="{9AFDCBB9-F561-E3EC-E5FC-AC633C596711}"/>
              </a:ext>
            </a:extLst>
          </p:cNvPr>
          <p:cNvSpPr/>
          <p:nvPr/>
        </p:nvSpPr>
        <p:spPr>
          <a:xfrm>
            <a:off x="335902" y="3411064"/>
            <a:ext cx="2357948" cy="279440"/>
          </a:xfrm>
          <a:prstGeom prst="flowChartAlternateProcess">
            <a:avLst/>
          </a:prstGeom>
          <a:noFill/>
          <a:ln w="635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35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ประเด็นข้อคิดเห็น/ข้อเสนอแนะ/ข้อห่วงกังวล</a:t>
            </a:r>
          </a:p>
        </p:txBody>
      </p:sp>
      <p:pic>
        <p:nvPicPr>
          <p:cNvPr id="33" name="รูปภาพ 32">
            <a:extLst>
              <a:ext uri="{FF2B5EF4-FFF2-40B4-BE49-F238E27FC236}">
                <a16:creationId xmlns:a16="http://schemas.microsoft.com/office/drawing/2014/main" id="{90FEC4D1-97F2-1A0B-BC09-A922AC9264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061011" y="1520890"/>
            <a:ext cx="3021977" cy="1478837"/>
          </a:xfrm>
          <a:prstGeom prst="rect">
            <a:avLst/>
          </a:prstGeom>
          <a:ln w="635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4" name="กล่องข้อความ 33">
            <a:extLst>
              <a:ext uri="{FF2B5EF4-FFF2-40B4-BE49-F238E27FC236}">
                <a16:creationId xmlns:a16="http://schemas.microsoft.com/office/drawing/2014/main" id="{AAF60B24-7684-61D4-DEFB-0139EBC6280E}"/>
              </a:ext>
            </a:extLst>
          </p:cNvPr>
          <p:cNvSpPr txBox="1"/>
          <p:nvPr/>
        </p:nvSpPr>
        <p:spPr>
          <a:xfrm>
            <a:off x="2773637" y="2995566"/>
            <a:ext cx="3596724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นาย</a:t>
            </a:r>
            <a:r>
              <a:rPr kumimoji="0" lang="th-TH" sz="105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สุวัฒ</a:t>
            </a:r>
            <a:r>
              <a:rPr kumimoji="0" lang="th-TH" sz="105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ชัย สิงหพันธ์ (รองผู้อำนวยการแขวงทางหลวงกระบี่ (ฝ่ายปฏิบัติการ))</a:t>
            </a: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05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นายอนุวัฒน์ มะศิริ (หัวหน้าหมวดทางหลวงอ่าวนาง)</a:t>
            </a:r>
          </a:p>
        </p:txBody>
      </p:sp>
      <p:sp>
        <p:nvSpPr>
          <p:cNvPr id="10" name="Rectangle: Rounded Corners 1">
            <a:extLst>
              <a:ext uri="{FF2B5EF4-FFF2-40B4-BE49-F238E27FC236}">
                <a16:creationId xmlns:a16="http://schemas.microsoft.com/office/drawing/2014/main" id="{1C84A1C0-3842-B515-01D0-A967ECC92123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8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การปรึกษาหารือมาตรการป้องกันและแก้ไขผลกระทบด้านสัตว์ในระบบนิเวศ</a:t>
            </a:r>
          </a:p>
        </p:txBody>
      </p:sp>
    </p:spTree>
    <p:extLst>
      <p:ext uri="{BB962C8B-B14F-4D97-AF65-F5344CB8AC3E}">
        <p14:creationId xmlns:p14="http://schemas.microsoft.com/office/powerpoint/2010/main" val="2973543214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42922D-693F-BA1A-FFE6-87C1E21F05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1">
            <a:extLst>
              <a:ext uri="{FF2B5EF4-FFF2-40B4-BE49-F238E27FC236}">
                <a16:creationId xmlns:a16="http://schemas.microsoft.com/office/drawing/2014/main" id="{CB351E4F-1DE3-DB92-EFCA-124A5E7FD63D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การประชุมเพื่อหารือแนวทางการประเมินผลกระทบสิ่งแวดล้อม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AA9B14DA-CEBF-5741-C432-881407E7950A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115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8" name="รูปภาพ 7">
            <a:extLst>
              <a:ext uri="{FF2B5EF4-FFF2-40B4-BE49-F238E27FC236}">
                <a16:creationId xmlns:a16="http://schemas.microsoft.com/office/drawing/2014/main" id="{73935869-85F7-3A73-BD30-057F7BBC29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975330" y="2670462"/>
            <a:ext cx="2403905" cy="1599752"/>
          </a:xfrm>
          <a:prstGeom prst="rect">
            <a:avLst/>
          </a:prstGeom>
          <a:ln w="28575" cap="sq">
            <a:solidFill>
              <a:schemeClr val="bg1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11" name="รูปภาพ 10">
            <a:extLst>
              <a:ext uri="{FF2B5EF4-FFF2-40B4-BE49-F238E27FC236}">
                <a16:creationId xmlns:a16="http://schemas.microsoft.com/office/drawing/2014/main" id="{ACDB5B8D-A84D-8C63-0A08-8DE30BD635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980065" y="4461255"/>
            <a:ext cx="2414921" cy="1607082"/>
          </a:xfrm>
          <a:prstGeom prst="rect">
            <a:avLst/>
          </a:prstGeom>
          <a:ln w="28575" cap="sq">
            <a:solidFill>
              <a:schemeClr val="bg1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12" name="รูปภาพ 11">
            <a:extLst>
              <a:ext uri="{FF2B5EF4-FFF2-40B4-BE49-F238E27FC236}">
                <a16:creationId xmlns:a16="http://schemas.microsoft.com/office/drawing/2014/main" id="{574158F4-F16B-0A58-FCA6-8334C6C3597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339993" y="2670462"/>
            <a:ext cx="2437605" cy="1561068"/>
          </a:xfrm>
          <a:prstGeom prst="rect">
            <a:avLst/>
          </a:prstGeom>
          <a:ln w="28575" cap="sq">
            <a:solidFill>
              <a:schemeClr val="bg1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13" name="รูปภาพ 12">
            <a:extLst>
              <a:ext uri="{FF2B5EF4-FFF2-40B4-BE49-F238E27FC236}">
                <a16:creationId xmlns:a16="http://schemas.microsoft.com/office/drawing/2014/main" id="{1095F83B-7310-B19B-C978-FB5DE725863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349362" y="4459940"/>
            <a:ext cx="2418869" cy="1609710"/>
          </a:xfrm>
          <a:prstGeom prst="rect">
            <a:avLst/>
          </a:prstGeom>
          <a:ln w="28575" cap="sq">
            <a:solidFill>
              <a:schemeClr val="bg1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14" name="รูปภาพ 13">
            <a:extLst>
              <a:ext uri="{FF2B5EF4-FFF2-40B4-BE49-F238E27FC236}">
                <a16:creationId xmlns:a16="http://schemas.microsoft.com/office/drawing/2014/main" id="{81450B08-E53D-1706-800E-197E8432891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40553" y="4461663"/>
            <a:ext cx="2406208" cy="1601284"/>
          </a:xfrm>
          <a:prstGeom prst="rect">
            <a:avLst/>
          </a:prstGeom>
          <a:ln w="28575" cap="sq">
            <a:solidFill>
              <a:schemeClr val="bg1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15" name="รูปภาพ 14">
            <a:extLst>
              <a:ext uri="{FF2B5EF4-FFF2-40B4-BE49-F238E27FC236}">
                <a16:creationId xmlns:a16="http://schemas.microsoft.com/office/drawing/2014/main" id="{A9193A42-8F01-A737-E6C0-98CD8C5C4EC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48269" y="2685305"/>
            <a:ext cx="2407808" cy="1602349"/>
          </a:xfrm>
          <a:prstGeom prst="rect">
            <a:avLst/>
          </a:prstGeom>
          <a:ln w="28575" cap="sq">
            <a:solidFill>
              <a:schemeClr val="bg1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16" name="สี่เหลี่ยมผืนผ้า: มุมมน 15">
            <a:extLst>
              <a:ext uri="{FF2B5EF4-FFF2-40B4-BE49-F238E27FC236}">
                <a16:creationId xmlns:a16="http://schemas.microsoft.com/office/drawing/2014/main" id="{D09B280D-7149-E6BE-EE8C-10E424C2C427}"/>
              </a:ext>
            </a:extLst>
          </p:cNvPr>
          <p:cNvSpPr/>
          <p:nvPr/>
        </p:nvSpPr>
        <p:spPr>
          <a:xfrm>
            <a:off x="2455788" y="2004215"/>
            <a:ext cx="4232423" cy="475206"/>
          </a:xfrm>
          <a:prstGeom prst="roundRect">
            <a:avLst/>
          </a:prstGeom>
          <a:solidFill>
            <a:srgbClr val="FCFAA6"/>
          </a:solidFill>
          <a:ln w="28575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spcFirstLastPara="0" vert="horz" wrap="square" lIns="193548" tIns="36000" rIns="49784" bIns="72000" numCol="1" spcCol="1270" anchor="t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ผู้เข้าร่วมประชุมทั้งสิ้น 4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8</a:t>
            </a:r>
            <a:r>
              <a:rPr kumimoji="0" lang="th-TH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 คน (4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5</a:t>
            </a:r>
            <a:r>
              <a:rPr kumimoji="0" lang="th-TH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 หน่วยงาน)</a:t>
            </a:r>
          </a:p>
        </p:txBody>
      </p:sp>
      <p:sp>
        <p:nvSpPr>
          <p:cNvPr id="17" name="สี่เหลี่ยมผืนผ้า: มุมมน 16">
            <a:extLst>
              <a:ext uri="{FF2B5EF4-FFF2-40B4-BE49-F238E27FC236}">
                <a16:creationId xmlns:a16="http://schemas.microsoft.com/office/drawing/2014/main" id="{16729326-D9A2-2149-58C3-5A2E391D11AD}"/>
              </a:ext>
            </a:extLst>
          </p:cNvPr>
          <p:cNvSpPr/>
          <p:nvPr/>
        </p:nvSpPr>
        <p:spPr>
          <a:xfrm>
            <a:off x="1607847" y="1042056"/>
            <a:ext cx="6073775" cy="788150"/>
          </a:xfrm>
          <a:prstGeom prst="roundRect">
            <a:avLst/>
          </a:prstGeom>
          <a:solidFill>
            <a:srgbClr val="FFC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ดำเนินการจัดประชุมเมื่อวันที่ 15 พฤษภาคม 2568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ณ ห้องประชุมพนมเบญจา ชั้น 5 ศาลากลางจังหวัดกระบี่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200194197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31FA0D-41C1-ECBC-B872-38F7FB0A20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Picture 4">
            <a:extLst>
              <a:ext uri="{FF2B5EF4-FFF2-40B4-BE49-F238E27FC236}">
                <a16:creationId xmlns:a16="http://schemas.microsoft.com/office/drawing/2014/main" id="{99B42AE9-1523-7E1E-A740-D10EE90CA166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89" b="38656"/>
          <a:stretch>
            <a:fillRect/>
          </a:stretch>
        </p:blipFill>
        <p:spPr>
          <a:xfrm>
            <a:off x="73321" y="3429000"/>
            <a:ext cx="8997357" cy="26119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Rectangle: Rounded Corners 1">
            <a:extLst>
              <a:ext uri="{FF2B5EF4-FFF2-40B4-BE49-F238E27FC236}">
                <a16:creationId xmlns:a16="http://schemas.microsoft.com/office/drawing/2014/main" id="{78C16351-DAD1-24BE-06A9-6197EEDB61A0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สรุปประเด็นคำถามและข้อคิดเห็น/ข้อเสนอแนะที่สำคัญ</a:t>
            </a:r>
          </a:p>
        </p:txBody>
      </p:sp>
      <p:grpSp>
        <p:nvGrpSpPr>
          <p:cNvPr id="3" name="กลุ่ม 2">
            <a:extLst>
              <a:ext uri="{FF2B5EF4-FFF2-40B4-BE49-F238E27FC236}">
                <a16:creationId xmlns:a16="http://schemas.microsoft.com/office/drawing/2014/main" id="{96A474A0-0B7F-837E-4FE4-5AE06B823F5A}"/>
              </a:ext>
            </a:extLst>
          </p:cNvPr>
          <p:cNvGrpSpPr/>
          <p:nvPr/>
        </p:nvGrpSpPr>
        <p:grpSpPr>
          <a:xfrm>
            <a:off x="2762229" y="1039703"/>
            <a:ext cx="2873655" cy="443716"/>
            <a:chOff x="-110539" y="1246909"/>
            <a:chExt cx="2873655" cy="443716"/>
          </a:xfrm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</p:grpSpPr>
        <p:sp>
          <p:nvSpPr>
            <p:cNvPr id="4" name="ลูกศร: เครื่องหมายบั้ง 3">
              <a:extLst>
                <a:ext uri="{FF2B5EF4-FFF2-40B4-BE49-F238E27FC236}">
                  <a16:creationId xmlns:a16="http://schemas.microsoft.com/office/drawing/2014/main" id="{98139E54-B068-B9AE-951C-6F999713541A}"/>
                </a:ext>
              </a:extLst>
            </p:cNvPr>
            <p:cNvSpPr/>
            <p:nvPr/>
          </p:nvSpPr>
          <p:spPr>
            <a:xfrm>
              <a:off x="-110539" y="1246909"/>
              <a:ext cx="353665" cy="443716"/>
            </a:xfrm>
            <a:prstGeom prst="chevron">
              <a:avLst/>
            </a:prstGeom>
            <a:solidFill>
              <a:srgbClr val="DA9408"/>
            </a:solidFill>
            <a:ln>
              <a:noFill/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6" name="ลูกศร: เครื่องหมายบั้ง 5">
              <a:extLst>
                <a:ext uri="{FF2B5EF4-FFF2-40B4-BE49-F238E27FC236}">
                  <a16:creationId xmlns:a16="http://schemas.microsoft.com/office/drawing/2014/main" id="{F8508E62-376D-DFD9-2F6B-0542F06ADEEC}"/>
                </a:ext>
              </a:extLst>
            </p:cNvPr>
            <p:cNvSpPr/>
            <p:nvPr/>
          </p:nvSpPr>
          <p:spPr>
            <a:xfrm>
              <a:off x="148888" y="1246909"/>
              <a:ext cx="371475" cy="443716"/>
            </a:xfrm>
            <a:prstGeom prst="chevron">
              <a:avLst/>
            </a:prstGeom>
            <a:solidFill>
              <a:srgbClr val="FFC000"/>
            </a:solidFill>
            <a:ln>
              <a:noFill/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7" name="ลูกศร: เครื่องหมายบั้ง 6">
              <a:extLst>
                <a:ext uri="{FF2B5EF4-FFF2-40B4-BE49-F238E27FC236}">
                  <a16:creationId xmlns:a16="http://schemas.microsoft.com/office/drawing/2014/main" id="{93611035-74D2-7D4E-ECB6-BF5EC18DB73F}"/>
                </a:ext>
              </a:extLst>
            </p:cNvPr>
            <p:cNvSpPr/>
            <p:nvPr/>
          </p:nvSpPr>
          <p:spPr>
            <a:xfrm>
              <a:off x="438360" y="1246909"/>
              <a:ext cx="353665" cy="443716"/>
            </a:xfrm>
            <a:prstGeom prst="chevron">
              <a:avLst/>
            </a:prstGeom>
            <a:solidFill>
              <a:srgbClr val="ECD47C"/>
            </a:solidFill>
            <a:ln>
              <a:noFill/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8" name="สี่เหลี่ยมผืนผ้า: มุมมน 7">
              <a:extLst>
                <a:ext uri="{FF2B5EF4-FFF2-40B4-BE49-F238E27FC236}">
                  <a16:creationId xmlns:a16="http://schemas.microsoft.com/office/drawing/2014/main" id="{E64162B8-CB87-6E3A-DF3A-83121760CF41}"/>
                </a:ext>
              </a:extLst>
            </p:cNvPr>
            <p:cNvSpPr/>
            <p:nvPr/>
          </p:nvSpPr>
          <p:spPr>
            <a:xfrm>
              <a:off x="874218" y="1246909"/>
              <a:ext cx="1888898" cy="438127"/>
            </a:xfrm>
            <a:prstGeom prst="roundRect">
              <a:avLst/>
            </a:prstGeom>
            <a:gradFill flip="none" rotWithShape="1">
              <a:gsLst>
                <a:gs pos="0">
                  <a:schemeClr val="bg1"/>
                </a:gs>
                <a:gs pos="35000">
                  <a:srgbClr val="ECD47C"/>
                </a:gs>
                <a:gs pos="100000">
                  <a:srgbClr val="FFC000"/>
                </a:gs>
              </a:gsLst>
              <a:lin ang="10800000" scaled="1"/>
              <a:tileRect/>
            </a:gradFill>
            <a:ln>
              <a:noFill/>
            </a:ln>
            <a:effectLst/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ด้านวิศวกรรม</a:t>
              </a:r>
            </a:p>
          </p:txBody>
        </p:sp>
      </p:grpSp>
      <p:sp>
        <p:nvSpPr>
          <p:cNvPr id="9" name="Slide Number Placeholder 27">
            <a:extLst>
              <a:ext uri="{FF2B5EF4-FFF2-40B4-BE49-F238E27FC236}">
                <a16:creationId xmlns:a16="http://schemas.microsoft.com/office/drawing/2014/main" id="{BCA02777-5B21-7B28-EFAF-FDDB38C2E826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17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116</a:t>
            </a:fld>
            <a:endParaRPr kumimoji="0" lang="en-US" sz="17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F47A2E74-8987-BB5D-DDD6-D38208ABA17C}"/>
              </a:ext>
            </a:extLst>
          </p:cNvPr>
          <p:cNvSpPr txBox="1"/>
          <p:nvPr/>
        </p:nvSpPr>
        <p:spPr>
          <a:xfrm>
            <a:off x="863827" y="1625040"/>
            <a:ext cx="8017310" cy="944514"/>
          </a:xfrm>
          <a:prstGeom prst="roundRect">
            <a:avLst/>
          </a:prstGeom>
          <a:solidFill>
            <a:srgbClr val="FFFF99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>
            <a:spAutoFit/>
          </a:bodyPr>
          <a:lstStyle/>
          <a:p>
            <a:pPr marL="0" marR="0" lvl="0" indent="0" algn="thaiDist" defTabSz="457200" rtl="0" eaLnBrk="1" fontAlgn="auto" latinLnBrk="0" hangingPunct="1">
              <a:lnSpc>
                <a:spcPct val="9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>
                <a:tab pos="365760" algn="l"/>
                <a:tab pos="640080" algn="l"/>
                <a:tab pos="914400" algn="l"/>
                <a:tab pos="1188720" algn="l"/>
                <a:tab pos="1463040" algn="l"/>
                <a:tab pos="1737360" algn="l"/>
                <a:tab pos="2011680" algn="l"/>
                <a:tab pos="2286000" algn="l"/>
                <a:tab pos="2560320" algn="l"/>
              </a:tabLst>
              <a:defRPr/>
            </a:pPr>
            <a:r>
              <a:rPr kumimoji="0" lang="th-TH" sz="17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ในพื้นที่โครงการเวลาฝนตกน้ำจะไหลจากที่สูงลงสู่ผิวถนน ปัจจุบันน้ำไม่สามารถไหลลงสู่หนองทะเลได้ ทำให้น้ำท่วม </a:t>
            </a:r>
            <a:r>
              <a:rPr kumimoji="0" lang="th-TH" sz="1700" b="1" i="0" u="none" strike="noStrike" kern="1200" cap="none" spc="-2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ดังนั้น ขอให้มีการออกแบบเพื่อรวบรวมน้ำให้ไหลลงสู่หนองทะเลได้โดยสะดวก </a:t>
            </a:r>
            <a:r>
              <a:rPr kumimoji="0" lang="th-TH" sz="17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รวมถึงพิจารณาระดับความสูงของท่อให้น้ำสามารถไหลเข้าท่อได้ นอกจากนี้ ขอให้ออกแบบปรับปรุงระบบระบายน้ำบริเวณโรงเรียนบ้านช่องพลี ที่อยู่บริเวณแนวเส้นทางโครงการช่วงที่ 1</a:t>
            </a:r>
            <a:endParaRPr kumimoji="0" lang="en-US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Calibri" panose="020F0502020204030204" pitchFamily="34" charset="0"/>
              <a:cs typeface="TH SarabunPSK" panose="020B0500040200020003" pitchFamily="34" charset="-34"/>
            </a:endParaRPr>
          </a:p>
        </p:txBody>
      </p:sp>
      <p:sp>
        <p:nvSpPr>
          <p:cNvPr id="13" name="กล่องข้อความ 12">
            <a:extLst>
              <a:ext uri="{FF2B5EF4-FFF2-40B4-BE49-F238E27FC236}">
                <a16:creationId xmlns:a16="http://schemas.microsoft.com/office/drawing/2014/main" id="{7F7B8D4E-F7C6-93F6-6588-B6C7B1151D17}"/>
              </a:ext>
            </a:extLst>
          </p:cNvPr>
          <p:cNvSpPr txBox="1"/>
          <p:nvPr/>
        </p:nvSpPr>
        <p:spPr>
          <a:xfrm>
            <a:off x="863827" y="2636917"/>
            <a:ext cx="7963269" cy="663728"/>
          </a:xfrm>
          <a:prstGeom prst="roundRect">
            <a:avLst/>
          </a:prstGeom>
          <a:solidFill>
            <a:srgbClr val="FFFF99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>
            <a:spAutoFit/>
          </a:bodyPr>
          <a:lstStyle/>
          <a:p>
            <a:pPr marL="0" marR="0" lvl="0" indent="0" algn="thaiDist" defTabSz="457200" rtl="0" eaLnBrk="1" fontAlgn="auto" latinLnBrk="0" hangingPunct="1">
              <a:lnSpc>
                <a:spcPct val="9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>
                <a:tab pos="365760" algn="l"/>
                <a:tab pos="640080" algn="l"/>
                <a:tab pos="914400" algn="l"/>
                <a:tab pos="1188720" algn="l"/>
                <a:tab pos="1463040" algn="l"/>
                <a:tab pos="1737360" algn="l"/>
                <a:tab pos="2011680" algn="l"/>
                <a:tab pos="2286000" algn="l"/>
                <a:tab pos="2560320" algn="l"/>
              </a:tabLst>
              <a:defRPr/>
            </a:pPr>
            <a:r>
              <a:rPr kumimoji="0" lang="th-TH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เส้นทางโครงการมีความสำคัญด้านการท่องเที่ยว และมีทัศนียภาพที่สวยงาม ควรออกแบบให้เป็นเส้นทางธรรมชาติ/ถนนสีเขียว ให้สอดคล้องกับนโยบายกระบี่ </a:t>
            </a: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Go</a:t>
            </a:r>
            <a:r>
              <a:rPr kumimoji="0" lang="th-TH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 </a:t>
            </a: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Green </a:t>
            </a:r>
            <a:r>
              <a:rPr kumimoji="0" lang="th-TH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โดยเฉพาะช่วงที่ 2 ที่มีเขาหินปูน</a:t>
            </a:r>
            <a:r>
              <a:rPr kumimoji="0" lang="th-TH" sz="1700" b="1" i="0" u="none" strike="noStrike" kern="1200" cap="none" spc="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ควรออกแบบให้มีจุดพักรถ/จุดชมวิวได้อย่างปลอดภัย </a:t>
            </a:r>
            <a:endParaRPr kumimoji="0" lang="en-US" sz="1700" b="1" i="0" u="none" strike="noStrike" kern="1200" cap="none" spc="0" normalizeH="0" baseline="0" noProof="0" dirty="0">
              <a:ln>
                <a:noFill/>
              </a:ln>
              <a:solidFill>
                <a:srgbClr val="4EA72E">
                  <a:lumMod val="50000"/>
                </a:srgbClr>
              </a:solidFill>
              <a:effectLst/>
              <a:uLnTx/>
              <a:uFillTx/>
              <a:latin typeface="TH SarabunPSK" panose="020B0500040200020003" pitchFamily="34" charset="-34"/>
              <a:ea typeface="Calibri" panose="020F0502020204030204" pitchFamily="34" charset="0"/>
              <a:cs typeface="TH SarabunPSK" panose="020B0500040200020003" pitchFamily="34" charset="-34"/>
            </a:endParaRPr>
          </a:p>
        </p:txBody>
      </p:sp>
      <p:sp>
        <p:nvSpPr>
          <p:cNvPr id="15" name="กล่องข้อความ 14">
            <a:extLst>
              <a:ext uri="{FF2B5EF4-FFF2-40B4-BE49-F238E27FC236}">
                <a16:creationId xmlns:a16="http://schemas.microsoft.com/office/drawing/2014/main" id="{793890D8-17F4-B760-9FEF-032F4173C4DC}"/>
              </a:ext>
            </a:extLst>
          </p:cNvPr>
          <p:cNvSpPr txBox="1"/>
          <p:nvPr/>
        </p:nvSpPr>
        <p:spPr>
          <a:xfrm>
            <a:off x="863827" y="3382339"/>
            <a:ext cx="7963268" cy="663728"/>
          </a:xfrm>
          <a:prstGeom prst="roundRect">
            <a:avLst/>
          </a:prstGeom>
          <a:solidFill>
            <a:srgbClr val="FFFF99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>
            <a:spAutoFit/>
          </a:bodyPr>
          <a:lstStyle/>
          <a:p>
            <a:pPr marL="0" marR="0" lvl="0" indent="0" algn="thaiDist" defTabSz="457200" rtl="0" eaLnBrk="1" fontAlgn="auto" latinLnBrk="0" hangingPunct="1">
              <a:lnSpc>
                <a:spcPct val="9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>
                <a:tab pos="365760" algn="l"/>
                <a:tab pos="640080" algn="l"/>
                <a:tab pos="914400" algn="l"/>
                <a:tab pos="1188720" algn="l"/>
                <a:tab pos="1463040" algn="l"/>
                <a:tab pos="1737360" algn="l"/>
                <a:tab pos="2011680" algn="l"/>
                <a:tab pos="2286000" algn="l"/>
                <a:tab pos="2560320" algn="l"/>
              </a:tabLst>
              <a:defRPr/>
            </a:pPr>
            <a:r>
              <a:rPr kumimoji="0" lang="th-TH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ในพื้นที่โครงการมีโรงเรียนหลายแห่ง ห่วงกังวลเรื่องความปลอดภัยในการเดินทางของนักเรียนที่อยู่บนแนวเส้นทาง </a:t>
            </a:r>
            <a:r>
              <a:rPr kumimoji="0" lang="th-TH" sz="1700" b="1" i="0" u="none" strike="noStrike" kern="1200" cap="none" spc="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ขอให้มีการออกแบบทางข้าม รวมถึงติดตั้งสัญญาณไฟจราจรและป้ายเตือน</a:t>
            </a:r>
            <a:endParaRPr kumimoji="0" lang="en-US" sz="1700" b="1" i="0" u="none" strike="noStrike" kern="1200" cap="none" spc="0" normalizeH="0" baseline="0" noProof="0" dirty="0">
              <a:ln>
                <a:noFill/>
              </a:ln>
              <a:solidFill>
                <a:srgbClr val="4EA72E">
                  <a:lumMod val="50000"/>
                </a:srgbClr>
              </a:solidFill>
              <a:effectLst/>
              <a:uLnTx/>
              <a:uFillTx/>
              <a:latin typeface="TH SarabunPSK" panose="020B0500040200020003" pitchFamily="34" charset="-34"/>
              <a:ea typeface="Calibri" panose="020F0502020204030204" pitchFamily="34" charset="0"/>
              <a:cs typeface="TH SarabunPSK" panose="020B0500040200020003" pitchFamily="34" charset="-34"/>
            </a:endParaRPr>
          </a:p>
        </p:txBody>
      </p:sp>
      <p:sp>
        <p:nvSpPr>
          <p:cNvPr id="17" name="กล่องข้อความ 16">
            <a:extLst>
              <a:ext uri="{FF2B5EF4-FFF2-40B4-BE49-F238E27FC236}">
                <a16:creationId xmlns:a16="http://schemas.microsoft.com/office/drawing/2014/main" id="{3A159490-2B97-98E3-B6A3-76CAEC115484}"/>
              </a:ext>
            </a:extLst>
          </p:cNvPr>
          <p:cNvSpPr txBox="1"/>
          <p:nvPr/>
        </p:nvSpPr>
        <p:spPr>
          <a:xfrm>
            <a:off x="863827" y="4214741"/>
            <a:ext cx="7963268" cy="377125"/>
          </a:xfrm>
          <a:prstGeom prst="roundRect">
            <a:avLst/>
          </a:prstGeom>
          <a:solidFill>
            <a:srgbClr val="FFFF99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>
            <a:spAutoFit/>
          </a:bodyPr>
          <a:lstStyle/>
          <a:p>
            <a:pPr marL="0" marR="0" lvl="0" indent="0" algn="thaiDist" defTabSz="457200" rtl="0" eaLnBrk="1" fontAlgn="auto" latinLnBrk="0" hangingPunct="1">
              <a:lnSpc>
                <a:spcPct val="9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>
                <a:tab pos="365760" algn="l"/>
                <a:tab pos="640080" algn="l"/>
                <a:tab pos="914400" algn="l"/>
                <a:tab pos="1188720" algn="l"/>
                <a:tab pos="1463040" algn="l"/>
                <a:tab pos="1737360" algn="l"/>
                <a:tab pos="2011680" algn="l"/>
                <a:tab pos="2286000" algn="l"/>
                <a:tab pos="2560320" algn="l"/>
              </a:tabLst>
              <a:defRPr/>
            </a:pPr>
            <a:r>
              <a:rPr kumimoji="0" lang="th-TH" sz="1700" b="1" i="0" u="none" strike="noStrike" kern="1200" cap="none" spc="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ขอให้ติดตั้งไฟฟ้าส่องสว่างให้เพียงพอในเวลากลางคืน โดยเฉพาะบริเวณเขาหน้าหมี </a:t>
            </a:r>
            <a:r>
              <a:rPr kumimoji="0" lang="th-TH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เพื่อลดความเสี่ยงต่อการเกิดอุบัติเหตุ</a:t>
            </a:r>
            <a:endParaRPr kumimoji="0" lang="en-US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Calibri" panose="020F0502020204030204" pitchFamily="34" charset="0"/>
              <a:cs typeface="TH SarabunPSK" panose="020B0500040200020003" pitchFamily="34" charset="-34"/>
            </a:endParaRPr>
          </a:p>
        </p:txBody>
      </p:sp>
      <p:grpSp>
        <p:nvGrpSpPr>
          <p:cNvPr id="33" name="กลุ่ม 32">
            <a:extLst>
              <a:ext uri="{FF2B5EF4-FFF2-40B4-BE49-F238E27FC236}">
                <a16:creationId xmlns:a16="http://schemas.microsoft.com/office/drawing/2014/main" id="{4BF99FA5-BCDF-2BBF-7492-05C26BCE0D68}"/>
              </a:ext>
            </a:extLst>
          </p:cNvPr>
          <p:cNvGrpSpPr/>
          <p:nvPr/>
        </p:nvGrpSpPr>
        <p:grpSpPr>
          <a:xfrm>
            <a:off x="212687" y="1483419"/>
            <a:ext cx="525530" cy="830997"/>
            <a:chOff x="212687" y="1455422"/>
            <a:chExt cx="525530" cy="830997"/>
          </a:xfrm>
        </p:grpSpPr>
        <p:sp>
          <p:nvSpPr>
            <p:cNvPr id="32" name="วงรี 31">
              <a:extLst>
                <a:ext uri="{FF2B5EF4-FFF2-40B4-BE49-F238E27FC236}">
                  <a16:creationId xmlns:a16="http://schemas.microsoft.com/office/drawing/2014/main" id="{BA31ABB3-8EAF-FB11-A7AF-F607A929EBED}"/>
                </a:ext>
              </a:extLst>
            </p:cNvPr>
            <p:cNvSpPr/>
            <p:nvPr/>
          </p:nvSpPr>
          <p:spPr>
            <a:xfrm>
              <a:off x="212687" y="1707501"/>
              <a:ext cx="481272" cy="483447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1" i="0" u="none" strike="noStrike" kern="1200" cap="none" spc="0" normalizeH="0" baseline="0" noProof="0">
                <a:ln/>
                <a:pattFill prst="dkUpDiag">
                  <a:fgClr>
                    <a:prstClr val="white">
                      <a:lumMod val="50000"/>
                    </a:prstClr>
                  </a:fgClr>
                  <a:bgClr>
                    <a:prstClr val="black">
                      <a:lumMod val="75000"/>
                      <a:lumOff val="25000"/>
                    </a:prstClr>
                  </a:bgClr>
                </a:pattFill>
                <a:effectLst>
                  <a:outerShdw blurRad="38100" dist="19050" dir="2700000" algn="tl" rotWithShape="0">
                    <a:prstClr val="black">
                      <a:lumMod val="50000"/>
                      <a:alpha val="40000"/>
                    </a:prstClr>
                  </a:outerShdw>
                </a:effectLst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30" name="กล่องข้อความ 29">
              <a:extLst>
                <a:ext uri="{FF2B5EF4-FFF2-40B4-BE49-F238E27FC236}">
                  <a16:creationId xmlns:a16="http://schemas.microsoft.com/office/drawing/2014/main" id="{E841145F-4D22-09BF-FB3D-2B2E1C9F2E3A}"/>
                </a:ext>
              </a:extLst>
            </p:cNvPr>
            <p:cNvSpPr txBox="1"/>
            <p:nvPr/>
          </p:nvSpPr>
          <p:spPr>
            <a:xfrm>
              <a:off x="215317" y="1455422"/>
              <a:ext cx="522900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4800" b="1" i="1" u="none" strike="noStrike" kern="1200" cap="none" spc="0" normalizeH="0" baseline="0" noProof="0" dirty="0">
                  <a:ln/>
                  <a:pattFill prst="dkUpDiag">
                    <a:fgClr>
                      <a:prstClr val="white">
                        <a:lumMod val="50000"/>
                      </a:prstClr>
                    </a:fgClr>
                    <a:bgClr>
                      <a:prstClr val="black">
                        <a:lumMod val="75000"/>
                        <a:lumOff val="25000"/>
                      </a:prstClr>
                    </a:bgClr>
                  </a:pattFill>
                  <a:effectLst>
                    <a:outerShdw blurRad="38100" dist="19050" dir="2700000" algn="tl" rotWithShape="0">
                      <a:prstClr val="black">
                        <a:lumMod val="50000"/>
                        <a:alpha val="40000"/>
                      </a:prstClr>
                    </a:outerShdw>
                  </a:effectLst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1.</a:t>
              </a:r>
            </a:p>
          </p:txBody>
        </p:sp>
      </p:grpSp>
      <p:grpSp>
        <p:nvGrpSpPr>
          <p:cNvPr id="34" name="กลุ่ม 33">
            <a:extLst>
              <a:ext uri="{FF2B5EF4-FFF2-40B4-BE49-F238E27FC236}">
                <a16:creationId xmlns:a16="http://schemas.microsoft.com/office/drawing/2014/main" id="{551A8E55-71C7-9480-B9DC-89F0305CF3CF}"/>
              </a:ext>
            </a:extLst>
          </p:cNvPr>
          <p:cNvGrpSpPr/>
          <p:nvPr/>
        </p:nvGrpSpPr>
        <p:grpSpPr>
          <a:xfrm>
            <a:off x="190558" y="2391599"/>
            <a:ext cx="525530" cy="830997"/>
            <a:chOff x="212687" y="1455422"/>
            <a:chExt cx="525530" cy="830997"/>
          </a:xfrm>
        </p:grpSpPr>
        <p:sp>
          <p:nvSpPr>
            <p:cNvPr id="35" name="วงรี 34">
              <a:extLst>
                <a:ext uri="{FF2B5EF4-FFF2-40B4-BE49-F238E27FC236}">
                  <a16:creationId xmlns:a16="http://schemas.microsoft.com/office/drawing/2014/main" id="{4972C215-2CF4-867A-2059-F66DC8AD6641}"/>
                </a:ext>
              </a:extLst>
            </p:cNvPr>
            <p:cNvSpPr/>
            <p:nvPr/>
          </p:nvSpPr>
          <p:spPr>
            <a:xfrm>
              <a:off x="212687" y="1707501"/>
              <a:ext cx="481272" cy="483447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1" i="0" u="none" strike="noStrike" kern="1200" cap="none" spc="0" normalizeH="0" baseline="0" noProof="0">
                <a:ln/>
                <a:pattFill prst="dkUpDiag">
                  <a:fgClr>
                    <a:prstClr val="white">
                      <a:lumMod val="50000"/>
                    </a:prstClr>
                  </a:fgClr>
                  <a:bgClr>
                    <a:prstClr val="black">
                      <a:lumMod val="75000"/>
                      <a:lumOff val="25000"/>
                    </a:prstClr>
                  </a:bgClr>
                </a:pattFill>
                <a:effectLst>
                  <a:outerShdw blurRad="38100" dist="19050" dir="2700000" algn="tl" rotWithShape="0">
                    <a:prstClr val="black">
                      <a:lumMod val="50000"/>
                      <a:alpha val="40000"/>
                    </a:prstClr>
                  </a:outerShdw>
                </a:effectLst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36" name="กล่องข้อความ 35">
              <a:extLst>
                <a:ext uri="{FF2B5EF4-FFF2-40B4-BE49-F238E27FC236}">
                  <a16:creationId xmlns:a16="http://schemas.microsoft.com/office/drawing/2014/main" id="{F7107FF0-082D-ACCD-55D0-38C547601990}"/>
                </a:ext>
              </a:extLst>
            </p:cNvPr>
            <p:cNvSpPr txBox="1"/>
            <p:nvPr/>
          </p:nvSpPr>
          <p:spPr>
            <a:xfrm>
              <a:off x="215317" y="1455422"/>
              <a:ext cx="522900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4800" b="1" i="1" u="none" strike="noStrike" kern="1200" cap="none" spc="0" normalizeH="0" baseline="0" noProof="0" dirty="0">
                  <a:ln/>
                  <a:pattFill prst="dkUpDiag">
                    <a:fgClr>
                      <a:prstClr val="white">
                        <a:lumMod val="50000"/>
                      </a:prstClr>
                    </a:fgClr>
                    <a:bgClr>
                      <a:prstClr val="black">
                        <a:lumMod val="75000"/>
                        <a:lumOff val="25000"/>
                      </a:prstClr>
                    </a:bgClr>
                  </a:pattFill>
                  <a:effectLst>
                    <a:outerShdw blurRad="38100" dist="19050" dir="2700000" algn="tl" rotWithShape="0">
                      <a:prstClr val="black">
                        <a:lumMod val="50000"/>
                        <a:alpha val="40000"/>
                      </a:prstClr>
                    </a:outerShdw>
                  </a:effectLst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2.</a:t>
              </a:r>
            </a:p>
          </p:txBody>
        </p:sp>
      </p:grpSp>
      <p:grpSp>
        <p:nvGrpSpPr>
          <p:cNvPr id="37" name="กลุ่ม 36">
            <a:extLst>
              <a:ext uri="{FF2B5EF4-FFF2-40B4-BE49-F238E27FC236}">
                <a16:creationId xmlns:a16="http://schemas.microsoft.com/office/drawing/2014/main" id="{A47E77A3-4EAE-4397-BB4B-93FD50B3E7C2}"/>
              </a:ext>
            </a:extLst>
          </p:cNvPr>
          <p:cNvGrpSpPr/>
          <p:nvPr/>
        </p:nvGrpSpPr>
        <p:grpSpPr>
          <a:xfrm>
            <a:off x="185794" y="3158747"/>
            <a:ext cx="525530" cy="830997"/>
            <a:chOff x="212687" y="1455422"/>
            <a:chExt cx="525530" cy="830997"/>
          </a:xfrm>
        </p:grpSpPr>
        <p:sp>
          <p:nvSpPr>
            <p:cNvPr id="38" name="วงรี 37">
              <a:extLst>
                <a:ext uri="{FF2B5EF4-FFF2-40B4-BE49-F238E27FC236}">
                  <a16:creationId xmlns:a16="http://schemas.microsoft.com/office/drawing/2014/main" id="{C1A2D1D7-7BF8-A319-FD39-7469C6484E5C}"/>
                </a:ext>
              </a:extLst>
            </p:cNvPr>
            <p:cNvSpPr/>
            <p:nvPr/>
          </p:nvSpPr>
          <p:spPr>
            <a:xfrm>
              <a:off x="212687" y="1707501"/>
              <a:ext cx="481272" cy="483447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1" i="0" u="none" strike="noStrike" kern="1200" cap="none" spc="0" normalizeH="0" baseline="0" noProof="0">
                <a:ln/>
                <a:pattFill prst="dkUpDiag">
                  <a:fgClr>
                    <a:prstClr val="white">
                      <a:lumMod val="50000"/>
                    </a:prstClr>
                  </a:fgClr>
                  <a:bgClr>
                    <a:prstClr val="black">
                      <a:lumMod val="75000"/>
                      <a:lumOff val="25000"/>
                    </a:prstClr>
                  </a:bgClr>
                </a:pattFill>
                <a:effectLst>
                  <a:outerShdw blurRad="38100" dist="19050" dir="2700000" algn="tl" rotWithShape="0">
                    <a:prstClr val="black">
                      <a:lumMod val="50000"/>
                      <a:alpha val="40000"/>
                    </a:prstClr>
                  </a:outerShdw>
                </a:effectLst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39" name="กล่องข้อความ 38">
              <a:extLst>
                <a:ext uri="{FF2B5EF4-FFF2-40B4-BE49-F238E27FC236}">
                  <a16:creationId xmlns:a16="http://schemas.microsoft.com/office/drawing/2014/main" id="{A4C84839-FFC4-CBAE-4CD1-5EAA88B23DC4}"/>
                </a:ext>
              </a:extLst>
            </p:cNvPr>
            <p:cNvSpPr txBox="1"/>
            <p:nvPr/>
          </p:nvSpPr>
          <p:spPr>
            <a:xfrm>
              <a:off x="215317" y="1455422"/>
              <a:ext cx="522900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4800" b="1" i="1" u="none" strike="noStrike" kern="1200" cap="none" spc="0" normalizeH="0" baseline="0" noProof="0" dirty="0">
                  <a:ln/>
                  <a:pattFill prst="dkUpDiag">
                    <a:fgClr>
                      <a:prstClr val="white">
                        <a:lumMod val="50000"/>
                      </a:prstClr>
                    </a:fgClr>
                    <a:bgClr>
                      <a:prstClr val="black">
                        <a:lumMod val="75000"/>
                        <a:lumOff val="25000"/>
                      </a:prstClr>
                    </a:bgClr>
                  </a:pattFill>
                  <a:effectLst>
                    <a:outerShdw blurRad="38100" dist="19050" dir="2700000" algn="tl" rotWithShape="0">
                      <a:prstClr val="black">
                        <a:lumMod val="50000"/>
                        <a:alpha val="40000"/>
                      </a:prstClr>
                    </a:outerShdw>
                  </a:effectLst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3.</a:t>
              </a:r>
            </a:p>
          </p:txBody>
        </p:sp>
      </p:grpSp>
      <p:grpSp>
        <p:nvGrpSpPr>
          <p:cNvPr id="40" name="กลุ่ม 39">
            <a:extLst>
              <a:ext uri="{FF2B5EF4-FFF2-40B4-BE49-F238E27FC236}">
                <a16:creationId xmlns:a16="http://schemas.microsoft.com/office/drawing/2014/main" id="{6F150C9E-34DE-2286-DDBC-A4025D8534BC}"/>
              </a:ext>
            </a:extLst>
          </p:cNvPr>
          <p:cNvGrpSpPr/>
          <p:nvPr/>
        </p:nvGrpSpPr>
        <p:grpSpPr>
          <a:xfrm>
            <a:off x="187109" y="4096114"/>
            <a:ext cx="525530" cy="830997"/>
            <a:chOff x="212687" y="1455422"/>
            <a:chExt cx="525530" cy="830997"/>
          </a:xfrm>
        </p:grpSpPr>
        <p:sp>
          <p:nvSpPr>
            <p:cNvPr id="41" name="วงรี 40">
              <a:extLst>
                <a:ext uri="{FF2B5EF4-FFF2-40B4-BE49-F238E27FC236}">
                  <a16:creationId xmlns:a16="http://schemas.microsoft.com/office/drawing/2014/main" id="{6B4B0213-72D6-D5E3-9C8F-409D1FEEA21C}"/>
                </a:ext>
              </a:extLst>
            </p:cNvPr>
            <p:cNvSpPr/>
            <p:nvPr/>
          </p:nvSpPr>
          <p:spPr>
            <a:xfrm>
              <a:off x="212687" y="1707501"/>
              <a:ext cx="481272" cy="483447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1" i="0" u="none" strike="noStrike" kern="1200" cap="none" spc="0" normalizeH="0" baseline="0" noProof="0">
                <a:ln/>
                <a:pattFill prst="dkUpDiag">
                  <a:fgClr>
                    <a:prstClr val="white">
                      <a:lumMod val="50000"/>
                    </a:prstClr>
                  </a:fgClr>
                  <a:bgClr>
                    <a:prstClr val="black">
                      <a:lumMod val="75000"/>
                      <a:lumOff val="25000"/>
                    </a:prstClr>
                  </a:bgClr>
                </a:pattFill>
                <a:effectLst>
                  <a:outerShdw blurRad="38100" dist="19050" dir="2700000" algn="tl" rotWithShape="0">
                    <a:prstClr val="black">
                      <a:lumMod val="50000"/>
                      <a:alpha val="40000"/>
                    </a:prstClr>
                  </a:outerShdw>
                </a:effectLst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42" name="กล่องข้อความ 41">
              <a:extLst>
                <a:ext uri="{FF2B5EF4-FFF2-40B4-BE49-F238E27FC236}">
                  <a16:creationId xmlns:a16="http://schemas.microsoft.com/office/drawing/2014/main" id="{8D82D80F-B07D-4F1F-7758-F8CE8722B120}"/>
                </a:ext>
              </a:extLst>
            </p:cNvPr>
            <p:cNvSpPr txBox="1"/>
            <p:nvPr/>
          </p:nvSpPr>
          <p:spPr>
            <a:xfrm>
              <a:off x="215317" y="1455422"/>
              <a:ext cx="522900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4800" b="1" i="1" u="none" strike="noStrike" kern="1200" cap="none" spc="0" normalizeH="0" baseline="0" noProof="0" dirty="0">
                  <a:ln/>
                  <a:pattFill prst="dkUpDiag">
                    <a:fgClr>
                      <a:prstClr val="white">
                        <a:lumMod val="50000"/>
                      </a:prstClr>
                    </a:fgClr>
                    <a:bgClr>
                      <a:prstClr val="black">
                        <a:lumMod val="75000"/>
                        <a:lumOff val="25000"/>
                      </a:prstClr>
                    </a:bgClr>
                  </a:pattFill>
                  <a:effectLst>
                    <a:outerShdw blurRad="38100" dist="19050" dir="2700000" algn="tl" rotWithShape="0">
                      <a:prstClr val="black">
                        <a:lumMod val="50000"/>
                        <a:alpha val="40000"/>
                      </a:prstClr>
                    </a:outerShdw>
                  </a:effectLst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4.</a:t>
              </a:r>
            </a:p>
          </p:txBody>
        </p:sp>
      </p:grpSp>
      <p:sp>
        <p:nvSpPr>
          <p:cNvPr id="43" name="ลูกศร: เครื่องหมายบั้ง 42">
            <a:extLst>
              <a:ext uri="{FF2B5EF4-FFF2-40B4-BE49-F238E27FC236}">
                <a16:creationId xmlns:a16="http://schemas.microsoft.com/office/drawing/2014/main" id="{A7768428-9B4E-D183-B3F3-FDBDF955F5FE}"/>
              </a:ext>
            </a:extLst>
          </p:cNvPr>
          <p:cNvSpPr/>
          <p:nvPr/>
        </p:nvSpPr>
        <p:spPr>
          <a:xfrm flipH="1">
            <a:off x="5741540" y="1023685"/>
            <a:ext cx="353665" cy="443716"/>
          </a:xfrm>
          <a:prstGeom prst="chevron">
            <a:avLst/>
          </a:prstGeom>
          <a:solidFill>
            <a:srgbClr val="DA9408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44" name="ลูกศร: เครื่องหมายบั้ง 43">
            <a:extLst>
              <a:ext uri="{FF2B5EF4-FFF2-40B4-BE49-F238E27FC236}">
                <a16:creationId xmlns:a16="http://schemas.microsoft.com/office/drawing/2014/main" id="{FAC1D306-FC02-7E02-5F39-BDF7FCB154E4}"/>
              </a:ext>
            </a:extLst>
          </p:cNvPr>
          <p:cNvSpPr/>
          <p:nvPr/>
        </p:nvSpPr>
        <p:spPr>
          <a:xfrm flipH="1">
            <a:off x="6000967" y="1023685"/>
            <a:ext cx="371475" cy="443716"/>
          </a:xfrm>
          <a:prstGeom prst="chevron">
            <a:avLst/>
          </a:prstGeom>
          <a:solidFill>
            <a:srgbClr val="FFC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45" name="ลูกศร: เครื่องหมายบั้ง 44">
            <a:extLst>
              <a:ext uri="{FF2B5EF4-FFF2-40B4-BE49-F238E27FC236}">
                <a16:creationId xmlns:a16="http://schemas.microsoft.com/office/drawing/2014/main" id="{AE8A54C2-8055-AFBC-EE47-A5E67B9BC29D}"/>
              </a:ext>
            </a:extLst>
          </p:cNvPr>
          <p:cNvSpPr/>
          <p:nvPr/>
        </p:nvSpPr>
        <p:spPr>
          <a:xfrm flipH="1">
            <a:off x="6290439" y="1023685"/>
            <a:ext cx="353665" cy="443716"/>
          </a:xfrm>
          <a:prstGeom prst="chevron">
            <a:avLst/>
          </a:prstGeom>
          <a:solidFill>
            <a:srgbClr val="ECD47C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1875676887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044244-8A09-161C-B841-62140E9385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Picture 4">
            <a:extLst>
              <a:ext uri="{FF2B5EF4-FFF2-40B4-BE49-F238E27FC236}">
                <a16:creationId xmlns:a16="http://schemas.microsoft.com/office/drawing/2014/main" id="{FE8CBC4B-A12A-8EE0-D4CB-AD64167CEF89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89" b="38656"/>
          <a:stretch>
            <a:fillRect/>
          </a:stretch>
        </p:blipFill>
        <p:spPr>
          <a:xfrm>
            <a:off x="73321" y="3524472"/>
            <a:ext cx="8997357" cy="26119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Rectangle: Rounded Corners 1">
            <a:extLst>
              <a:ext uri="{FF2B5EF4-FFF2-40B4-BE49-F238E27FC236}">
                <a16:creationId xmlns:a16="http://schemas.microsoft.com/office/drawing/2014/main" id="{EA836380-A258-28AB-7C3B-BEAE62C44B35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สรุปประเด็นคำถามและข้อคิดเห็น/ข้อเสนอแนะที่สำคัญ</a:t>
            </a:r>
          </a:p>
        </p:txBody>
      </p:sp>
      <p:sp>
        <p:nvSpPr>
          <p:cNvPr id="9" name="Slide Number Placeholder 27">
            <a:extLst>
              <a:ext uri="{FF2B5EF4-FFF2-40B4-BE49-F238E27FC236}">
                <a16:creationId xmlns:a16="http://schemas.microsoft.com/office/drawing/2014/main" id="{B4195B41-058D-FBD5-F0D7-753C2E94D6B6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17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117</a:t>
            </a:fld>
            <a:endParaRPr kumimoji="0" lang="en-US" sz="17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25" name="กล่องข้อความ 24">
            <a:extLst>
              <a:ext uri="{FF2B5EF4-FFF2-40B4-BE49-F238E27FC236}">
                <a16:creationId xmlns:a16="http://schemas.microsoft.com/office/drawing/2014/main" id="{54AB5923-0AA6-B0AD-6690-FD6361C3EF06}"/>
              </a:ext>
            </a:extLst>
          </p:cNvPr>
          <p:cNvSpPr txBox="1"/>
          <p:nvPr/>
        </p:nvSpPr>
        <p:spPr>
          <a:xfrm>
            <a:off x="1082954" y="1753273"/>
            <a:ext cx="7603849" cy="681038"/>
          </a:xfrm>
          <a:prstGeom prst="roundRect">
            <a:avLst/>
          </a:prstGeom>
          <a:solidFill>
            <a:srgbClr val="F2FBEF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>
            <a:spAutoFit/>
          </a:bodyPr>
          <a:lstStyle/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7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ในระหว่างการก่อสร้างจะมี</a:t>
            </a:r>
            <a:r>
              <a:rPr kumimoji="0" lang="th-TH" sz="1700" b="1" i="0" u="none" strike="noStrike" kern="0" cap="none" spc="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ผลกระทบด้านฝุ่นละออง เสียงรบกวน และความสั่นสะเทือน </a:t>
            </a:r>
            <a:r>
              <a:rPr kumimoji="0" lang="th-TH" sz="17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ขอให้โครงการให้ความสำคัญกับกลุ่มพื้นที่อ่อนไหวด้านสิ่งแวดล้อม โดยจะต้องกำหนดมาตรการลดผลกระทบ รวมถึงมี</a:t>
            </a:r>
            <a:r>
              <a:rPr kumimoji="0" lang="th-TH" sz="1700" b="1" i="0" u="none" strike="noStrike" kern="0" cap="none" spc="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แนวทางการรับเรื่องร้องเรียนที่เหมาะสม </a:t>
            </a:r>
            <a:endParaRPr kumimoji="0" lang="en-US" sz="1700" b="1" i="0" u="none" strike="noStrike" kern="100" cap="none" spc="0" normalizeH="0" baseline="0" noProof="0" dirty="0">
              <a:ln>
                <a:noFill/>
              </a:ln>
              <a:solidFill>
                <a:srgbClr val="4EA72E">
                  <a:lumMod val="50000"/>
                </a:srgbClr>
              </a:solidFill>
              <a:effectLst/>
              <a:uLnTx/>
              <a:uFillTx/>
              <a:latin typeface="TH SarabunPSK" panose="020B0500040200020003" pitchFamily="34" charset="-34"/>
              <a:ea typeface="Calibri" panose="020F0502020204030204" pitchFamily="34" charset="0"/>
              <a:cs typeface="TH SarabunPSK" panose="020B0500040200020003" pitchFamily="34" charset="-34"/>
            </a:endParaRPr>
          </a:p>
        </p:txBody>
      </p:sp>
      <p:sp>
        <p:nvSpPr>
          <p:cNvPr id="27" name="กล่องข้อความ 26">
            <a:extLst>
              <a:ext uri="{FF2B5EF4-FFF2-40B4-BE49-F238E27FC236}">
                <a16:creationId xmlns:a16="http://schemas.microsoft.com/office/drawing/2014/main" id="{0FEDEDBC-BAC1-153D-E0E2-9E325C6AFFF8}"/>
              </a:ext>
            </a:extLst>
          </p:cNvPr>
          <p:cNvSpPr txBox="1"/>
          <p:nvPr/>
        </p:nvSpPr>
        <p:spPr>
          <a:xfrm>
            <a:off x="1082954" y="2523639"/>
            <a:ext cx="7603849" cy="681038"/>
          </a:xfrm>
          <a:prstGeom prst="roundRect">
            <a:avLst/>
          </a:prstGeom>
          <a:solidFill>
            <a:srgbClr val="F2FBEF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>
            <a:spAutoFit/>
          </a:bodyPr>
          <a:lstStyle/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7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ให้</a:t>
            </a:r>
            <a:r>
              <a:rPr kumimoji="0" lang="th-TH" sz="1700" b="1" i="0" u="none" strike="noStrike" kern="0" cap="none" spc="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ระมัดระวังเรื่องอุบัติเหตุจากการก่อสร้างถนนและการจราจร </a:t>
            </a:r>
            <a:r>
              <a:rPr kumimoji="0" lang="th-TH" sz="17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ซึ่งจะส่งผลกระทบต่อภาพลักษณ์ด้านการท่องเที่ยวของจังหวัดกระบี่ ทั้งนี้ ขอให้มีเจ้าหน้าที่อาชีวอนามัยและความปลอดภัยประจำโครงการ และมีมาตรการที่เหมาะสม</a:t>
            </a:r>
            <a:endParaRPr kumimoji="0" lang="en-US" sz="17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Calibri" panose="020F0502020204030204" pitchFamily="34" charset="0"/>
              <a:cs typeface="TH SarabunPSK" panose="020B0500040200020003" pitchFamily="34" charset="-34"/>
            </a:endParaRPr>
          </a:p>
        </p:txBody>
      </p:sp>
      <p:sp>
        <p:nvSpPr>
          <p:cNvPr id="29" name="กล่องข้อความ 28">
            <a:extLst>
              <a:ext uri="{FF2B5EF4-FFF2-40B4-BE49-F238E27FC236}">
                <a16:creationId xmlns:a16="http://schemas.microsoft.com/office/drawing/2014/main" id="{D88D2692-3D65-906E-444D-E927DD2D560C}"/>
              </a:ext>
            </a:extLst>
          </p:cNvPr>
          <p:cNvSpPr txBox="1"/>
          <p:nvPr/>
        </p:nvSpPr>
        <p:spPr>
          <a:xfrm>
            <a:off x="1082954" y="3255893"/>
            <a:ext cx="7603849" cy="681038"/>
          </a:xfrm>
          <a:prstGeom prst="roundRect">
            <a:avLst/>
          </a:prstGeom>
          <a:solidFill>
            <a:srgbClr val="F2FBEF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>
            <a:spAutoFit/>
          </a:bodyPr>
          <a:lstStyle/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7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ขอให้มีการศึกษา</a:t>
            </a:r>
            <a:r>
              <a:rPr kumimoji="0" lang="th-TH" sz="1700" b="1" i="0" u="none" strike="noStrike" kern="0" cap="none" spc="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ผลกระทบด้านการกีดขวางการไหลของน้ำผิวดินและน้ำใต้ดิน </a:t>
            </a:r>
            <a:r>
              <a:rPr kumimoji="0" lang="th-TH" sz="17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รวมถึงเรื่องตะกอนดินที่จะส่งผลต่อการตื้นเขิน การกัดเซาะ และคุณภาพน้ำ</a:t>
            </a:r>
          </a:p>
        </p:txBody>
      </p:sp>
      <p:grpSp>
        <p:nvGrpSpPr>
          <p:cNvPr id="2" name="กลุ่ม 1">
            <a:extLst>
              <a:ext uri="{FF2B5EF4-FFF2-40B4-BE49-F238E27FC236}">
                <a16:creationId xmlns:a16="http://schemas.microsoft.com/office/drawing/2014/main" id="{C6224E27-F099-46BF-4544-C0D3560A5AA2}"/>
              </a:ext>
            </a:extLst>
          </p:cNvPr>
          <p:cNvGrpSpPr/>
          <p:nvPr/>
        </p:nvGrpSpPr>
        <p:grpSpPr>
          <a:xfrm>
            <a:off x="285762" y="1537246"/>
            <a:ext cx="563519" cy="830997"/>
            <a:chOff x="212687" y="1455422"/>
            <a:chExt cx="563519" cy="830997"/>
          </a:xfrm>
        </p:grpSpPr>
        <p:sp>
          <p:nvSpPr>
            <p:cNvPr id="10" name="วงรี 9">
              <a:extLst>
                <a:ext uri="{FF2B5EF4-FFF2-40B4-BE49-F238E27FC236}">
                  <a16:creationId xmlns:a16="http://schemas.microsoft.com/office/drawing/2014/main" id="{A357D1E8-CF83-FA04-0F03-A67CBD01118C}"/>
                </a:ext>
              </a:extLst>
            </p:cNvPr>
            <p:cNvSpPr/>
            <p:nvPr/>
          </p:nvSpPr>
          <p:spPr>
            <a:xfrm>
              <a:off x="212687" y="1707501"/>
              <a:ext cx="481272" cy="48344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12" name="กล่องข้อความ 11">
              <a:extLst>
                <a:ext uri="{FF2B5EF4-FFF2-40B4-BE49-F238E27FC236}">
                  <a16:creationId xmlns:a16="http://schemas.microsoft.com/office/drawing/2014/main" id="{B18816B7-7F93-E136-2EDB-789B37FFB0D3}"/>
                </a:ext>
              </a:extLst>
            </p:cNvPr>
            <p:cNvSpPr txBox="1"/>
            <p:nvPr/>
          </p:nvSpPr>
          <p:spPr>
            <a:xfrm>
              <a:off x="253306" y="1455422"/>
              <a:ext cx="522900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4800" b="1" i="1" u="none" strike="noStrike" kern="1200" cap="none" spc="0" normalizeH="0" baseline="0" noProof="0" dirty="0">
                  <a:ln/>
                  <a:pattFill prst="dkUpDiag">
                    <a:fgClr>
                      <a:prstClr val="white">
                        <a:lumMod val="50000"/>
                      </a:prstClr>
                    </a:fgClr>
                    <a:bgClr>
                      <a:prstClr val="black">
                        <a:lumMod val="75000"/>
                        <a:lumOff val="25000"/>
                      </a:prstClr>
                    </a:bgClr>
                  </a:pattFill>
                  <a:effectLst>
                    <a:outerShdw blurRad="38100" dist="19050" dir="2700000" algn="tl" rotWithShape="0">
                      <a:prstClr val="black">
                        <a:lumMod val="50000"/>
                        <a:alpha val="40000"/>
                      </a:prstClr>
                    </a:outerShdw>
                  </a:effectLst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1.</a:t>
              </a:r>
            </a:p>
          </p:txBody>
        </p:sp>
      </p:grpSp>
      <p:grpSp>
        <p:nvGrpSpPr>
          <p:cNvPr id="24" name="กลุ่ม 23">
            <a:extLst>
              <a:ext uri="{FF2B5EF4-FFF2-40B4-BE49-F238E27FC236}">
                <a16:creationId xmlns:a16="http://schemas.microsoft.com/office/drawing/2014/main" id="{A5806228-006B-E0F9-4ABE-7CA5BEB8581F}"/>
              </a:ext>
            </a:extLst>
          </p:cNvPr>
          <p:cNvGrpSpPr/>
          <p:nvPr/>
        </p:nvGrpSpPr>
        <p:grpSpPr>
          <a:xfrm>
            <a:off x="285762" y="2306580"/>
            <a:ext cx="563519" cy="830997"/>
            <a:chOff x="212687" y="1455422"/>
            <a:chExt cx="563519" cy="830997"/>
          </a:xfrm>
        </p:grpSpPr>
        <p:sp>
          <p:nvSpPr>
            <p:cNvPr id="26" name="วงรี 25">
              <a:extLst>
                <a:ext uri="{FF2B5EF4-FFF2-40B4-BE49-F238E27FC236}">
                  <a16:creationId xmlns:a16="http://schemas.microsoft.com/office/drawing/2014/main" id="{4B6A9FA2-6719-D520-0A16-24FE55C1CBBB}"/>
                </a:ext>
              </a:extLst>
            </p:cNvPr>
            <p:cNvSpPr/>
            <p:nvPr/>
          </p:nvSpPr>
          <p:spPr>
            <a:xfrm>
              <a:off x="212687" y="1707501"/>
              <a:ext cx="481272" cy="48344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28" name="กล่องข้อความ 27">
              <a:extLst>
                <a:ext uri="{FF2B5EF4-FFF2-40B4-BE49-F238E27FC236}">
                  <a16:creationId xmlns:a16="http://schemas.microsoft.com/office/drawing/2014/main" id="{4A7A674B-285C-4B8F-08D9-AE28DD83647E}"/>
                </a:ext>
              </a:extLst>
            </p:cNvPr>
            <p:cNvSpPr txBox="1"/>
            <p:nvPr/>
          </p:nvSpPr>
          <p:spPr>
            <a:xfrm>
              <a:off x="253306" y="1455422"/>
              <a:ext cx="522900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4800" b="1" i="1" u="none" strike="noStrike" kern="1200" cap="none" spc="0" normalizeH="0" baseline="0" noProof="0" dirty="0">
                  <a:ln/>
                  <a:pattFill prst="dkUpDiag">
                    <a:fgClr>
                      <a:prstClr val="white">
                        <a:lumMod val="50000"/>
                      </a:prstClr>
                    </a:fgClr>
                    <a:bgClr>
                      <a:prstClr val="black">
                        <a:lumMod val="75000"/>
                        <a:lumOff val="25000"/>
                      </a:prstClr>
                    </a:bgClr>
                  </a:pattFill>
                  <a:effectLst>
                    <a:outerShdw blurRad="38100" dist="19050" dir="2700000" algn="tl" rotWithShape="0">
                      <a:prstClr val="black">
                        <a:lumMod val="50000"/>
                        <a:alpha val="40000"/>
                      </a:prstClr>
                    </a:outerShdw>
                  </a:effectLst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2.</a:t>
              </a:r>
            </a:p>
          </p:txBody>
        </p:sp>
      </p:grpSp>
      <p:grpSp>
        <p:nvGrpSpPr>
          <p:cNvPr id="30" name="กลุ่ม 29">
            <a:extLst>
              <a:ext uri="{FF2B5EF4-FFF2-40B4-BE49-F238E27FC236}">
                <a16:creationId xmlns:a16="http://schemas.microsoft.com/office/drawing/2014/main" id="{A2F82EDB-E532-D00D-ED1E-AE8B60098756}"/>
              </a:ext>
            </a:extLst>
          </p:cNvPr>
          <p:cNvGrpSpPr/>
          <p:nvPr/>
        </p:nvGrpSpPr>
        <p:grpSpPr>
          <a:xfrm>
            <a:off x="285762" y="3063354"/>
            <a:ext cx="563519" cy="830997"/>
            <a:chOff x="212687" y="1455422"/>
            <a:chExt cx="563519" cy="830997"/>
          </a:xfrm>
        </p:grpSpPr>
        <p:sp>
          <p:nvSpPr>
            <p:cNvPr id="31" name="วงรี 30">
              <a:extLst>
                <a:ext uri="{FF2B5EF4-FFF2-40B4-BE49-F238E27FC236}">
                  <a16:creationId xmlns:a16="http://schemas.microsoft.com/office/drawing/2014/main" id="{0D2BEC31-A4CF-D0C1-18C2-FF41D8BB2D71}"/>
                </a:ext>
              </a:extLst>
            </p:cNvPr>
            <p:cNvSpPr/>
            <p:nvPr/>
          </p:nvSpPr>
          <p:spPr>
            <a:xfrm>
              <a:off x="212687" y="1707501"/>
              <a:ext cx="481272" cy="48344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1" i="0" u="none" strike="noStrike" kern="1200" cap="none" spc="0" normalizeH="0" baseline="0" noProof="0">
                <a:ln/>
                <a:pattFill prst="dkUpDiag">
                  <a:fgClr>
                    <a:prstClr val="white">
                      <a:lumMod val="50000"/>
                    </a:prstClr>
                  </a:fgClr>
                  <a:bgClr>
                    <a:prstClr val="black">
                      <a:lumMod val="75000"/>
                      <a:lumOff val="25000"/>
                    </a:prstClr>
                  </a:bgClr>
                </a:pattFill>
                <a:effectLst>
                  <a:outerShdw blurRad="38100" dist="19050" dir="2700000" algn="tl" rotWithShape="0">
                    <a:prstClr val="black">
                      <a:lumMod val="50000"/>
                      <a:alpha val="40000"/>
                    </a:prstClr>
                  </a:outerShdw>
                </a:effectLst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32" name="กล่องข้อความ 31">
              <a:extLst>
                <a:ext uri="{FF2B5EF4-FFF2-40B4-BE49-F238E27FC236}">
                  <a16:creationId xmlns:a16="http://schemas.microsoft.com/office/drawing/2014/main" id="{F30FDEA7-2470-CA18-3FE5-05ABFA1A9091}"/>
                </a:ext>
              </a:extLst>
            </p:cNvPr>
            <p:cNvSpPr txBox="1"/>
            <p:nvPr/>
          </p:nvSpPr>
          <p:spPr>
            <a:xfrm>
              <a:off x="253306" y="1455422"/>
              <a:ext cx="522900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4800" b="1" i="1" u="none" strike="noStrike" kern="1200" cap="none" spc="0" normalizeH="0" baseline="0" noProof="0" dirty="0">
                  <a:ln/>
                  <a:pattFill prst="dkUpDiag">
                    <a:fgClr>
                      <a:prstClr val="white">
                        <a:lumMod val="50000"/>
                      </a:prstClr>
                    </a:fgClr>
                    <a:bgClr>
                      <a:prstClr val="black">
                        <a:lumMod val="75000"/>
                        <a:lumOff val="25000"/>
                      </a:prstClr>
                    </a:bgClr>
                  </a:pattFill>
                  <a:effectLst>
                    <a:outerShdw blurRad="38100" dist="19050" dir="2700000" algn="tl" rotWithShape="0">
                      <a:prstClr val="black">
                        <a:lumMod val="50000"/>
                        <a:alpha val="40000"/>
                      </a:prstClr>
                    </a:outerShdw>
                  </a:effectLst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3.</a:t>
              </a:r>
            </a:p>
          </p:txBody>
        </p:sp>
      </p:grpSp>
      <p:grpSp>
        <p:nvGrpSpPr>
          <p:cNvPr id="36" name="กลุ่ม 35">
            <a:extLst>
              <a:ext uri="{FF2B5EF4-FFF2-40B4-BE49-F238E27FC236}">
                <a16:creationId xmlns:a16="http://schemas.microsoft.com/office/drawing/2014/main" id="{A1FB2D9C-D9EA-32C3-A1E2-BDF3DC0C7047}"/>
              </a:ext>
            </a:extLst>
          </p:cNvPr>
          <p:cNvGrpSpPr/>
          <p:nvPr/>
        </p:nvGrpSpPr>
        <p:grpSpPr>
          <a:xfrm>
            <a:off x="2752228" y="1107220"/>
            <a:ext cx="3770177" cy="449305"/>
            <a:chOff x="2556375" y="1303171"/>
            <a:chExt cx="3770177" cy="449305"/>
          </a:xfrm>
        </p:grpSpPr>
        <p:grpSp>
          <p:nvGrpSpPr>
            <p:cNvPr id="19" name="กลุ่ม 18">
              <a:extLst>
                <a:ext uri="{FF2B5EF4-FFF2-40B4-BE49-F238E27FC236}">
                  <a16:creationId xmlns:a16="http://schemas.microsoft.com/office/drawing/2014/main" id="{1219ECEC-AAAC-783E-27E9-1D655F5252E7}"/>
                </a:ext>
              </a:extLst>
            </p:cNvPr>
            <p:cNvGrpSpPr/>
            <p:nvPr/>
          </p:nvGrpSpPr>
          <p:grpSpPr>
            <a:xfrm>
              <a:off x="2556375" y="1308760"/>
              <a:ext cx="2797459" cy="443716"/>
              <a:chOff x="-110543" y="1246909"/>
              <a:chExt cx="2797459" cy="443716"/>
            </a:xfrm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</p:grpSpPr>
          <p:sp>
            <p:nvSpPr>
              <p:cNvPr id="20" name="ลูกศร: เครื่องหมายบั้ง 19">
                <a:extLst>
                  <a:ext uri="{FF2B5EF4-FFF2-40B4-BE49-F238E27FC236}">
                    <a16:creationId xmlns:a16="http://schemas.microsoft.com/office/drawing/2014/main" id="{978CEF34-42D2-0FA6-776C-4E6E330FAAC7}"/>
                  </a:ext>
                </a:extLst>
              </p:cNvPr>
              <p:cNvSpPr/>
              <p:nvPr/>
            </p:nvSpPr>
            <p:spPr>
              <a:xfrm>
                <a:off x="-110543" y="1246909"/>
                <a:ext cx="353665" cy="443716"/>
              </a:xfrm>
              <a:prstGeom prst="chevron">
                <a:avLst/>
              </a:prstGeom>
              <a:solidFill>
                <a:schemeClr val="accent6">
                  <a:lumMod val="75000"/>
                </a:schemeClr>
              </a:solidFill>
              <a:ln>
                <a:noFill/>
              </a:ln>
              <a:effectLst/>
              <a:sp3d>
                <a:bevelT w="139700" h="1397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th-TH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Cordia New" panose="020B0304020202020204" pitchFamily="34" charset="-34"/>
                </a:endParaRPr>
              </a:p>
            </p:txBody>
          </p:sp>
          <p:sp>
            <p:nvSpPr>
              <p:cNvPr id="21" name="ลูกศร: เครื่องหมายบั้ง 20">
                <a:extLst>
                  <a:ext uri="{FF2B5EF4-FFF2-40B4-BE49-F238E27FC236}">
                    <a16:creationId xmlns:a16="http://schemas.microsoft.com/office/drawing/2014/main" id="{4F1F3B1B-3CF8-C730-8304-4D7E3AF023FF}"/>
                  </a:ext>
                </a:extLst>
              </p:cNvPr>
              <p:cNvSpPr/>
              <p:nvPr/>
            </p:nvSpPr>
            <p:spPr>
              <a:xfrm>
                <a:off x="148884" y="1246909"/>
                <a:ext cx="371475" cy="443716"/>
              </a:xfrm>
              <a:prstGeom prst="chevron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noFill/>
              </a:ln>
              <a:effectLst/>
              <a:sp3d>
                <a:bevelT w="139700" h="1397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th-TH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Cordia New" panose="020B0304020202020204" pitchFamily="34" charset="-34"/>
                </a:endParaRPr>
              </a:p>
            </p:txBody>
          </p:sp>
          <p:sp>
            <p:nvSpPr>
              <p:cNvPr id="22" name="ลูกศร: เครื่องหมายบั้ง 21">
                <a:extLst>
                  <a:ext uri="{FF2B5EF4-FFF2-40B4-BE49-F238E27FC236}">
                    <a16:creationId xmlns:a16="http://schemas.microsoft.com/office/drawing/2014/main" id="{D6E4D919-C009-CE39-9382-2F99BD1763DD}"/>
                  </a:ext>
                </a:extLst>
              </p:cNvPr>
              <p:cNvSpPr/>
              <p:nvPr/>
            </p:nvSpPr>
            <p:spPr>
              <a:xfrm>
                <a:off x="438356" y="1246909"/>
                <a:ext cx="353665" cy="443716"/>
              </a:xfrm>
              <a:prstGeom prst="chevron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>
                <a:noFill/>
              </a:ln>
              <a:effectLst/>
              <a:sp3d>
                <a:bevelT w="139700" h="1397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th-TH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Cordia New" panose="020B0304020202020204" pitchFamily="34" charset="-34"/>
                </a:endParaRPr>
              </a:p>
            </p:txBody>
          </p:sp>
          <p:sp>
            <p:nvSpPr>
              <p:cNvPr id="23" name="สี่เหลี่ยมผืนผ้า: มุมมน 22">
                <a:extLst>
                  <a:ext uri="{FF2B5EF4-FFF2-40B4-BE49-F238E27FC236}">
                    <a16:creationId xmlns:a16="http://schemas.microsoft.com/office/drawing/2014/main" id="{8AD7A4C2-5094-CB6D-C7B2-1B73ADB1FE8D}"/>
                  </a:ext>
                </a:extLst>
              </p:cNvPr>
              <p:cNvSpPr/>
              <p:nvPr/>
            </p:nvSpPr>
            <p:spPr>
              <a:xfrm>
                <a:off x="874218" y="1246909"/>
                <a:ext cx="1812698" cy="438127"/>
              </a:xfrm>
              <a:prstGeom prst="roundRect">
                <a:avLst/>
              </a:prstGeom>
              <a:gradFill flip="none" rotWithShape="1">
                <a:gsLst>
                  <a:gs pos="0">
                    <a:schemeClr val="bg1"/>
                  </a:gs>
                  <a:gs pos="35000">
                    <a:schemeClr val="accent3">
                      <a:lumMod val="20000"/>
                      <a:lumOff val="80000"/>
                    </a:schemeClr>
                  </a:gs>
                  <a:gs pos="100000">
                    <a:schemeClr val="accent6">
                      <a:lumMod val="60000"/>
                      <a:lumOff val="40000"/>
                    </a:schemeClr>
                  </a:gs>
                </a:gsLst>
                <a:lin ang="10800000" scaled="1"/>
                <a:tileRect/>
              </a:gradFill>
              <a:ln>
                <a:noFill/>
              </a:ln>
              <a:effectLst/>
              <a:sp3d>
                <a:bevelT w="139700" h="1397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sz="20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+mn-ea"/>
                    <a:cs typeface="TH SarabunPSK" panose="020B0500040200020003" pitchFamily="34" charset="-34"/>
                  </a:rPr>
                  <a:t>ด้านสิ่งแวดล้อม</a:t>
                </a:r>
              </a:p>
            </p:txBody>
          </p:sp>
        </p:grpSp>
        <p:sp>
          <p:nvSpPr>
            <p:cNvPr id="33" name="ลูกศร: เครื่องหมายบั้ง 32">
              <a:extLst>
                <a:ext uri="{FF2B5EF4-FFF2-40B4-BE49-F238E27FC236}">
                  <a16:creationId xmlns:a16="http://schemas.microsoft.com/office/drawing/2014/main" id="{FC0198D0-7A08-09F1-6C20-0FE53FA55A46}"/>
                </a:ext>
              </a:extLst>
            </p:cNvPr>
            <p:cNvSpPr/>
            <p:nvPr/>
          </p:nvSpPr>
          <p:spPr>
            <a:xfrm flipH="1">
              <a:off x="5423988" y="1303171"/>
              <a:ext cx="353665" cy="443716"/>
            </a:xfrm>
            <a:prstGeom prst="chevron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34" name="ลูกศร: เครื่องหมายบั้ง 33">
              <a:extLst>
                <a:ext uri="{FF2B5EF4-FFF2-40B4-BE49-F238E27FC236}">
                  <a16:creationId xmlns:a16="http://schemas.microsoft.com/office/drawing/2014/main" id="{66A46893-CFEC-6169-A571-2E178C5D698C}"/>
                </a:ext>
              </a:extLst>
            </p:cNvPr>
            <p:cNvSpPr/>
            <p:nvPr/>
          </p:nvSpPr>
          <p:spPr>
            <a:xfrm flipH="1">
              <a:off x="5683415" y="1303171"/>
              <a:ext cx="371475" cy="443716"/>
            </a:xfrm>
            <a:prstGeom prst="chevron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35" name="ลูกศร: เครื่องหมายบั้ง 34">
              <a:extLst>
                <a:ext uri="{FF2B5EF4-FFF2-40B4-BE49-F238E27FC236}">
                  <a16:creationId xmlns:a16="http://schemas.microsoft.com/office/drawing/2014/main" id="{518486DE-8415-4485-998B-32EB869267F2}"/>
                </a:ext>
              </a:extLst>
            </p:cNvPr>
            <p:cNvSpPr/>
            <p:nvPr/>
          </p:nvSpPr>
          <p:spPr>
            <a:xfrm flipH="1">
              <a:off x="5972887" y="1303171"/>
              <a:ext cx="353665" cy="443716"/>
            </a:xfrm>
            <a:prstGeom prst="chevron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</p:grpSp>
      <p:sp>
        <p:nvSpPr>
          <p:cNvPr id="37" name="กล่องข้อความ 36">
            <a:extLst>
              <a:ext uri="{FF2B5EF4-FFF2-40B4-BE49-F238E27FC236}">
                <a16:creationId xmlns:a16="http://schemas.microsoft.com/office/drawing/2014/main" id="{A0B01626-92AA-733A-E697-69339381BD9E}"/>
              </a:ext>
            </a:extLst>
          </p:cNvPr>
          <p:cNvSpPr txBox="1"/>
          <p:nvPr/>
        </p:nvSpPr>
        <p:spPr>
          <a:xfrm>
            <a:off x="1108466" y="4035249"/>
            <a:ext cx="7603849" cy="681038"/>
          </a:xfrm>
          <a:prstGeom prst="roundRect">
            <a:avLst/>
          </a:prstGeom>
          <a:solidFill>
            <a:srgbClr val="F2FBEF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>
            <a:spAutoFit/>
          </a:bodyPr>
          <a:lstStyle/>
          <a:p>
            <a:pPr marL="0" marR="0" lvl="0" indent="0" algn="thaiDi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7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บางบริเวณมี</a:t>
            </a:r>
            <a:r>
              <a:rPr kumimoji="0" lang="th-TH" sz="1700" b="1" i="0" u="none" strike="noStrike" kern="0" cap="none" spc="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ต้นชมพูพันธ์ทิพย์</a:t>
            </a:r>
            <a:r>
              <a:rPr kumimoji="0" lang="th-TH" sz="17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ซึ่งออกดอกเป็นสีชมพูสวยงาม </a:t>
            </a:r>
            <a:r>
              <a:rPr kumimoji="0" lang="th-TH" sz="1700" b="1" i="0" u="none" strike="noStrike" kern="0" cap="none" spc="0" normalizeH="0" baseline="0" noProof="0" dirty="0">
                <a:ln>
                  <a:noFill/>
                </a:ln>
                <a:solidFill>
                  <a:srgbClr val="4EA72E">
                    <a:lumMod val="50000"/>
                  </a:srgbClr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เสนอให้มีการล้อมย้ายมาไว้ในบริเวณเดียวกัน</a:t>
            </a:r>
            <a:r>
              <a:rPr kumimoji="0" lang="th-TH" sz="17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เพื่อปรับปรุงทัศนียภาพให้เป็นจุดชมวิว</a:t>
            </a:r>
            <a:endParaRPr kumimoji="0" lang="en-US" sz="17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H SarabunPSK" panose="020B0500040200020003" pitchFamily="34" charset="-34"/>
              <a:ea typeface="Calibri" panose="020F0502020204030204" pitchFamily="34" charset="0"/>
              <a:cs typeface="TH SarabunPSK" panose="020B0500040200020003" pitchFamily="34" charset="-34"/>
            </a:endParaRPr>
          </a:p>
        </p:txBody>
      </p:sp>
      <p:grpSp>
        <p:nvGrpSpPr>
          <p:cNvPr id="38" name="กลุ่ม 37">
            <a:extLst>
              <a:ext uri="{FF2B5EF4-FFF2-40B4-BE49-F238E27FC236}">
                <a16:creationId xmlns:a16="http://schemas.microsoft.com/office/drawing/2014/main" id="{EEC665EE-8606-7DE1-5E63-BD32F7A6EF77}"/>
              </a:ext>
            </a:extLst>
          </p:cNvPr>
          <p:cNvGrpSpPr/>
          <p:nvPr/>
        </p:nvGrpSpPr>
        <p:grpSpPr>
          <a:xfrm>
            <a:off x="285762" y="3832688"/>
            <a:ext cx="563519" cy="830997"/>
            <a:chOff x="212687" y="1455422"/>
            <a:chExt cx="563519" cy="830997"/>
          </a:xfrm>
        </p:grpSpPr>
        <p:sp>
          <p:nvSpPr>
            <p:cNvPr id="39" name="วงรี 38">
              <a:extLst>
                <a:ext uri="{FF2B5EF4-FFF2-40B4-BE49-F238E27FC236}">
                  <a16:creationId xmlns:a16="http://schemas.microsoft.com/office/drawing/2014/main" id="{AD09AD74-09A0-424B-B78B-733B8D7B2CF4}"/>
                </a:ext>
              </a:extLst>
            </p:cNvPr>
            <p:cNvSpPr/>
            <p:nvPr/>
          </p:nvSpPr>
          <p:spPr>
            <a:xfrm>
              <a:off x="212687" y="1707501"/>
              <a:ext cx="481272" cy="48344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1" i="0" u="none" strike="noStrike" kern="1200" cap="none" spc="0" normalizeH="0" baseline="0" noProof="0">
                <a:ln/>
                <a:pattFill prst="dkUpDiag">
                  <a:fgClr>
                    <a:prstClr val="white">
                      <a:lumMod val="50000"/>
                    </a:prstClr>
                  </a:fgClr>
                  <a:bgClr>
                    <a:prstClr val="black">
                      <a:lumMod val="75000"/>
                      <a:lumOff val="25000"/>
                    </a:prstClr>
                  </a:bgClr>
                </a:pattFill>
                <a:effectLst>
                  <a:outerShdw blurRad="38100" dist="19050" dir="2700000" algn="tl" rotWithShape="0">
                    <a:prstClr val="black">
                      <a:lumMod val="50000"/>
                      <a:alpha val="40000"/>
                    </a:prstClr>
                  </a:outerShdw>
                </a:effectLst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sp>
          <p:nvSpPr>
            <p:cNvPr id="40" name="กล่องข้อความ 39">
              <a:extLst>
                <a:ext uri="{FF2B5EF4-FFF2-40B4-BE49-F238E27FC236}">
                  <a16:creationId xmlns:a16="http://schemas.microsoft.com/office/drawing/2014/main" id="{7475F986-E383-C653-1175-84017B5847F6}"/>
                </a:ext>
              </a:extLst>
            </p:cNvPr>
            <p:cNvSpPr txBox="1"/>
            <p:nvPr/>
          </p:nvSpPr>
          <p:spPr>
            <a:xfrm>
              <a:off x="253306" y="1455422"/>
              <a:ext cx="522900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th-TH" sz="4800" b="1" i="1" u="none" strike="noStrike" kern="1200" cap="none" spc="0" normalizeH="0" baseline="0" noProof="0" dirty="0">
                  <a:ln/>
                  <a:pattFill prst="dkUpDiag">
                    <a:fgClr>
                      <a:prstClr val="white">
                        <a:lumMod val="50000"/>
                      </a:prstClr>
                    </a:fgClr>
                    <a:bgClr>
                      <a:prstClr val="black">
                        <a:lumMod val="75000"/>
                        <a:lumOff val="25000"/>
                      </a:prstClr>
                    </a:bgClr>
                  </a:pattFill>
                  <a:effectLst>
                    <a:outerShdw blurRad="38100" dist="19050" dir="2700000" algn="tl" rotWithShape="0">
                      <a:prstClr val="black">
                        <a:lumMod val="50000"/>
                        <a:alpha val="40000"/>
                      </a:prstClr>
                    </a:outerShdw>
                  </a:effectLst>
                  <a:uLnTx/>
                  <a:uFillTx/>
                  <a:latin typeface="TH SarabunPSK" panose="020B0500040200020003" pitchFamily="34" charset="-34"/>
                  <a:ea typeface="+mn-ea"/>
                  <a:cs typeface="TH SarabunPSK" panose="020B0500040200020003" pitchFamily="34" charset="-34"/>
                </a:rPr>
                <a:t>4.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9775732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9D9A3A-531E-5D89-7AF8-21FBDC7717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Picture 4">
            <a:extLst>
              <a:ext uri="{FF2B5EF4-FFF2-40B4-BE49-F238E27FC236}">
                <a16:creationId xmlns:a16="http://schemas.microsoft.com/office/drawing/2014/main" id="{B706F16E-1FE5-6F2B-557E-BCE295DBF6A7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89" b="38656"/>
          <a:stretch>
            <a:fillRect/>
          </a:stretch>
        </p:blipFill>
        <p:spPr>
          <a:xfrm>
            <a:off x="73321" y="3524472"/>
            <a:ext cx="8997357" cy="26119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Rectangle: Rounded Corners 1">
            <a:extLst>
              <a:ext uri="{FF2B5EF4-FFF2-40B4-BE49-F238E27FC236}">
                <a16:creationId xmlns:a16="http://schemas.microsoft.com/office/drawing/2014/main" id="{2AF9EBC9-7633-0116-9C50-7CA977DD642C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การดำเนินงานในขั้นถัดไป</a:t>
            </a:r>
          </a:p>
        </p:txBody>
      </p:sp>
      <p:sp>
        <p:nvSpPr>
          <p:cNvPr id="9" name="Slide Number Placeholder 27">
            <a:extLst>
              <a:ext uri="{FF2B5EF4-FFF2-40B4-BE49-F238E27FC236}">
                <a16:creationId xmlns:a16="http://schemas.microsoft.com/office/drawing/2014/main" id="{26F9D26A-A4D5-7E47-60DF-F2DB75AC991B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17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118</a:t>
            </a:fld>
            <a:endParaRPr kumimoji="0" lang="en-US" sz="17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grpSp>
        <p:nvGrpSpPr>
          <p:cNvPr id="3" name="กลุ่ม 2">
            <a:extLst>
              <a:ext uri="{FF2B5EF4-FFF2-40B4-BE49-F238E27FC236}">
                <a16:creationId xmlns:a16="http://schemas.microsoft.com/office/drawing/2014/main" id="{6815DE16-F107-3C4D-6ED8-2385AC0FF269}"/>
              </a:ext>
            </a:extLst>
          </p:cNvPr>
          <p:cNvGrpSpPr/>
          <p:nvPr/>
        </p:nvGrpSpPr>
        <p:grpSpPr>
          <a:xfrm>
            <a:off x="220842" y="1179584"/>
            <a:ext cx="8760064" cy="1003518"/>
            <a:chOff x="370546" y="1786086"/>
            <a:chExt cx="8335970" cy="1121781"/>
          </a:xfrm>
        </p:grpSpPr>
        <p:sp>
          <p:nvSpPr>
            <p:cNvPr id="4" name="สี่เหลี่ยมผืนผ้า: มุมมน 5">
              <a:extLst>
                <a:ext uri="{FF2B5EF4-FFF2-40B4-BE49-F238E27FC236}">
                  <a16:creationId xmlns:a16="http://schemas.microsoft.com/office/drawing/2014/main" id="{B9C4FA45-A3CE-80C8-14D5-3DE1B7C36B84}"/>
                </a:ext>
              </a:extLst>
            </p:cNvPr>
            <p:cNvSpPr/>
            <p:nvPr/>
          </p:nvSpPr>
          <p:spPr>
            <a:xfrm>
              <a:off x="370546" y="1786086"/>
              <a:ext cx="8335970" cy="1121781"/>
            </a:xfrm>
            <a:prstGeom prst="roundRect">
              <a:avLst/>
            </a:prstGeom>
            <a:solidFill>
              <a:srgbClr val="FFFDAB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6" name="TextBox 32">
              <a:extLst>
                <a:ext uri="{FF2B5EF4-FFF2-40B4-BE49-F238E27FC236}">
                  <a16:creationId xmlns:a16="http://schemas.microsoft.com/office/drawing/2014/main" id="{2AED8EDC-0EA0-AD0C-C437-7BACAC79B217}"/>
                </a:ext>
              </a:extLst>
            </p:cNvPr>
            <p:cNvSpPr txBox="1"/>
            <p:nvPr/>
          </p:nvSpPr>
          <p:spPr>
            <a:xfrm>
              <a:off x="428409" y="1817437"/>
              <a:ext cx="8250713" cy="103214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74625" marR="0" lvl="0" indent="-174625" algn="thaiDi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>
                  <a:tab pos="360363" algn="l"/>
                </a:tabLst>
                <a:defRPr/>
              </a:pPr>
              <a:r>
                <a:rPr kumimoji="0" lang="th-TH" sz="1800" b="1" i="0" u="none" strike="noStrike" kern="0" cap="none" spc="0" normalizeH="0" baseline="0" noProof="0" dirty="0">
                  <a:ln>
                    <a:noFill/>
                  </a:ln>
                  <a:solidFill>
                    <a:srgbClr val="4EA72E">
                      <a:lumMod val="50000"/>
                    </a:srgbClr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itchFamily="34" charset="-34"/>
                </a:rPr>
                <a:t>สรุปผลการจัดประชุม</a:t>
              </a:r>
              <a:r>
                <a:rPr kumimoji="0" lang="th-TH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itchFamily="34" charset="-34"/>
                </a:rPr>
                <a:t>เพื่อหารือมาตรการป้องกันและแก้ไขผลกระทบสิ่งแวดล้อม </a:t>
              </a:r>
            </a:p>
            <a:p>
              <a:pPr marL="717550" marR="0" lvl="0" indent="-450850" algn="thaiDi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anose="05000000000000000000" pitchFamily="2" charset="2"/>
                <a:buChar char="Ø"/>
                <a:tabLst>
                  <a:tab pos="633413" algn="l"/>
                </a:tabLst>
                <a:defRPr/>
              </a:pPr>
              <a:r>
                <a:rPr kumimoji="0" lang="th-TH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itchFamily="34" charset="-34"/>
                </a:rPr>
                <a:t>เผยแพร่ผ่านทาง</a:t>
              </a:r>
              <a:r>
                <a:rPr kumimoji="0" lang="th-TH" sz="18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itchFamily="34" charset="-34"/>
                </a:rPr>
                <a:t>เว็บไซต์โครงการ </a:t>
              </a:r>
              <a:r>
                <a:rPr kumimoji="0" lang="th-TH" sz="1800" b="1" i="0" u="none" strike="noStrike" kern="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itchFamily="34" charset="-34"/>
                </a:rPr>
                <a:t>เฟซ</a:t>
              </a:r>
              <a:r>
                <a:rPr kumimoji="0" lang="th-TH" sz="18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itchFamily="34" charset="-34"/>
                </a:rPr>
                <a:t>บุ๊กโครงการ </a:t>
              </a:r>
            </a:p>
            <a:p>
              <a:pPr marL="717550" marR="0" lvl="0" indent="-450850" algn="thaiDi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anose="05000000000000000000" pitchFamily="2" charset="2"/>
                <a:buChar char="Ø"/>
                <a:tabLst>
                  <a:tab pos="633413" algn="l"/>
                </a:tabLst>
                <a:defRPr/>
              </a:pPr>
              <a:r>
                <a:rPr kumimoji="0" lang="th-TH" sz="18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itchFamily="34" charset="-34"/>
                </a:rPr>
                <a:t>ติดประกาศสรุปผลการประชุม</a:t>
              </a:r>
              <a:r>
                <a:rPr kumimoji="0" lang="th-TH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itchFamily="34" charset="-34"/>
                </a:rPr>
                <a:t>ที่บอร์ดประชาสัมพันธ์ของหน่วยงานท้องถิ่นในพื้นที่โครงการ ภายใน 15 วัน</a:t>
              </a:r>
            </a:p>
          </p:txBody>
        </p:sp>
      </p:grpSp>
      <p:grpSp>
        <p:nvGrpSpPr>
          <p:cNvPr id="7" name="กลุ่ม 6">
            <a:extLst>
              <a:ext uri="{FF2B5EF4-FFF2-40B4-BE49-F238E27FC236}">
                <a16:creationId xmlns:a16="http://schemas.microsoft.com/office/drawing/2014/main" id="{947EACB5-FB36-D62D-02C0-CC3B234CE526}"/>
              </a:ext>
            </a:extLst>
          </p:cNvPr>
          <p:cNvGrpSpPr/>
          <p:nvPr/>
        </p:nvGrpSpPr>
        <p:grpSpPr>
          <a:xfrm>
            <a:off x="220843" y="4710740"/>
            <a:ext cx="8760064" cy="834050"/>
            <a:chOff x="370546" y="3503529"/>
            <a:chExt cx="8364108" cy="1329469"/>
          </a:xfrm>
        </p:grpSpPr>
        <p:sp>
          <p:nvSpPr>
            <p:cNvPr id="8" name="สี่เหลี่ยมผืนผ้า: มุมมน 5">
              <a:extLst>
                <a:ext uri="{FF2B5EF4-FFF2-40B4-BE49-F238E27FC236}">
                  <a16:creationId xmlns:a16="http://schemas.microsoft.com/office/drawing/2014/main" id="{4ED1AF86-BAE0-6BEF-8531-BC9AD781581C}"/>
                </a:ext>
              </a:extLst>
            </p:cNvPr>
            <p:cNvSpPr/>
            <p:nvPr/>
          </p:nvSpPr>
          <p:spPr>
            <a:xfrm>
              <a:off x="370546" y="3503529"/>
              <a:ext cx="8364108" cy="1329469"/>
            </a:xfrm>
            <a:prstGeom prst="roundRect">
              <a:avLst/>
            </a:prstGeom>
            <a:solidFill>
              <a:srgbClr val="FFFDAB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11" name="TextBox 32">
              <a:extLst>
                <a:ext uri="{FF2B5EF4-FFF2-40B4-BE49-F238E27FC236}">
                  <a16:creationId xmlns:a16="http://schemas.microsoft.com/office/drawing/2014/main" id="{C65C6D86-EC4F-226B-1CF0-0BE214ADF63E}"/>
                </a:ext>
              </a:extLst>
            </p:cNvPr>
            <p:cNvSpPr txBox="1"/>
            <p:nvPr/>
          </p:nvSpPr>
          <p:spPr>
            <a:xfrm>
              <a:off x="475959" y="3503529"/>
              <a:ext cx="8258695" cy="103024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74625" marR="0" lvl="0" indent="-174625" algn="thaiDi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>
                  <a:tab pos="360363" algn="l"/>
                </a:tabLst>
                <a:defRPr/>
              </a:pPr>
              <a:r>
                <a:rPr kumimoji="0" lang="th-TH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itchFamily="34" charset="-34"/>
                </a:rPr>
                <a:t>จัดเตรียมข้อมูลเพื่อดำเนินการจัด</a:t>
              </a:r>
              <a:r>
                <a:rPr kumimoji="0" lang="th-TH" sz="1800" b="1" i="0" u="none" strike="noStrike" kern="0" cap="none" spc="0" normalizeH="0" baseline="0" noProof="0" dirty="0">
                  <a:ln>
                    <a:noFill/>
                  </a:ln>
                  <a:solidFill>
                    <a:srgbClr val="4EA72E">
                      <a:lumMod val="50000"/>
                    </a:srgbClr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itchFamily="34" charset="-34"/>
                </a:rPr>
                <a:t>ประชุมสรุปผลการประเมินผลกระทบสิ่งแวดล้อม </a:t>
              </a:r>
              <a:r>
                <a:rPr kumimoji="0" lang="th-TH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itchFamily="34" charset="-34"/>
                </a:rPr>
                <a:t>เพื่อนำเสนอผลการศึกษาด้านต่าง ๆ ของโครงการ </a:t>
              </a:r>
            </a:p>
            <a:p>
              <a:pPr marL="717550" marR="0" lvl="0" indent="-534988" algn="thaiDi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anose="05000000000000000000" pitchFamily="2" charset="2"/>
                <a:buChar char="Ø"/>
                <a:tabLst>
                  <a:tab pos="633413" algn="l"/>
                </a:tabLst>
                <a:defRPr/>
              </a:pPr>
              <a:r>
                <a:rPr kumimoji="0" lang="th-TH" sz="18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itchFamily="34" charset="-34"/>
                </a:rPr>
                <a:t>คาดว่าจะดำเนินการประมาณ</a:t>
              </a:r>
              <a:r>
                <a:rPr kumimoji="0" lang="th-TH" sz="1800" b="1" i="0" u="none" strike="noStrike" kern="0" cap="none" spc="0" normalizeH="0" baseline="0" noProof="0" dirty="0">
                  <a:ln>
                    <a:noFill/>
                  </a:ln>
                  <a:solidFill>
                    <a:srgbClr val="4EA72E">
                      <a:lumMod val="50000"/>
                    </a:srgbClr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itchFamily="34" charset="-34"/>
                </a:rPr>
                <a:t>เดือนตุลาคม 2569</a:t>
              </a:r>
            </a:p>
          </p:txBody>
        </p:sp>
      </p:grpSp>
      <p:grpSp>
        <p:nvGrpSpPr>
          <p:cNvPr id="13" name="กลุ่ม 12">
            <a:extLst>
              <a:ext uri="{FF2B5EF4-FFF2-40B4-BE49-F238E27FC236}">
                <a16:creationId xmlns:a16="http://schemas.microsoft.com/office/drawing/2014/main" id="{6D3EA807-4746-B4F0-173F-991453AA7608}"/>
              </a:ext>
            </a:extLst>
          </p:cNvPr>
          <p:cNvGrpSpPr/>
          <p:nvPr/>
        </p:nvGrpSpPr>
        <p:grpSpPr>
          <a:xfrm>
            <a:off x="220843" y="2419932"/>
            <a:ext cx="8760064" cy="1003518"/>
            <a:chOff x="370547" y="3237230"/>
            <a:chExt cx="8364108" cy="1003518"/>
          </a:xfrm>
        </p:grpSpPr>
        <p:sp>
          <p:nvSpPr>
            <p:cNvPr id="14" name="สี่เหลี่ยมผืนผ้า: มุมมน 5">
              <a:extLst>
                <a:ext uri="{FF2B5EF4-FFF2-40B4-BE49-F238E27FC236}">
                  <a16:creationId xmlns:a16="http://schemas.microsoft.com/office/drawing/2014/main" id="{AEF59DA6-4861-3393-7B80-5171C3284BA0}"/>
                </a:ext>
              </a:extLst>
            </p:cNvPr>
            <p:cNvSpPr/>
            <p:nvPr/>
          </p:nvSpPr>
          <p:spPr>
            <a:xfrm>
              <a:off x="370547" y="3237230"/>
              <a:ext cx="8364108" cy="1003518"/>
            </a:xfrm>
            <a:prstGeom prst="roundRect">
              <a:avLst/>
            </a:prstGeom>
            <a:solidFill>
              <a:srgbClr val="FFFDAB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15" name="TextBox 32">
              <a:extLst>
                <a:ext uri="{FF2B5EF4-FFF2-40B4-BE49-F238E27FC236}">
                  <a16:creationId xmlns:a16="http://schemas.microsoft.com/office/drawing/2014/main" id="{BB3086D2-3D70-D4F4-092C-0B558E6BD5CD}"/>
                </a:ext>
              </a:extLst>
            </p:cNvPr>
            <p:cNvSpPr txBox="1"/>
            <p:nvPr/>
          </p:nvSpPr>
          <p:spPr>
            <a:xfrm>
              <a:off x="447820" y="3263338"/>
              <a:ext cx="8258695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74625" marR="0" lvl="0" indent="-174625" algn="thaiDi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>
                  <a:tab pos="360363" algn="l"/>
                </a:tabLst>
                <a:defRPr/>
              </a:pPr>
              <a:r>
                <a:rPr kumimoji="0" lang="th-TH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itchFamily="34" charset="-34"/>
                </a:rPr>
                <a:t>ดำเนินการ</a:t>
              </a:r>
              <a:r>
                <a:rPr kumimoji="0" lang="th-TH" sz="1800" b="1" i="0" u="none" strike="noStrike" kern="0" cap="none" spc="0" normalizeH="0" baseline="0" noProof="0" dirty="0">
                  <a:ln>
                    <a:noFill/>
                  </a:ln>
                  <a:solidFill>
                    <a:srgbClr val="4EA72E">
                      <a:lumMod val="50000"/>
                    </a:srgbClr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itchFamily="34" charset="-34"/>
                </a:rPr>
                <a:t>เข้าพบหน่วยงานอนุรักษ์</a:t>
              </a:r>
              <a:r>
                <a:rPr kumimoji="0" lang="th-TH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itchFamily="34" charset="-34"/>
                </a:rPr>
                <a:t>เพื่อปรึกษาหารือและรับฟังความคิดเห็นเกี่ยวกับมาตรการป้องกันและแก้ไขผลกระทบสิ่งแวดล้อมด้านทรัพยากรสิ่งแวดล้อมทางชีวภาพ</a:t>
              </a:r>
            </a:p>
            <a:p>
              <a:pPr marL="717550" marR="0" lvl="0" indent="-534988" algn="thaiDi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anose="05000000000000000000" pitchFamily="2" charset="2"/>
                <a:buChar char="Ø"/>
                <a:tabLst>
                  <a:tab pos="633413" algn="l"/>
                </a:tabLst>
                <a:defRPr/>
              </a:pPr>
              <a:r>
                <a:rPr kumimoji="0" lang="th-TH" sz="18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itchFamily="34" charset="-34"/>
                </a:rPr>
                <a:t>คาดว่าจะดำเนินการประมาณ</a:t>
              </a:r>
              <a:r>
                <a:rPr kumimoji="0" lang="th-TH" sz="1800" b="1" i="0" u="none" strike="noStrike" kern="0" cap="none" spc="0" normalizeH="0" baseline="0" noProof="0" dirty="0">
                  <a:ln>
                    <a:noFill/>
                  </a:ln>
                  <a:solidFill>
                    <a:srgbClr val="4EA72E">
                      <a:lumMod val="50000"/>
                    </a:srgbClr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itchFamily="34" charset="-34"/>
                </a:rPr>
                <a:t>เดือนกันยายน 2569</a:t>
              </a:r>
            </a:p>
          </p:txBody>
        </p:sp>
      </p:grpSp>
      <p:grpSp>
        <p:nvGrpSpPr>
          <p:cNvPr id="16" name="กลุ่ม 15">
            <a:extLst>
              <a:ext uri="{FF2B5EF4-FFF2-40B4-BE49-F238E27FC236}">
                <a16:creationId xmlns:a16="http://schemas.microsoft.com/office/drawing/2014/main" id="{E5576CFD-0EE0-76D0-6B99-A76126C7E931}"/>
              </a:ext>
            </a:extLst>
          </p:cNvPr>
          <p:cNvGrpSpPr/>
          <p:nvPr/>
        </p:nvGrpSpPr>
        <p:grpSpPr>
          <a:xfrm>
            <a:off x="220843" y="3602743"/>
            <a:ext cx="8760064" cy="923330"/>
            <a:chOff x="370546" y="3503529"/>
            <a:chExt cx="8364108" cy="1471781"/>
          </a:xfrm>
        </p:grpSpPr>
        <p:sp>
          <p:nvSpPr>
            <p:cNvPr id="17" name="สี่เหลี่ยมผืนผ้า: มุมมน 5">
              <a:extLst>
                <a:ext uri="{FF2B5EF4-FFF2-40B4-BE49-F238E27FC236}">
                  <a16:creationId xmlns:a16="http://schemas.microsoft.com/office/drawing/2014/main" id="{D7BF691D-D538-1D71-3F22-B4465B118901}"/>
                </a:ext>
              </a:extLst>
            </p:cNvPr>
            <p:cNvSpPr/>
            <p:nvPr/>
          </p:nvSpPr>
          <p:spPr>
            <a:xfrm>
              <a:off x="370546" y="3503529"/>
              <a:ext cx="8364108" cy="1458675"/>
            </a:xfrm>
            <a:prstGeom prst="roundRect">
              <a:avLst/>
            </a:prstGeom>
            <a:solidFill>
              <a:srgbClr val="FFFDAB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endParaRPr>
            </a:p>
          </p:txBody>
        </p:sp>
        <p:sp>
          <p:nvSpPr>
            <p:cNvPr id="18" name="TextBox 32">
              <a:extLst>
                <a:ext uri="{FF2B5EF4-FFF2-40B4-BE49-F238E27FC236}">
                  <a16:creationId xmlns:a16="http://schemas.microsoft.com/office/drawing/2014/main" id="{2F5D7123-366B-E786-5149-1F934799E9E3}"/>
                </a:ext>
              </a:extLst>
            </p:cNvPr>
            <p:cNvSpPr txBox="1"/>
            <p:nvPr/>
          </p:nvSpPr>
          <p:spPr>
            <a:xfrm>
              <a:off x="475959" y="3503529"/>
              <a:ext cx="8258695" cy="147178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74625" marR="0" lvl="0" indent="-174625" algn="thaiDi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>
                  <a:tab pos="360363" algn="l"/>
                </a:tabLst>
                <a:defRPr/>
              </a:pPr>
              <a:r>
                <a:rPr kumimoji="0" lang="th-TH" sz="1800" b="1" i="0" u="none" strike="noStrike" kern="0" cap="none" spc="0" normalizeH="0" baseline="0" noProof="0" dirty="0">
                  <a:ln>
                    <a:noFill/>
                  </a:ln>
                  <a:solidFill>
                    <a:srgbClr val="4EA72E">
                      <a:lumMod val="50000"/>
                    </a:srgbClr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itchFamily="34" charset="-34"/>
                </a:rPr>
                <a:t>เผยแพร่ร่างรายงานการประเมินผลกระทบสิ่งแวดล้อมของโครงการ </a:t>
              </a:r>
              <a:r>
                <a:rPr kumimoji="0" lang="th-TH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itchFamily="34" charset="-34"/>
                </a:rPr>
                <a:t>โดยเผยแพร่ </a:t>
              </a:r>
              <a:r>
                <a:rPr kumimoji="0" lang="th-TH" sz="1800" b="1" i="0" u="none" strike="noStrike" kern="0" cap="none" spc="0" normalizeH="0" baseline="0" noProof="0" dirty="0">
                  <a:ln>
                    <a:noFill/>
                  </a:ln>
                  <a:solidFill>
                    <a:srgbClr val="4EA72E">
                      <a:lumMod val="50000"/>
                    </a:srgbClr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itchFamily="34" charset="-34"/>
                </a:rPr>
                <a:t>ณ ที่ว่าการอำเภอเมืองกระบี่ และเผยแพร่ผ่านเว็บไซต์โครงการ (</a:t>
              </a:r>
              <a:r>
                <a:rPr kumimoji="0" lang="en-US" sz="1800" b="1" i="0" u="none" strike="noStrike" kern="0" cap="none" spc="0" normalizeH="0" baseline="0" noProof="0" dirty="0">
                  <a:ln>
                    <a:noFill/>
                  </a:ln>
                  <a:solidFill>
                    <a:srgbClr val="4EA72E">
                      <a:lumMod val="50000"/>
                    </a:srgbClr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itchFamily="34" charset="-34"/>
                </a:rPr>
                <a:t>Website)</a:t>
              </a:r>
              <a:r>
                <a:rPr kumimoji="0" lang="th-TH" sz="1800" b="1" i="0" u="none" strike="noStrike" kern="0" cap="none" spc="0" normalizeH="0" baseline="0" noProof="0" dirty="0">
                  <a:ln>
                    <a:noFill/>
                  </a:ln>
                  <a:solidFill>
                    <a:srgbClr val="4EA72E">
                      <a:lumMod val="50000"/>
                    </a:srgbClr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itchFamily="34" charset="-34"/>
                </a:rPr>
                <a:t> </a:t>
              </a:r>
            </a:p>
            <a:p>
              <a:pPr marL="717550" marR="0" lvl="0" indent="-534988" algn="thaiDi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anose="05000000000000000000" pitchFamily="2" charset="2"/>
                <a:buChar char="Ø"/>
                <a:tabLst>
                  <a:tab pos="633413" algn="l"/>
                </a:tabLst>
                <a:defRPr/>
              </a:pPr>
              <a:r>
                <a:rPr kumimoji="0" lang="th-TH" sz="18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H SarabunPSK" panose="020B0500040200020003" pitchFamily="34" charset="-34"/>
                  <a:ea typeface="+mn-ea"/>
                  <a:cs typeface="TH SarabunPSK" pitchFamily="34" charset="-34"/>
                </a:rPr>
                <a:t>ก่อนการจัดประชุมเพื่อสรุปผลการประเมินผลกระทบสิ่งแวดล้อมล่วงหน้า 15 วัน</a:t>
              </a:r>
              <a:endParaRPr kumimoji="0" lang="th-TH" sz="18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itchFamily="34" charset="-3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76415990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1E8D23-6F5C-3263-8BF5-5055763BCB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1">
            <a:extLst>
              <a:ext uri="{FF2B5EF4-FFF2-40B4-BE49-F238E27FC236}">
                <a16:creationId xmlns:a16="http://schemas.microsoft.com/office/drawing/2014/main" id="{DF261407-98C0-8EFD-0CEB-58D2088757DC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ช่องทางการติดต่อเพิ่มเติม</a:t>
            </a:r>
          </a:p>
        </p:txBody>
      </p:sp>
      <p:grpSp>
        <p:nvGrpSpPr>
          <p:cNvPr id="26" name="กลุ่ม 25">
            <a:extLst>
              <a:ext uri="{FF2B5EF4-FFF2-40B4-BE49-F238E27FC236}">
                <a16:creationId xmlns:a16="http://schemas.microsoft.com/office/drawing/2014/main" id="{E33A885A-0D58-C1F1-8BF9-0A077DD215E3}"/>
              </a:ext>
            </a:extLst>
          </p:cNvPr>
          <p:cNvGrpSpPr/>
          <p:nvPr/>
        </p:nvGrpSpPr>
        <p:grpSpPr>
          <a:xfrm>
            <a:off x="1224416" y="476250"/>
            <a:ext cx="7488358" cy="2502490"/>
            <a:chOff x="1183569" y="348883"/>
            <a:chExt cx="7488358" cy="2502490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pic>
          <p:nvPicPr>
            <p:cNvPr id="23" name="รูปภาพ 22">
              <a:extLst>
                <a:ext uri="{FF2B5EF4-FFF2-40B4-BE49-F238E27FC236}">
                  <a16:creationId xmlns:a16="http://schemas.microsoft.com/office/drawing/2014/main" id="{8387D5CE-7F73-CDFF-CE76-7972A2A718B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83569" y="348883"/>
              <a:ext cx="7488358" cy="2502490"/>
            </a:xfrm>
            <a:prstGeom prst="rect">
              <a:avLst/>
            </a:prstGeom>
          </p:spPr>
        </p:pic>
        <p:grpSp>
          <p:nvGrpSpPr>
            <p:cNvPr id="10" name="กลุ่ม 9">
              <a:extLst>
                <a:ext uri="{FF2B5EF4-FFF2-40B4-BE49-F238E27FC236}">
                  <a16:creationId xmlns:a16="http://schemas.microsoft.com/office/drawing/2014/main" id="{E3FC10D7-CE4F-7F6B-C632-82D6BAAC832C}"/>
                </a:ext>
              </a:extLst>
            </p:cNvPr>
            <p:cNvGrpSpPr/>
            <p:nvPr/>
          </p:nvGrpSpPr>
          <p:grpSpPr>
            <a:xfrm>
              <a:off x="1855224" y="1279151"/>
              <a:ext cx="5226886" cy="990004"/>
              <a:chOff x="1855224" y="1462343"/>
              <a:chExt cx="5226886" cy="990004"/>
            </a:xfrm>
          </p:grpSpPr>
          <p:pic>
            <p:nvPicPr>
              <p:cNvPr id="2049" name="Picture 15">
                <a:extLst>
                  <a:ext uri="{FF2B5EF4-FFF2-40B4-BE49-F238E27FC236}">
                    <a16:creationId xmlns:a16="http://schemas.microsoft.com/office/drawing/2014/main" id="{7D400F89-F609-B679-17BB-EB8C091E6DF0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855224" y="1462343"/>
                <a:ext cx="990004" cy="9900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" name="Rectangle 3">
                <a:extLst>
                  <a:ext uri="{FF2B5EF4-FFF2-40B4-BE49-F238E27FC236}">
                    <a16:creationId xmlns:a16="http://schemas.microsoft.com/office/drawing/2014/main" id="{CEC27A3C-B5DB-3A1E-F1A5-1C63D41601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208262" y="1478421"/>
                <a:ext cx="4873848" cy="83099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  <a:spAutoFit/>
              </a:bodyPr>
              <a:lstStyle>
                <a:lvl1pPr indent="900113"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900113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altLang="th-TH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กลุ่มงานสิ่งแวดล้อม สำนักแผนงาน กรมทางหลวง</a:t>
                </a:r>
                <a:endParaRPr kumimoji="0" lang="en-US" altLang="th-TH" sz="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Cordia New" panose="020B0304020202020204" pitchFamily="34" charset="-34"/>
                </a:endParaRPr>
              </a:p>
              <a:p>
                <a:pPr marL="0" marR="0" lvl="0" indent="900113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altLang="th-TH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ถนนศรีอยุธยา แขวงทุ่งพญาไท เขตราชเทวี กรุงเทพมหานคร 10400</a:t>
                </a:r>
                <a:endParaRPr kumimoji="0" lang="en-US" altLang="th-TH" sz="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Cordia New" panose="020B0304020202020204" pitchFamily="34" charset="-34"/>
                </a:endParaRPr>
              </a:p>
              <a:p>
                <a:pPr marL="0" marR="0" lvl="0" indent="900113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altLang="th-TH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โทรศัพท์ </a:t>
                </a:r>
                <a:r>
                  <a:rPr kumimoji="0" lang="en-US" altLang="th-TH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: </a:t>
                </a:r>
                <a:r>
                  <a:rPr kumimoji="0" lang="th-TH" altLang="th-TH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0 2354 6668 ต่อ 26504</a:t>
                </a:r>
                <a:r>
                  <a:rPr kumimoji="0" lang="en-US" altLang="th-TH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, </a:t>
                </a:r>
                <a:r>
                  <a:rPr kumimoji="0" lang="th-TH" altLang="th-TH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26505 </a:t>
                </a:r>
                <a:endParaRPr kumimoji="0" lang="th-TH" altLang="th-TH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Cordia New" panose="020B0304020202020204" pitchFamily="34" charset="-34"/>
                </a:endParaRPr>
              </a:p>
            </p:txBody>
          </p:sp>
        </p:grpSp>
      </p:grpSp>
      <p:grpSp>
        <p:nvGrpSpPr>
          <p:cNvPr id="27" name="กลุ่ม 26">
            <a:extLst>
              <a:ext uri="{FF2B5EF4-FFF2-40B4-BE49-F238E27FC236}">
                <a16:creationId xmlns:a16="http://schemas.microsoft.com/office/drawing/2014/main" id="{FF99F5C7-301C-1B5F-3539-ABD4BAF4C409}"/>
              </a:ext>
            </a:extLst>
          </p:cNvPr>
          <p:cNvGrpSpPr/>
          <p:nvPr/>
        </p:nvGrpSpPr>
        <p:grpSpPr>
          <a:xfrm>
            <a:off x="1255092" y="2045300"/>
            <a:ext cx="7488357" cy="3133570"/>
            <a:chOff x="1183570" y="2048030"/>
            <a:chExt cx="7488357" cy="3133570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pic>
          <p:nvPicPr>
            <p:cNvPr id="24" name="รูปภาพ 23">
              <a:extLst>
                <a:ext uri="{FF2B5EF4-FFF2-40B4-BE49-F238E27FC236}">
                  <a16:creationId xmlns:a16="http://schemas.microsoft.com/office/drawing/2014/main" id="{75385ACC-B48E-190F-D310-759B356094F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83570" y="2048030"/>
              <a:ext cx="7488357" cy="3133570"/>
            </a:xfrm>
            <a:prstGeom prst="flowChartTerminator">
              <a:avLst/>
            </a:prstGeom>
          </p:spPr>
        </p:pic>
        <p:grpSp>
          <p:nvGrpSpPr>
            <p:cNvPr id="11" name="กลุ่ม 10">
              <a:extLst>
                <a:ext uri="{FF2B5EF4-FFF2-40B4-BE49-F238E27FC236}">
                  <a16:creationId xmlns:a16="http://schemas.microsoft.com/office/drawing/2014/main" id="{EE477B29-521A-D70D-80B9-5C686AD902BF}"/>
                </a:ext>
              </a:extLst>
            </p:cNvPr>
            <p:cNvGrpSpPr/>
            <p:nvPr/>
          </p:nvGrpSpPr>
          <p:grpSpPr>
            <a:xfrm>
              <a:off x="1620179" y="2692400"/>
              <a:ext cx="5988664" cy="1949214"/>
              <a:chOff x="1785389" y="2625839"/>
              <a:chExt cx="5988664" cy="1949214"/>
            </a:xfrm>
          </p:grpSpPr>
          <p:sp>
            <p:nvSpPr>
              <p:cNvPr id="4" name="Rectangle 5">
                <a:extLst>
                  <a:ext uri="{FF2B5EF4-FFF2-40B4-BE49-F238E27FC236}">
                    <a16:creationId xmlns:a16="http://schemas.microsoft.com/office/drawing/2014/main" id="{4AEF0380-FAA9-CB96-60E3-0447AA065B0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29423" y="2625839"/>
                <a:ext cx="1184025" cy="362534"/>
              </a:xfrm>
              <a:prstGeom prst="flowChartTerminator">
                <a:avLst/>
              </a:prstGeom>
              <a:ln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vert="horz" wrap="square" lIns="72000" tIns="72000" rIns="72000" bIns="72000" numCol="1" anchor="ctr" anchorCtr="0" compatLnSpc="1">
                <a:prstTxWarp prst="textNoShape">
                  <a:avLst/>
                </a:prstTxWarp>
                <a:noAutofit/>
              </a:bodyPr>
              <a:lstStyle>
                <a:lvl1pPr indent="1169988"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altLang="th-TH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บริษัทที่ปรึกษา</a:t>
                </a:r>
                <a:endParaRPr kumimoji="0" lang="en-US" altLang="th-TH" sz="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Cordia New" panose="020B0304020202020204" pitchFamily="34" charset="-34"/>
                </a:endParaRPr>
              </a:p>
            </p:txBody>
          </p:sp>
          <p:sp>
            <p:nvSpPr>
              <p:cNvPr id="6" name="Rectangle 6">
                <a:extLst>
                  <a:ext uri="{FF2B5EF4-FFF2-40B4-BE49-F238E27FC236}">
                    <a16:creationId xmlns:a16="http://schemas.microsoft.com/office/drawing/2014/main" id="{3349207E-253F-EFA4-B566-3BE29FEA4B5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85389" y="2699620"/>
                <a:ext cx="5988664" cy="1875433"/>
              </a:xfrm>
              <a:prstGeom prst="flowChartTerminator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  <a:spAutoFit/>
              </a:bodyPr>
              <a:lstStyle>
                <a:lvl1pPr indent="1169988"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1169988" algn="l" defTabSz="914400" rtl="0" eaLnBrk="0" fontAlgn="base" latinLnBrk="0" hangingPunct="0">
                  <a:lnSpc>
                    <a:spcPts val="16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altLang="th-TH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ด้านสิ่งแวดล้อมและการมีส่วนร่วมของประชาชน</a:t>
                </a:r>
                <a:endParaRPr kumimoji="0" lang="en-US" altLang="th-TH" sz="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Cordia New" panose="020B0304020202020204" pitchFamily="34" charset="-34"/>
                </a:endParaRPr>
              </a:p>
              <a:p>
                <a:pPr marL="0" marR="0" lvl="0" indent="1169988" algn="l" defTabSz="914400" rtl="0" eaLnBrk="0" fontAlgn="base" latinLnBrk="0" hangingPunct="0">
                  <a:lnSpc>
                    <a:spcPts val="16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altLang="th-TH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บริษัท ธรรมชาติ คอน</a:t>
                </a:r>
                <a:r>
                  <a:rPr kumimoji="0" lang="th-TH" altLang="th-TH" sz="1600" b="1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ซัลแต</a:t>
                </a:r>
                <a:r>
                  <a:rPr kumimoji="0" lang="th-TH" altLang="th-TH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นท์ จำกัด</a:t>
                </a:r>
                <a:endParaRPr kumimoji="0" lang="en-US" altLang="th-TH" sz="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Cordia New" panose="020B0304020202020204" pitchFamily="34" charset="-34"/>
                </a:endParaRPr>
              </a:p>
              <a:p>
                <a:pPr marL="0" marR="0" lvl="0" indent="1169988" algn="l" defTabSz="914400" rtl="0" eaLnBrk="0" fontAlgn="base" latinLnBrk="0" hangingPunct="0">
                  <a:lnSpc>
                    <a:spcPts val="16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altLang="th-TH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288/172 ถนนสายไหม แขวงสายไหม เขตสายไหม กรุงเทพฯ 10220</a:t>
                </a:r>
                <a:endParaRPr kumimoji="0" lang="en-US" altLang="th-TH" sz="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Cordia New" panose="020B0304020202020204" pitchFamily="34" charset="-34"/>
                </a:endParaRPr>
              </a:p>
              <a:p>
                <a:pPr marL="0" marR="0" lvl="0" indent="1169988" algn="l" defTabSz="914400" rtl="0" eaLnBrk="0" fontAlgn="base" latinLnBrk="0" hangingPunct="0">
                  <a:lnSpc>
                    <a:spcPts val="16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altLang="th-TH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โทรศัพท์ </a:t>
                </a:r>
                <a:r>
                  <a:rPr kumimoji="0" lang="en-US" altLang="th-TH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: </a:t>
                </a:r>
                <a:r>
                  <a:rPr kumimoji="0" lang="th-TH" altLang="th-TH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0 2003 5230</a:t>
                </a:r>
                <a:endParaRPr kumimoji="0" lang="en-US" altLang="th-TH" sz="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Cordia New" panose="020B0304020202020204" pitchFamily="34" charset="-34"/>
                </a:endParaRPr>
              </a:p>
              <a:p>
                <a:pPr marL="0" marR="0" lvl="0" indent="1169988" algn="l" defTabSz="914400" rtl="0" eaLnBrk="0" fontAlgn="base" latinLnBrk="0" hangingPunct="0">
                  <a:lnSpc>
                    <a:spcPts val="16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altLang="th-TH" sz="1600" b="0" i="0" u="sng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ผู้ประสานงานด้านสิ่งแวดล้อม</a:t>
                </a:r>
                <a:r>
                  <a:rPr kumimoji="0" lang="th-TH" altLang="th-TH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 </a:t>
                </a:r>
                <a:r>
                  <a:rPr kumimoji="0" lang="en-US" altLang="th-TH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: </a:t>
                </a:r>
                <a:r>
                  <a:rPr kumimoji="0" lang="th-TH" altLang="th-TH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คุณสุนทรี ดุ</a:t>
                </a:r>
                <a:r>
                  <a:rPr kumimoji="0" lang="th-TH" altLang="th-TH" sz="16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ริย</a:t>
                </a:r>
                <a:r>
                  <a:rPr kumimoji="0" lang="th-TH" altLang="th-TH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ประทีป</a:t>
                </a:r>
                <a:endParaRPr kumimoji="0" lang="en-US" altLang="th-TH" sz="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Cordia New" panose="020B0304020202020204" pitchFamily="34" charset="-34"/>
                </a:endParaRPr>
              </a:p>
              <a:p>
                <a:pPr marL="0" marR="0" lvl="0" indent="1169988" algn="l" defTabSz="914400" rtl="0" eaLnBrk="0" fontAlgn="base" latinLnBrk="0" hangingPunct="0">
                  <a:lnSpc>
                    <a:spcPts val="16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altLang="th-TH" sz="1600" b="0" i="0" u="sng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ผู้ประสานงานด้านการมีส่วนร่วมของประชาชน</a:t>
                </a:r>
                <a:r>
                  <a:rPr kumimoji="0" lang="th-TH" altLang="th-TH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 </a:t>
                </a:r>
                <a:r>
                  <a:rPr kumimoji="0" lang="en-US" altLang="th-TH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: </a:t>
                </a:r>
                <a:r>
                  <a:rPr kumimoji="0" lang="th-TH" altLang="th-TH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คุณกมลชนก พรหมสุวรรณ</a:t>
                </a:r>
                <a:endParaRPr kumimoji="0" lang="th-TH" altLang="th-TH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Cordia New" panose="020B0304020202020204" pitchFamily="34" charset="-34"/>
                </a:endParaRPr>
              </a:p>
            </p:txBody>
          </p:sp>
          <p:pic>
            <p:nvPicPr>
              <p:cNvPr id="2052" name="รูปภาพ 34">
                <a:extLst>
                  <a:ext uri="{FF2B5EF4-FFF2-40B4-BE49-F238E27FC236}">
                    <a16:creationId xmlns:a16="http://schemas.microsoft.com/office/drawing/2014/main" id="{71E29721-A0B0-88CA-83BA-4771C9946E34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789655" y="3178640"/>
                <a:ext cx="1563338" cy="1104581"/>
              </a:xfrm>
              <a:prstGeom prst="flowChartTerminator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grpSp>
        <p:nvGrpSpPr>
          <p:cNvPr id="28" name="กลุ่ม 27">
            <a:extLst>
              <a:ext uri="{FF2B5EF4-FFF2-40B4-BE49-F238E27FC236}">
                <a16:creationId xmlns:a16="http://schemas.microsoft.com/office/drawing/2014/main" id="{674B74C6-F400-502E-56CC-3D22AAF9507A}"/>
              </a:ext>
            </a:extLst>
          </p:cNvPr>
          <p:cNvGrpSpPr/>
          <p:nvPr/>
        </p:nvGrpSpPr>
        <p:grpSpPr>
          <a:xfrm>
            <a:off x="1224416" y="3970623"/>
            <a:ext cx="7345313" cy="2755984"/>
            <a:chOff x="1183569" y="3943945"/>
            <a:chExt cx="7345313" cy="2755984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pic>
          <p:nvPicPr>
            <p:cNvPr id="25" name="รูปภาพ 24">
              <a:extLst>
                <a:ext uri="{FF2B5EF4-FFF2-40B4-BE49-F238E27FC236}">
                  <a16:creationId xmlns:a16="http://schemas.microsoft.com/office/drawing/2014/main" id="{798D9041-B898-73AF-40E6-A04327E0A6C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duotone>
                <a:schemeClr val="accent4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83569" y="3943945"/>
              <a:ext cx="7345313" cy="2755984"/>
            </a:xfrm>
            <a:prstGeom prst="rect">
              <a:avLst/>
            </a:prstGeom>
          </p:spPr>
        </p:pic>
        <p:grpSp>
          <p:nvGrpSpPr>
            <p:cNvPr id="12" name="กลุ่ม 11">
              <a:extLst>
                <a:ext uri="{FF2B5EF4-FFF2-40B4-BE49-F238E27FC236}">
                  <a16:creationId xmlns:a16="http://schemas.microsoft.com/office/drawing/2014/main" id="{23A45658-1E74-A4AC-A851-83F56C848839}"/>
                </a:ext>
              </a:extLst>
            </p:cNvPr>
            <p:cNvGrpSpPr/>
            <p:nvPr/>
          </p:nvGrpSpPr>
          <p:grpSpPr>
            <a:xfrm>
              <a:off x="1912828" y="4786022"/>
              <a:ext cx="5169282" cy="1323439"/>
              <a:chOff x="1912828" y="4582643"/>
              <a:chExt cx="5169282" cy="1323439"/>
            </a:xfrm>
          </p:grpSpPr>
          <p:pic>
            <p:nvPicPr>
              <p:cNvPr id="2055" name="รูปภาพ 8">
                <a:extLst>
                  <a:ext uri="{FF2B5EF4-FFF2-40B4-BE49-F238E27FC236}">
                    <a16:creationId xmlns:a16="http://schemas.microsoft.com/office/drawing/2014/main" id="{71EEE2DC-25A3-F8A5-F955-3A10ED3712B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912828" y="4894396"/>
                <a:ext cx="815926" cy="81592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9" name="Rectangle 9">
                <a:extLst>
                  <a:ext uri="{FF2B5EF4-FFF2-40B4-BE49-F238E27FC236}">
                    <a16:creationId xmlns:a16="http://schemas.microsoft.com/office/drawing/2014/main" id="{D3C8C3A3-4424-69EF-F25E-7DAED7A9A08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630342" y="4582643"/>
                <a:ext cx="4451768" cy="132343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  <a:spAutoFit/>
              </a:bodyPr>
              <a:lstStyle>
                <a:lvl1pPr indent="442913"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45720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altLang="th-TH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ด้านวิศวกรรมและจราจร</a:t>
                </a:r>
                <a:endParaRPr kumimoji="0" lang="en-US" altLang="th-TH" sz="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Cordia New" panose="020B0304020202020204" pitchFamily="34" charset="-34"/>
                </a:endParaRPr>
              </a:p>
              <a:p>
                <a:pPr marL="0" marR="0" lvl="0" indent="442913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altLang="th-TH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บริษัท อิน</a:t>
                </a:r>
                <a:r>
                  <a:rPr kumimoji="0" lang="th-TH" altLang="th-TH" sz="1600" b="1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เทลแพลน</a:t>
                </a:r>
                <a:r>
                  <a:rPr kumimoji="0" lang="th-TH" altLang="th-TH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 จำกัด</a:t>
                </a:r>
                <a:endParaRPr kumimoji="0" lang="en-US" altLang="th-TH" sz="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Cordia New" panose="020B0304020202020204" pitchFamily="34" charset="-34"/>
                </a:endParaRPr>
              </a:p>
              <a:p>
                <a:pPr marL="0" marR="0" lvl="0" indent="442913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altLang="th-TH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36/11 หมู่ 9 ตำบลบางพูด อำเภอปากเกร็ด จังหวัดนนทบุรี 11120</a:t>
                </a:r>
                <a:endParaRPr kumimoji="0" lang="en-US" altLang="th-TH" sz="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Cordia New" panose="020B0304020202020204" pitchFamily="34" charset="-34"/>
                </a:endParaRPr>
              </a:p>
              <a:p>
                <a:pPr marL="0" marR="0" lvl="0" indent="442913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altLang="th-TH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โทรศัพท์ </a:t>
                </a:r>
                <a:r>
                  <a:rPr kumimoji="0" lang="en-US" altLang="th-TH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:</a:t>
                </a:r>
                <a:r>
                  <a:rPr kumimoji="0" lang="th-TH" altLang="th-TH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 0 2278 0565  โทรสาร 0 2278 0565</a:t>
                </a:r>
                <a:endParaRPr kumimoji="0" lang="en-US" altLang="th-TH" sz="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Cordia New" panose="020B0304020202020204" pitchFamily="34" charset="-34"/>
                </a:endParaRPr>
              </a:p>
              <a:p>
                <a:pPr marL="0" marR="0" lvl="0" indent="442913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th-TH" altLang="th-TH" sz="1600" b="0" i="0" u="sng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ผู้ประสานงานด้านวิศวกรรมและจราจร</a:t>
                </a:r>
                <a:r>
                  <a:rPr kumimoji="0" lang="th-TH" altLang="th-TH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 </a:t>
                </a:r>
                <a:r>
                  <a:rPr kumimoji="0" lang="en-US" altLang="th-TH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: </a:t>
                </a:r>
                <a:r>
                  <a:rPr kumimoji="0" lang="th-TH" altLang="th-TH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H SarabunPSK" panose="020B0500040200020003" pitchFamily="34" charset="-34"/>
                    <a:ea typeface="Calibri" panose="020F0502020204030204" pitchFamily="34" charset="0"/>
                    <a:cs typeface="TH SarabunPSK" panose="020B0500040200020003" pitchFamily="34" charset="-34"/>
                  </a:rPr>
                  <a:t>คุณศรศักดิ์ แก้วแบน</a:t>
                </a:r>
                <a:endParaRPr kumimoji="0" lang="th-TH" altLang="th-TH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Cordia New" panose="020B0304020202020204" pitchFamily="34" charset="-34"/>
                </a:endParaRPr>
              </a:p>
            </p:txBody>
          </p:sp>
        </p:grpSp>
      </p:grpSp>
      <p:sp>
        <p:nvSpPr>
          <p:cNvPr id="29" name="Rectangle 5">
            <a:extLst>
              <a:ext uri="{FF2B5EF4-FFF2-40B4-BE49-F238E27FC236}">
                <a16:creationId xmlns:a16="http://schemas.microsoft.com/office/drawing/2014/main" id="{58891AC5-649A-3C3F-2806-C7AD8E9DC8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35735" y="967294"/>
            <a:ext cx="1079500" cy="352310"/>
          </a:xfrm>
          <a:prstGeom prst="flowChartTerminator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72000" tIns="72000" rIns="72000" bIns="72000" numCol="1" anchor="ctr" anchorCtr="0" compatLnSpc="1">
            <a:prstTxWarp prst="textNoShape">
              <a:avLst/>
            </a:prstTxWarp>
            <a:noAutofit/>
          </a:bodyPr>
          <a:lstStyle>
            <a:lvl1pPr indent="1169988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altLang="th-TH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กรมทางหลวง</a:t>
            </a:r>
            <a:endParaRPr kumimoji="0" lang="en-US" altLang="th-TH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2" name="Slide Number Placeholder 27">
            <a:extLst>
              <a:ext uri="{FF2B5EF4-FFF2-40B4-BE49-F238E27FC236}">
                <a16:creationId xmlns:a16="http://schemas.microsoft.com/office/drawing/2014/main" id="{407952FE-0CBB-1EC3-1DD6-DEDB731C883C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119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986995937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DAD537-F14F-004E-2660-E0240E1065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สี่เหลี่ยมผืนผ้า 13">
            <a:extLst>
              <a:ext uri="{FF2B5EF4-FFF2-40B4-BE49-F238E27FC236}">
                <a16:creationId xmlns:a16="http://schemas.microsoft.com/office/drawing/2014/main" id="{C5565F3C-07A8-049D-D8FD-5B3D0FBFC784}"/>
              </a:ext>
            </a:extLst>
          </p:cNvPr>
          <p:cNvSpPr/>
          <p:nvPr/>
        </p:nvSpPr>
        <p:spPr>
          <a:xfrm>
            <a:off x="3406119" y="1931859"/>
            <a:ext cx="2408060" cy="2412000"/>
          </a:xfrm>
          <a:prstGeom prst="rect">
            <a:avLst/>
          </a:prstGeom>
          <a:solidFill>
            <a:schemeClr val="bg1"/>
          </a:solidFill>
          <a:ln w="38100">
            <a:solidFill>
              <a:srgbClr val="4470B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sp>
        <p:nvSpPr>
          <p:cNvPr id="5" name="Rectangle: Rounded Corners 1">
            <a:extLst>
              <a:ext uri="{FF2B5EF4-FFF2-40B4-BE49-F238E27FC236}">
                <a16:creationId xmlns:a16="http://schemas.microsoft.com/office/drawing/2014/main" id="{D6272906-63DE-15AD-368B-8AD2DFC48320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ช่องทางการติดต่อเพิ่มเติม</a:t>
            </a:r>
          </a:p>
        </p:txBody>
      </p:sp>
      <p:sp>
        <p:nvSpPr>
          <p:cNvPr id="12" name="สี่เหลี่ยมผืนผ้า 11">
            <a:extLst>
              <a:ext uri="{FF2B5EF4-FFF2-40B4-BE49-F238E27FC236}">
                <a16:creationId xmlns:a16="http://schemas.microsoft.com/office/drawing/2014/main" id="{A47095F6-5335-DC23-9D21-A3BB622978EF}"/>
              </a:ext>
            </a:extLst>
          </p:cNvPr>
          <p:cNvSpPr/>
          <p:nvPr/>
        </p:nvSpPr>
        <p:spPr>
          <a:xfrm>
            <a:off x="696781" y="1924050"/>
            <a:ext cx="2408060" cy="2412000"/>
          </a:xfrm>
          <a:prstGeom prst="rect">
            <a:avLst/>
          </a:prstGeom>
          <a:solidFill>
            <a:schemeClr val="bg1"/>
          </a:solidFill>
          <a:ln w="38100">
            <a:solidFill>
              <a:srgbClr val="D3A05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th-TH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Cordia New" panose="020B0304020202020204" pitchFamily="34" charset="-34"/>
            </a:endParaRPr>
          </a:p>
        </p:txBody>
      </p:sp>
      <p:grpSp>
        <p:nvGrpSpPr>
          <p:cNvPr id="17" name="กลุ่ม 16">
            <a:extLst>
              <a:ext uri="{FF2B5EF4-FFF2-40B4-BE49-F238E27FC236}">
                <a16:creationId xmlns:a16="http://schemas.microsoft.com/office/drawing/2014/main" id="{FAF096DD-6D23-D0EC-4C28-5B20A5D24BBC}"/>
              </a:ext>
            </a:extLst>
          </p:cNvPr>
          <p:cNvGrpSpPr/>
          <p:nvPr/>
        </p:nvGrpSpPr>
        <p:grpSpPr>
          <a:xfrm>
            <a:off x="6092610" y="1931859"/>
            <a:ext cx="2408060" cy="2412000"/>
            <a:chOff x="6168810" y="1655634"/>
            <a:chExt cx="2408060" cy="2412000"/>
          </a:xfrm>
        </p:grpSpPr>
        <p:sp>
          <p:nvSpPr>
            <p:cNvPr id="14" name="สี่เหลี่ยมผืนผ้า 13">
              <a:extLst>
                <a:ext uri="{FF2B5EF4-FFF2-40B4-BE49-F238E27FC236}">
                  <a16:creationId xmlns:a16="http://schemas.microsoft.com/office/drawing/2014/main" id="{6CB0C15B-7809-875C-BF99-042C1F4D23E3}"/>
                </a:ext>
              </a:extLst>
            </p:cNvPr>
            <p:cNvSpPr/>
            <p:nvPr/>
          </p:nvSpPr>
          <p:spPr>
            <a:xfrm>
              <a:off x="6168810" y="1655634"/>
              <a:ext cx="2408060" cy="2412000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accent6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th-TH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Cordia New" panose="020B0304020202020204" pitchFamily="34" charset="-34"/>
              </a:endParaRPr>
            </a:p>
          </p:txBody>
        </p:sp>
        <p:pic>
          <p:nvPicPr>
            <p:cNvPr id="8" name="รูปภาพ 7">
              <a:extLst>
                <a:ext uri="{FF2B5EF4-FFF2-40B4-BE49-F238E27FC236}">
                  <a16:creationId xmlns:a16="http://schemas.microsoft.com/office/drawing/2014/main" id="{6FF12ECE-8AA2-CFBE-8B99-86BFAACBBC6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biLevel thresh="7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223617" y="1711733"/>
              <a:ext cx="2299802" cy="2299802"/>
            </a:xfrm>
            <a:prstGeom prst="rect">
              <a:avLst/>
            </a:prstGeom>
            <a:noFill/>
            <a:ln>
              <a:solidFill>
                <a:srgbClr val="669700"/>
              </a:solidFill>
            </a:ln>
          </p:spPr>
        </p:pic>
      </p:grpSp>
      <p:sp>
        <p:nvSpPr>
          <p:cNvPr id="9" name="สี่เหลี่ยมผืนผ้า: มุมมน 8">
            <a:extLst>
              <a:ext uri="{FF2B5EF4-FFF2-40B4-BE49-F238E27FC236}">
                <a16:creationId xmlns:a16="http://schemas.microsoft.com/office/drawing/2014/main" id="{7579D044-3FE5-6715-3E73-D74D281FF7F5}"/>
              </a:ext>
            </a:extLst>
          </p:cNvPr>
          <p:cNvSpPr/>
          <p:nvPr/>
        </p:nvSpPr>
        <p:spPr>
          <a:xfrm>
            <a:off x="696781" y="4345575"/>
            <a:ext cx="2408060" cy="926926"/>
          </a:xfrm>
          <a:prstGeom prst="roundRect">
            <a:avLst>
              <a:gd name="adj" fmla="val 10501"/>
            </a:avLst>
          </a:prstGeom>
          <a:solidFill>
            <a:srgbClr val="D3A055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Website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www.</a:t>
            </a:r>
            <a:r>
              <a:rPr kumimoji="0" lang="th-TH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ทล</a:t>
            </a: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4034</a:t>
            </a:r>
            <a:r>
              <a:rPr kumimoji="0" lang="th-TH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กระบี่.</a:t>
            </a: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com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H SarabunPSK" panose="020B0500040200020003" pitchFamily="34" charset="-34"/>
              <a:ea typeface="Calibri" panose="020F0502020204030204" pitchFamily="34" charset="0"/>
              <a:cs typeface="TH SarabunPSK" panose="020B0500040200020003" pitchFamily="34" charset="-34"/>
            </a:endParaRPr>
          </a:p>
        </p:txBody>
      </p:sp>
      <p:sp>
        <p:nvSpPr>
          <p:cNvPr id="10" name="สี่เหลี่ยมผืนผ้า: มุมมน 9">
            <a:extLst>
              <a:ext uri="{FF2B5EF4-FFF2-40B4-BE49-F238E27FC236}">
                <a16:creationId xmlns:a16="http://schemas.microsoft.com/office/drawing/2014/main" id="{9D45ACE5-2AD2-59C8-86AB-DB136CE60F65}"/>
              </a:ext>
            </a:extLst>
          </p:cNvPr>
          <p:cNvSpPr/>
          <p:nvPr/>
        </p:nvSpPr>
        <p:spPr>
          <a:xfrm>
            <a:off x="3406119" y="4345575"/>
            <a:ext cx="2408060" cy="926926"/>
          </a:xfrm>
          <a:prstGeom prst="roundRect">
            <a:avLst/>
          </a:prstGeom>
          <a:solidFill>
            <a:srgbClr val="4570B4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Facebook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ทางหลวงหมายเลข 4034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ปากน้ำกระบี่ - เขาทอง จ.กระบี่</a:t>
            </a:r>
          </a:p>
        </p:txBody>
      </p:sp>
      <p:sp>
        <p:nvSpPr>
          <p:cNvPr id="11" name="สี่เหลี่ยมผืนผ้า: มุมมน 10">
            <a:extLst>
              <a:ext uri="{FF2B5EF4-FFF2-40B4-BE49-F238E27FC236}">
                <a16:creationId xmlns:a16="http://schemas.microsoft.com/office/drawing/2014/main" id="{0689F095-03E0-F893-BA95-9A2A9FAB045A}"/>
              </a:ext>
            </a:extLst>
          </p:cNvPr>
          <p:cNvSpPr/>
          <p:nvPr/>
        </p:nvSpPr>
        <p:spPr>
          <a:xfrm>
            <a:off x="6115457" y="4350971"/>
            <a:ext cx="2408060" cy="926926"/>
          </a:xfrm>
          <a:prstGeom prst="roundRect">
            <a:avLst/>
          </a:prstGeom>
          <a:solidFill>
            <a:srgbClr val="6699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Line Official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ปากน้ำกระบี่-เขาทอง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(@836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jfozx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)</a:t>
            </a:r>
          </a:p>
        </p:txBody>
      </p:sp>
      <p:sp>
        <p:nvSpPr>
          <p:cNvPr id="2" name="Slide Number Placeholder 27">
            <a:extLst>
              <a:ext uri="{FF2B5EF4-FFF2-40B4-BE49-F238E27FC236}">
                <a16:creationId xmlns:a16="http://schemas.microsoft.com/office/drawing/2014/main" id="{08F25281-1006-E1A7-CCB1-B3E7ACAA2D80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120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13A17F-C726-8DE5-4E14-A6FC7535A0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68" t="3445" r="3873" b="3465"/>
          <a:stretch>
            <a:fillRect/>
          </a:stretch>
        </p:blipFill>
        <p:spPr>
          <a:xfrm>
            <a:off x="3473786" y="1992975"/>
            <a:ext cx="2272725" cy="2293200"/>
          </a:xfrm>
          <a:prstGeom prst="rect">
            <a:avLst/>
          </a:prstGeom>
          <a:ln w="6350">
            <a:solidFill>
              <a:srgbClr val="4470B3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E76571E-F0B2-AE45-4671-15621D4586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198" y="1987957"/>
            <a:ext cx="2291993" cy="2291993"/>
          </a:xfrm>
          <a:prstGeom prst="rect">
            <a:avLst/>
          </a:prstGeom>
          <a:ln w="9525">
            <a:solidFill>
              <a:srgbClr val="D19F54"/>
            </a:solidFill>
          </a:ln>
        </p:spPr>
      </p:pic>
    </p:spTree>
    <p:extLst>
      <p:ext uri="{BB962C8B-B14F-4D97-AF65-F5344CB8AC3E}">
        <p14:creationId xmlns:p14="http://schemas.microsoft.com/office/powerpoint/2010/main" val="330165947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893D93-F356-DB61-3C35-035B365ACD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รูปภาพ 3">
            <a:extLst>
              <a:ext uri="{FF2B5EF4-FFF2-40B4-BE49-F238E27FC236}">
                <a16:creationId xmlns:a16="http://schemas.microsoft.com/office/drawing/2014/main" id="{76A49EBC-D1FB-4559-A4D1-1B477C768F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0676" y="1000125"/>
            <a:ext cx="5734049" cy="5734049"/>
          </a:xfrm>
          <a:prstGeom prst="rect">
            <a:avLst/>
          </a:prstGeom>
        </p:spPr>
      </p:pic>
      <p:sp>
        <p:nvSpPr>
          <p:cNvPr id="9" name="กล่องข้อความ 8">
            <a:extLst>
              <a:ext uri="{FF2B5EF4-FFF2-40B4-BE49-F238E27FC236}">
                <a16:creationId xmlns:a16="http://schemas.microsoft.com/office/drawing/2014/main" id="{57031756-7E63-452C-5004-B3A8EA1022A9}"/>
              </a:ext>
            </a:extLst>
          </p:cNvPr>
          <p:cNvSpPr txBox="1"/>
          <p:nvPr/>
        </p:nvSpPr>
        <p:spPr>
          <a:xfrm>
            <a:off x="328609" y="1162050"/>
            <a:ext cx="8486775" cy="3099317"/>
          </a:xfrm>
          <a:prstGeom prst="rect">
            <a:avLst/>
          </a:prstGeom>
          <a:noFill/>
        </p:spPr>
        <p:txBody>
          <a:bodyPr wrap="square">
            <a:prstTxWarp prst="textArchUp">
              <a:avLst>
                <a:gd name="adj" fmla="val 12217136"/>
              </a:avLst>
            </a:prstTxWarp>
            <a:spAutoFit/>
            <a:scene3d>
              <a:camera prst="orthographicFront">
                <a:rot lat="0" lon="21599992" rev="0"/>
              </a:camera>
              <a:lightRig rig="threePt" dir="t"/>
            </a:scene3d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8000" b="1" i="0" u="none" strike="noStrike" kern="1200" cap="none" spc="50" normalizeH="0" baseline="0" noProof="0" dirty="0">
                <a:ln w="0">
                  <a:solidFill>
                    <a:prstClr val="white"/>
                  </a:solidFill>
                </a:ln>
                <a:solidFill>
                  <a:srgbClr val="FEE344"/>
                </a:solidFill>
                <a:effectLst>
                  <a:glow rad="63500">
                    <a:srgbClr val="E9713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ช่วงรับฟังความคิดเห็น</a:t>
            </a:r>
          </a:p>
        </p:txBody>
      </p:sp>
      <p:sp>
        <p:nvSpPr>
          <p:cNvPr id="2" name="Slide Number Placeholder 27">
            <a:extLst>
              <a:ext uri="{FF2B5EF4-FFF2-40B4-BE49-F238E27FC236}">
                <a16:creationId xmlns:a16="http://schemas.microsoft.com/office/drawing/2014/main" id="{F9C02EAF-CAEC-2CD4-A8B5-154FBFFE8FBB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121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1593747658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E05C107A-AFEE-D15B-02AC-6A74867A25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0E6848A-C582-C03C-3977-6FF305C30179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th-TH" sz="3000" b="1" spc="50" dirty="0">
                <a:ln w="0"/>
                <a:solidFill>
                  <a:schemeClr val="bg2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rPr>
              <a:t>นิเวศวิทยาทางบก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1F0C7DB8-536D-4E83-CFB0-9584586F5477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122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28EF42-E216-3BF9-BE54-046B2E2A08EA}"/>
              </a:ext>
            </a:extLst>
          </p:cNvPr>
          <p:cNvSpPr txBox="1"/>
          <p:nvPr/>
        </p:nvSpPr>
        <p:spPr>
          <a:xfrm>
            <a:off x="312007" y="1516350"/>
            <a:ext cx="836621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algn="thaiDist">
              <a:defRPr/>
            </a:pPr>
            <a:r>
              <a:rPr lang="th-TH" dirty="0">
                <a:solidFill>
                  <a:sysClr val="windowText" lastClr="000000"/>
                </a:solidFill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คำนวณ เที่ยวขนส่งต้นไม้ไปยังศูนย์พัฒนาเด็กเล็กบ้านในไร่ โดยใช้รถบรรทุก 10 ล้อ </a:t>
            </a:r>
          </a:p>
          <a:p>
            <a:pPr marL="457200" algn="thaiDist">
              <a:defRPr/>
            </a:pPr>
            <a:r>
              <a:rPr lang="th-TH" dirty="0">
                <a:solidFill>
                  <a:srgbClr val="0000FF"/>
                </a:solidFill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เที่ยวขนส่งทั้งหมด 5 คัน เฉลี่ย 2 คัน/วัน โดยแบ่งเป็น </a:t>
            </a:r>
          </a:p>
          <a:p>
            <a:pPr marL="457200" algn="thaiDist">
              <a:defRPr/>
            </a:pPr>
            <a:r>
              <a:rPr lang="th-TH" dirty="0">
                <a:solidFill>
                  <a:srgbClr val="0000FF"/>
                </a:solidFill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ช่วงที่ 1 </a:t>
            </a:r>
            <a:r>
              <a:rPr lang="th-TH" dirty="0">
                <a:solidFill>
                  <a:sysClr val="windowText" lastClr="000000"/>
                </a:solidFill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จำนวน   </a:t>
            </a:r>
            <a:r>
              <a:rPr lang="th-TH" dirty="0">
                <a:solidFill>
                  <a:srgbClr val="0000FF"/>
                </a:solidFill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2 คัน/วัน  </a:t>
            </a:r>
          </a:p>
          <a:p>
            <a:pPr marL="457200" algn="thaiDist">
              <a:defRPr/>
            </a:pPr>
            <a:r>
              <a:rPr lang="th-TH" dirty="0">
                <a:solidFill>
                  <a:srgbClr val="0000FF"/>
                </a:solidFill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ช่วงที่ 2 </a:t>
            </a:r>
            <a:r>
              <a:rPr lang="th-TH" dirty="0">
                <a:solidFill>
                  <a:sysClr val="windowText" lastClr="000000"/>
                </a:solidFill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จำนวน   </a:t>
            </a:r>
            <a:r>
              <a:rPr lang="th-TH" dirty="0">
                <a:solidFill>
                  <a:srgbClr val="0000FF"/>
                </a:solidFill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2 คัน/วัน</a:t>
            </a:r>
          </a:p>
          <a:p>
            <a:pPr marL="457200" algn="thaiDist">
              <a:defRPr/>
            </a:pPr>
            <a:r>
              <a:rPr lang="th-TH" dirty="0">
                <a:solidFill>
                  <a:sysClr val="windowText" lastClr="000000"/>
                </a:solidFill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 ผ่านทางหลวงหมายเลข 4034 ซึ่งจะไม่มีปริมาณ </a:t>
            </a:r>
            <a:r>
              <a:rPr lang="en-US" dirty="0">
                <a:solidFill>
                  <a:sysClr val="windowText" lastClr="000000"/>
                </a:solidFill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V/C Ratio</a:t>
            </a:r>
            <a:r>
              <a:rPr lang="th-TH" dirty="0">
                <a:solidFill>
                  <a:sysClr val="windowText" lastClr="000000"/>
                </a:solidFill>
                <a:latin typeface="TH SarabunPSK" panose="020B0500040200020003" pitchFamily="34" charset="-34"/>
                <a:ea typeface="Calibri" panose="020F0502020204030204" pitchFamily="34" charset="0"/>
                <a:cs typeface="TH SarabunPSK" panose="020B0500040200020003" pitchFamily="34" charset="-34"/>
              </a:rPr>
              <a:t> เพิ่มเติมจากที่เดิม</a:t>
            </a:r>
          </a:p>
        </p:txBody>
      </p:sp>
      <p:sp>
        <p:nvSpPr>
          <p:cNvPr id="8" name="TextBox 9">
            <a:extLst>
              <a:ext uri="{FF2B5EF4-FFF2-40B4-BE49-F238E27FC236}">
                <a16:creationId xmlns:a16="http://schemas.microsoft.com/office/drawing/2014/main" id="{13B4DC2F-1BDC-3E42-D3F3-6A6D9DBD9F81}"/>
              </a:ext>
            </a:extLst>
          </p:cNvPr>
          <p:cNvSpPr txBox="1"/>
          <p:nvPr/>
        </p:nvSpPr>
        <p:spPr>
          <a:xfrm>
            <a:off x="1942983" y="3068773"/>
            <a:ext cx="5390047" cy="3602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  <a:tabLst>
                <a:tab pos="457200" algn="l"/>
                <a:tab pos="742950" algn="l"/>
                <a:tab pos="1188720" algn="l"/>
                <a:tab pos="1463040" algn="l"/>
                <a:tab pos="1737360" algn="l"/>
              </a:tabLst>
              <a:defRPr/>
            </a:pPr>
            <a:r>
              <a:rPr lang="th-TH" sz="1600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H SarabunPSK" panose="020B0500040200020003" pitchFamily="34" charset="-34"/>
              </a:rPr>
              <a:t>ตารางจำนวนเที่ยวขนส่งต้นไม้ของโครงการ</a:t>
            </a:r>
            <a:endParaRPr lang="en-US" sz="1100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Cordia New" panose="020B0304020202020204" pitchFamily="34" charset="-34"/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711D1607-DA6A-C6FC-A0FA-3911784E4CAB}"/>
              </a:ext>
            </a:extLst>
          </p:cNvPr>
          <p:cNvGraphicFramePr>
            <a:graphicFrameLocks noGrp="1"/>
          </p:cNvGraphicFramePr>
          <p:nvPr/>
        </p:nvGraphicFramePr>
        <p:xfrm>
          <a:off x="1073752" y="3429000"/>
          <a:ext cx="7128510" cy="206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78230">
                  <a:extLst>
                    <a:ext uri="{9D8B030D-6E8A-4147-A177-3AD203B41FA5}">
                      <a16:colId xmlns:a16="http://schemas.microsoft.com/office/drawing/2014/main" val="2434379510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3434078814"/>
                    </a:ext>
                  </a:extLst>
                </a:gridCol>
                <a:gridCol w="1478280">
                  <a:extLst>
                    <a:ext uri="{9D8B030D-6E8A-4147-A177-3AD203B41FA5}">
                      <a16:colId xmlns:a16="http://schemas.microsoft.com/office/drawing/2014/main" val="2788156280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2167164736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3229753593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3202590925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1387877361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59591947"/>
                    </a:ext>
                  </a:extLst>
                </a:gridCol>
              </a:tblGrid>
              <a:tr h="370840">
                <a:tc rowSpan="3">
                  <a:txBody>
                    <a:bodyPr/>
                    <a:lstStyle/>
                    <a:p>
                      <a:pPr algn="ctr"/>
                      <a:r>
                        <a:rPr lang="th-TH" sz="1600" dirty="0">
                          <a:solidFill>
                            <a:srgbClr val="002060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ช่วงโครงการ</a:t>
                      </a:r>
                      <a:endParaRPr lang="en-US" sz="1600" dirty="0">
                        <a:solidFill>
                          <a:srgbClr val="002060"/>
                        </a:solidFill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/>
                      <a:r>
                        <a:rPr lang="th-TH" sz="1600" dirty="0">
                          <a:solidFill>
                            <a:srgbClr val="002060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จำนวนต้นไม้</a:t>
                      </a:r>
                    </a:p>
                    <a:p>
                      <a:pPr algn="ctr"/>
                      <a:r>
                        <a:rPr lang="th-TH" sz="1600" dirty="0">
                          <a:solidFill>
                            <a:srgbClr val="002060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(ต้น)</a:t>
                      </a:r>
                      <a:endParaRPr lang="en-US" sz="1600" dirty="0">
                        <a:solidFill>
                          <a:srgbClr val="002060"/>
                        </a:solidFill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/>
                      <a:r>
                        <a:rPr lang="th-TH" sz="1600" dirty="0">
                          <a:solidFill>
                            <a:srgbClr val="002060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ประเภทรถ</a:t>
                      </a:r>
                      <a:endParaRPr lang="en-US" sz="1600" dirty="0">
                        <a:solidFill>
                          <a:srgbClr val="002060"/>
                        </a:solidFill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th-TH" sz="1600" dirty="0">
                          <a:solidFill>
                            <a:srgbClr val="002060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จำนวนเที่ยวโดยประมาณทั้งหมด (คัน)</a:t>
                      </a:r>
                      <a:endParaRPr lang="en-US" sz="1600" dirty="0">
                        <a:solidFill>
                          <a:srgbClr val="002060"/>
                        </a:solidFill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th-TH" sz="1600" dirty="0">
                          <a:solidFill>
                            <a:srgbClr val="002060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เส้นทางที่ใช้ในการขนส่งเข้าพื้นที่โครงการ</a:t>
                      </a:r>
                      <a:endParaRPr lang="en-US" sz="1600" dirty="0">
                        <a:solidFill>
                          <a:srgbClr val="002060"/>
                        </a:solidFill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2724286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th-TH" sz="1600" b="1" dirty="0">
                          <a:solidFill>
                            <a:srgbClr val="002060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ทั้งหมด</a:t>
                      </a:r>
                      <a:endParaRPr lang="en-US" sz="1600" b="1" dirty="0">
                        <a:solidFill>
                          <a:srgbClr val="002060"/>
                        </a:solidFill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th-TH" sz="1600" b="1" dirty="0">
                          <a:solidFill>
                            <a:srgbClr val="002060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ต่อวัน</a:t>
                      </a:r>
                      <a:endParaRPr lang="en-US" sz="1600" b="1" dirty="0">
                        <a:solidFill>
                          <a:srgbClr val="002060"/>
                        </a:solidFill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th-TH" sz="1600" b="1" dirty="0">
                          <a:solidFill>
                            <a:srgbClr val="002060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ต่อชั่วโมงสูงสุด</a:t>
                      </a:r>
                      <a:endParaRPr lang="en-US" sz="1600" b="1" dirty="0">
                        <a:solidFill>
                          <a:srgbClr val="002060"/>
                        </a:solidFill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th-TH" sz="1600" b="1" dirty="0">
                          <a:solidFill>
                            <a:srgbClr val="002060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ทล.4034</a:t>
                      </a:r>
                      <a:endParaRPr lang="en-US" sz="1600" b="1" dirty="0">
                        <a:solidFill>
                          <a:srgbClr val="002060"/>
                        </a:solidFill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049960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600" b="1" dirty="0">
                          <a:solidFill>
                            <a:srgbClr val="002060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คัน/ชม.</a:t>
                      </a:r>
                      <a:endParaRPr lang="en-US" sz="1600" b="1" dirty="0">
                        <a:solidFill>
                          <a:srgbClr val="002060"/>
                        </a:solidFill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rgbClr val="002060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PCU/</a:t>
                      </a:r>
                      <a:r>
                        <a:rPr lang="th-TH" sz="1600" b="1" dirty="0">
                          <a:solidFill>
                            <a:srgbClr val="002060"/>
                          </a:solidFill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ชม.</a:t>
                      </a:r>
                      <a:endParaRPr lang="en-US" sz="1600" b="1" dirty="0">
                        <a:solidFill>
                          <a:srgbClr val="002060"/>
                        </a:solidFill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20624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th-TH" sz="16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ช่วง 1</a:t>
                      </a:r>
                      <a:endParaRPr lang="en-US" sz="1600" b="1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6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20</a:t>
                      </a:r>
                      <a:endParaRPr lang="en-US" sz="16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6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รถบรรทุกขนาดใหญ่</a:t>
                      </a:r>
                      <a:endParaRPr lang="en-US" sz="16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6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5</a:t>
                      </a:r>
                      <a:endParaRPr lang="en-US" sz="16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6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2</a:t>
                      </a:r>
                      <a:endParaRPr lang="en-US" sz="16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6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</a:t>
                      </a:r>
                      <a:endParaRPr lang="en-US" sz="16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6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</a:t>
                      </a:r>
                      <a:endParaRPr lang="en-US" sz="16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6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2.5</a:t>
                      </a:r>
                      <a:endParaRPr lang="en-US" sz="16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5266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th-TH" sz="1600" b="1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ช่วง 2</a:t>
                      </a:r>
                      <a:endParaRPr lang="en-US" sz="1600" b="1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6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10</a:t>
                      </a:r>
                      <a:endParaRPr lang="en-US" sz="16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6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รถบรรทุกขนาดใหญ่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6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3</a:t>
                      </a:r>
                      <a:endParaRPr lang="en-US" sz="16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6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2</a:t>
                      </a:r>
                      <a:endParaRPr lang="en-US" sz="16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6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</a:t>
                      </a:r>
                      <a:endParaRPr lang="en-US" sz="16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6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1</a:t>
                      </a:r>
                      <a:endParaRPr lang="en-US" sz="16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th-TH" sz="1600" dirty="0">
                          <a:latin typeface="TH SarabunPSK" panose="020B0500040200020003" pitchFamily="34" charset="-34"/>
                          <a:cs typeface="TH SarabunPSK" panose="020B0500040200020003" pitchFamily="34" charset="-34"/>
                        </a:rPr>
                        <a:t>2.5</a:t>
                      </a:r>
                      <a:endParaRPr lang="en-US" sz="1600" dirty="0">
                        <a:latin typeface="TH SarabunPSK" panose="020B0500040200020003" pitchFamily="34" charset="-34"/>
                        <a:cs typeface="TH SarabunPSK" panose="020B0500040200020003" pitchFamily="34" charset="-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6289251"/>
                  </a:ext>
                </a:extLst>
              </a:tr>
            </a:tbl>
          </a:graphicData>
        </a:graphic>
      </p:graphicFrame>
      <p:sp>
        <p:nvSpPr>
          <p:cNvPr id="12" name="กล่องข้อความ 15">
            <a:extLst>
              <a:ext uri="{FF2B5EF4-FFF2-40B4-BE49-F238E27FC236}">
                <a16:creationId xmlns:a16="http://schemas.microsoft.com/office/drawing/2014/main" id="{4C529F46-BA3A-7161-8AF0-64CFE56CEF37}"/>
              </a:ext>
            </a:extLst>
          </p:cNvPr>
          <p:cNvSpPr txBox="1"/>
          <p:nvPr/>
        </p:nvSpPr>
        <p:spPr>
          <a:xfrm>
            <a:off x="7725290" y="1440121"/>
            <a:ext cx="1418710" cy="6309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500" b="1" i="0" u="none" strike="noStrike" kern="0" cap="none" spc="-1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101600">
                    <a:prstClr val="black">
                      <a:alpha val="40000"/>
                    </a:prstClr>
                  </a:glow>
                </a:effectLst>
                <a:highlight>
                  <a:srgbClr val="FFFF00"/>
                </a:highlight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rPr>
              <a:t>Back Up</a:t>
            </a:r>
            <a:endParaRPr kumimoji="0" lang="th-TH" sz="35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359363323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53D15E17-B127-EDDD-6367-2E5CC2D5D8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22CD412-D998-B598-40C0-D6F5CD914112}"/>
              </a:ext>
            </a:extLst>
          </p:cNvPr>
          <p:cNvSpPr/>
          <p:nvPr/>
        </p:nvSpPr>
        <p:spPr>
          <a:xfrm>
            <a:off x="1017637" y="249673"/>
            <a:ext cx="7963269" cy="59480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th-TH" sz="3000" b="1" i="0" u="none" strike="noStrike" kern="1200" cap="none" spc="50" normalizeH="0" baseline="0" noProof="0" dirty="0">
                <a:ln w="0"/>
                <a:solidFill>
                  <a:srgbClr val="E8E8E8"/>
                </a:solidFill>
                <a:effectLst>
                  <a:glow rad="63500">
                    <a:srgbClr val="156082">
                      <a:satMod val="175000"/>
                      <a:alpha val="40000"/>
                    </a:srgbClr>
                  </a:glow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t>นิเวศวิทยาทางบก</a:t>
            </a: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DDE4A3F3-C313-B6E8-DAF1-3F2538A2E46B}"/>
              </a:ext>
            </a:extLst>
          </p:cNvPr>
          <p:cNvSpPr txBox="1">
            <a:spLocks/>
          </p:cNvSpPr>
          <p:nvPr/>
        </p:nvSpPr>
        <p:spPr>
          <a:xfrm>
            <a:off x="7020759" y="6384535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123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784B25-FFB7-33DF-8C08-E77ADA581B40}"/>
              </a:ext>
            </a:extLst>
          </p:cNvPr>
          <p:cNvSpPr txBox="1"/>
          <p:nvPr/>
        </p:nvSpPr>
        <p:spPr>
          <a:xfrm>
            <a:off x="839586" y="1582610"/>
            <a:ext cx="774725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h-TH" dirty="0">
                <a:highlight>
                  <a:srgbClr val="FFFF00"/>
                </a:highlight>
                <a:latin typeface="TH SarabunPSK" panose="020B0500040200020003" pitchFamily="34" charset="-34"/>
                <a:cs typeface="TH SarabunPSK" panose="020B0500040200020003" pitchFamily="34" charset="-34"/>
              </a:rPr>
              <a:t>ในส่วน</a:t>
            </a:r>
            <a:r>
              <a:rPr lang="th-TH" b="1" dirty="0">
                <a:solidFill>
                  <a:srgbClr val="002060"/>
                </a:solidFill>
                <a:highlight>
                  <a:srgbClr val="FFFF00"/>
                </a:highlight>
                <a:latin typeface="TH SarabunPSK" panose="020B0500040200020003" pitchFamily="34" charset="-34"/>
                <a:cs typeface="TH SarabunPSK" panose="020B0500040200020003" pitchFamily="34" charset="-34"/>
              </a:rPr>
              <a:t>การลดผลกระทบต่อสัตว์สะเทินน้ำสะเทินบกและสัตว์เลื้อยคลาน </a:t>
            </a:r>
            <a:r>
              <a:rPr lang="th-TH" dirty="0">
                <a:highlight>
                  <a:srgbClr val="FFFF00"/>
                </a:highlight>
                <a:latin typeface="TH SarabunPSK" panose="020B0500040200020003" pitchFamily="34" charset="-34"/>
                <a:cs typeface="TH SarabunPSK" panose="020B0500040200020003" pitchFamily="34" charset="-34"/>
              </a:rPr>
              <a:t>ที่ปรึกษา พิจารณาแล้ว พบว่า </a:t>
            </a:r>
            <a:r>
              <a:rPr lang="th-TH" b="1" dirty="0">
                <a:solidFill>
                  <a:srgbClr val="002060"/>
                </a:solidFill>
                <a:highlight>
                  <a:srgbClr val="FFFF00"/>
                </a:highlight>
                <a:latin typeface="TH SarabunPSK" panose="020B0500040200020003" pitchFamily="34" charset="-34"/>
                <a:cs typeface="TH SarabunPSK" panose="020B0500040200020003" pitchFamily="34" charset="-34"/>
              </a:rPr>
              <a:t>ไม่มีความจำเป็นที่จะต้องสร้างทางลอดสัตว์ เนื่องจาก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th-TH" dirty="0">
                <a:highlight>
                  <a:srgbClr val="FFFF00"/>
                </a:highlight>
                <a:latin typeface="TH SarabunPSK" panose="020B0500040200020003" pitchFamily="34" charset="-34"/>
                <a:cs typeface="TH SarabunPSK" panose="020B0500040200020003" pitchFamily="34" charset="-34"/>
              </a:rPr>
              <a:t>รูปแบบโครงการช่วงที่ 1 ซึ่งริมทาง</a:t>
            </a:r>
            <a:r>
              <a:rPr lang="th-TH" b="1" dirty="0">
                <a:solidFill>
                  <a:srgbClr val="002060"/>
                </a:solidFill>
                <a:highlight>
                  <a:srgbClr val="FFFF00"/>
                </a:highlight>
                <a:latin typeface="TH SarabunPSK" panose="020B0500040200020003" pitchFamily="34" charset="-34"/>
                <a:cs typeface="TH SarabunPSK" panose="020B0500040200020003" pitchFamily="34" charset="-34"/>
              </a:rPr>
              <a:t>ออกแบบเป็นทางเท้าพร้อมบ่อพักใต้ทางเท้า </a:t>
            </a:r>
            <a:r>
              <a:rPr lang="th-TH" dirty="0">
                <a:highlight>
                  <a:srgbClr val="FFFF00"/>
                </a:highlight>
                <a:latin typeface="TH SarabunPSK" panose="020B0500040200020003" pitchFamily="34" charset="-34"/>
                <a:cs typeface="TH SarabunPSK" panose="020B0500040200020003" pitchFamily="34" charset="-34"/>
              </a:rPr>
              <a:t>ซึ่งการกำหนดให้มีท่อลอดสัตว์เพิ่มเติมเมื่อเชื่อมต่อจากบ่อพักจะ</a:t>
            </a:r>
            <a:r>
              <a:rPr lang="th-TH" b="1" dirty="0">
                <a:solidFill>
                  <a:srgbClr val="002060"/>
                </a:solidFill>
                <a:highlight>
                  <a:srgbClr val="FFFF00"/>
                </a:highlight>
                <a:latin typeface="TH SarabunPSK" panose="020B0500040200020003" pitchFamily="34" charset="-34"/>
                <a:cs typeface="TH SarabunPSK" panose="020B0500040200020003" pitchFamily="34" charset="-34"/>
              </a:rPr>
              <a:t>ไม่สามารถกำหนดทิศทางให้สัตว์ลอดผ่านถนนไปทางตรงได้ โดยสัตว์สามารถไปทางซ้ายหรือขวาของบ่อพักได้ และอาจจะไม่สามารถหาทางออกไปยังอีกฝั่งทาง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th-TH" dirty="0">
                <a:highlight>
                  <a:srgbClr val="FFFF00"/>
                </a:highlight>
                <a:latin typeface="TH SarabunPSK" panose="020B0500040200020003" pitchFamily="34" charset="-34"/>
                <a:cs typeface="TH SarabunPSK" panose="020B0500040200020003" pitchFamily="34" charset="-34"/>
              </a:rPr>
              <a:t>พื้นที่โครงการช่วงที่ 1 มี</a:t>
            </a:r>
            <a:r>
              <a:rPr lang="th-TH" b="1" dirty="0">
                <a:solidFill>
                  <a:srgbClr val="002060"/>
                </a:solidFill>
                <a:highlight>
                  <a:srgbClr val="FFFF00"/>
                </a:highlight>
                <a:latin typeface="TH SarabunPSK" panose="020B0500040200020003" pitchFamily="34" charset="-34"/>
                <a:cs typeface="TH SarabunPSK" panose="020B0500040200020003" pitchFamily="34" charset="-34"/>
              </a:rPr>
              <a:t>สภาพเป็นแหล่งชุมชนหนาแน่นตลอดแนวเส้นทาง </a:t>
            </a:r>
            <a:r>
              <a:rPr lang="th-TH" dirty="0">
                <a:highlight>
                  <a:srgbClr val="FFFF00"/>
                </a:highlight>
                <a:latin typeface="TH SarabunPSK" panose="020B0500040200020003" pitchFamily="34" charset="-34"/>
                <a:cs typeface="TH SarabunPSK" panose="020B0500040200020003" pitchFamily="34" charset="-34"/>
              </a:rPr>
              <a:t>การพบกลุ่มสัตว์สะเทินน้ำสะเทินบกและสัตว์เลื้อยคลาน </a:t>
            </a:r>
            <a:r>
              <a:rPr lang="th-TH" b="1" dirty="0">
                <a:solidFill>
                  <a:srgbClr val="002060"/>
                </a:solidFill>
                <a:highlight>
                  <a:srgbClr val="FFFF00"/>
                </a:highlight>
                <a:latin typeface="TH SarabunPSK" panose="020B0500040200020003" pitchFamily="34" charset="-34"/>
                <a:cs typeface="TH SarabunPSK" panose="020B0500040200020003" pitchFamily="34" charset="-34"/>
              </a:rPr>
              <a:t>ไม่ใช่เป็นการพบในพื้นที่แหล่งอาศัยหากินหลักแต่เป็นการเข้ามาหากินในเขตทางเป็นครั้งคราวเท่านั้น </a:t>
            </a:r>
            <a:r>
              <a:rPr lang="th-TH" dirty="0">
                <a:highlight>
                  <a:srgbClr val="FFFF00"/>
                </a:highlight>
                <a:latin typeface="TH SarabunPSK" panose="020B0500040200020003" pitchFamily="34" charset="-34"/>
                <a:cs typeface="TH SarabunPSK" panose="020B0500040200020003" pitchFamily="34" charset="-34"/>
              </a:rPr>
              <a:t>ประกอบกับเป็นสัตว์ที่มีประชากรอาศัยชุกชุม ไม่ได้มีสถานภาพตามกฎหมายหรือใกล้สูญพันธุ์</a:t>
            </a:r>
          </a:p>
        </p:txBody>
      </p:sp>
      <p:sp>
        <p:nvSpPr>
          <p:cNvPr id="7" name="กล่องข้อความ 15">
            <a:extLst>
              <a:ext uri="{FF2B5EF4-FFF2-40B4-BE49-F238E27FC236}">
                <a16:creationId xmlns:a16="http://schemas.microsoft.com/office/drawing/2014/main" id="{BA20FAFE-0F7E-E76F-2AA1-31857132E948}"/>
              </a:ext>
            </a:extLst>
          </p:cNvPr>
          <p:cNvSpPr txBox="1"/>
          <p:nvPr/>
        </p:nvSpPr>
        <p:spPr>
          <a:xfrm>
            <a:off x="7725290" y="951668"/>
            <a:ext cx="1418710" cy="6309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500" b="1" i="0" u="none" strike="noStrike" kern="0" cap="none" spc="-1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101600">
                    <a:prstClr val="black">
                      <a:alpha val="40000"/>
                    </a:prstClr>
                  </a:glow>
                </a:effectLst>
                <a:highlight>
                  <a:srgbClr val="FFFF00"/>
                </a:highlight>
                <a:uLnTx/>
                <a:uFillTx/>
                <a:latin typeface="TH SarabunPSK" panose="020B0500040200020003" pitchFamily="34" charset="-34"/>
                <a:cs typeface="TH SarabunPSK" panose="020B0500040200020003" pitchFamily="34" charset="-34"/>
              </a:rPr>
              <a:t>Back Up</a:t>
            </a:r>
            <a:endParaRPr kumimoji="0" lang="th-TH" sz="35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792757401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5735FB82-7AB3-CBF1-1538-E1EFB84D35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65326B57-1224-53A8-63D7-D2DB9B47B90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6124" y="950975"/>
            <a:ext cx="9117875" cy="5415837"/>
          </a:xfrm>
          <a:prstGeom prst="rect">
            <a:avLst/>
          </a:prstGeom>
          <a:solidFill>
            <a:schemeClr val="bg1">
              <a:alpha val="50196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rIns="45720" rtlCol="0" anchor="t" anchorCtr="0"/>
          <a:lstStyle/>
          <a:p>
            <a:pPr marL="541338"/>
            <a:endParaRPr lang="th-TH" sz="1000" b="1" dirty="0">
              <a:solidFill>
                <a:srgbClr val="C00000"/>
              </a:solidFill>
              <a:latin typeface="TH SarabunPSK" panose="020B0500040200020003" pitchFamily="34" charset="-34"/>
              <a:cs typeface="TH SarabunPSK" panose="020B0500040200020003" pitchFamily="34" charset="-34"/>
            </a:endParaRPr>
          </a:p>
          <a:p>
            <a:pPr marL="625475"/>
            <a:endParaRPr lang="th-TH" dirty="0"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endParaRPr>
          </a:p>
        </p:txBody>
      </p:sp>
      <p:sp>
        <p:nvSpPr>
          <p:cNvPr id="4" name="กล่องข้อความ 3">
            <a:extLst>
              <a:ext uri="{FF2B5EF4-FFF2-40B4-BE49-F238E27FC236}">
                <a16:creationId xmlns:a16="http://schemas.microsoft.com/office/drawing/2014/main" id="{35237332-61E2-D0DD-7C03-2E47B8789FEB}"/>
              </a:ext>
            </a:extLst>
          </p:cNvPr>
          <p:cNvSpPr txBox="1"/>
          <p:nvPr/>
        </p:nvSpPr>
        <p:spPr>
          <a:xfrm>
            <a:off x="922286" y="239270"/>
            <a:ext cx="67610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h-TH" sz="3600" b="1" dirty="0">
                <a:effectLst>
                  <a:glow rad="76200">
                    <a:schemeClr val="bg1"/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Kanit Light" panose="00000400000000000000" pitchFamily="2" charset="-34"/>
                <a:cs typeface="Kanit Light" panose="00000400000000000000" pitchFamily="2" charset="-34"/>
              </a:rPr>
              <a:t>การศึกษาด้านการจราจรและขนส่ง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C91C667C-9A2E-933A-34BE-8CAF34EFBC63}"/>
              </a:ext>
            </a:extLst>
          </p:cNvPr>
          <p:cNvGrpSpPr/>
          <p:nvPr/>
        </p:nvGrpSpPr>
        <p:grpSpPr>
          <a:xfrm>
            <a:off x="4877800" y="1317063"/>
            <a:ext cx="3759197" cy="4520333"/>
            <a:chOff x="4967495" y="1110689"/>
            <a:chExt cx="4072463" cy="4897036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6961D61C-C3E6-63D9-57DE-EF6B7FA32F96}"/>
                </a:ext>
              </a:extLst>
            </p:cNvPr>
            <p:cNvSpPr/>
            <p:nvPr/>
          </p:nvSpPr>
          <p:spPr>
            <a:xfrm>
              <a:off x="4967495" y="1313806"/>
              <a:ext cx="4072463" cy="469391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rgbClr val="DBC7A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2585" dirty="0"/>
            </a:p>
          </p:txBody>
        </p:sp>
        <p:sp>
          <p:nvSpPr>
            <p:cNvPr id="37" name="TextBox 6">
              <a:extLst>
                <a:ext uri="{FF2B5EF4-FFF2-40B4-BE49-F238E27FC236}">
                  <a16:creationId xmlns:a16="http://schemas.microsoft.com/office/drawing/2014/main" id="{76330CA2-0B9F-A6EB-6391-0F497EF2AAC2}"/>
                </a:ext>
              </a:extLst>
            </p:cNvPr>
            <p:cNvSpPr txBox="1"/>
            <p:nvPr/>
          </p:nvSpPr>
          <p:spPr bwMode="auto">
            <a:xfrm>
              <a:off x="5180543" y="1110689"/>
              <a:ext cx="2376264" cy="433453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rgbClr val="DBC7AA"/>
              </a:solidFill>
              <a:miter lim="800000"/>
              <a:headEnd/>
              <a:tailEnd/>
            </a:ln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19462" indent="-319462" algn="ctr">
                <a:buFont typeface="Wingdings" panose="05000000000000000000" pitchFamily="2" charset="2"/>
                <a:buChar char="§"/>
              </a:pPr>
              <a:r>
                <a:rPr lang="th-TH" sz="2000" b="1" dirty="0">
                  <a:latin typeface="TH Sarabun New" panose="020B0500040200020003" pitchFamily="34" charset="-34"/>
                  <a:ea typeface="Times New Roman" panose="02020603050405020304" pitchFamily="18" charset="0"/>
                  <a:cs typeface="TH Sarabun New" panose="020B0500040200020003" pitchFamily="34" charset="-34"/>
                </a:rPr>
                <a:t>ขั้นตอนการดำเนินงาน</a:t>
              </a:r>
              <a:endParaRPr lang="en-US" sz="2000" b="1" dirty="0">
                <a:latin typeface="TH Sarabun New" panose="020B0500040200020003" pitchFamily="34" charset="-34"/>
                <a:ea typeface="Times New Roman" panose="02020603050405020304" pitchFamily="18" charset="0"/>
                <a:cs typeface="TH Sarabun New" panose="020B0500040200020003" pitchFamily="34" charset="-34"/>
              </a:endParaRP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F17F2E1D-C52D-2234-650D-CFFAD7F3084A}"/>
              </a:ext>
            </a:extLst>
          </p:cNvPr>
          <p:cNvGrpSpPr/>
          <p:nvPr/>
        </p:nvGrpSpPr>
        <p:grpSpPr>
          <a:xfrm>
            <a:off x="4951917" y="2033064"/>
            <a:ext cx="546498" cy="527459"/>
            <a:chOff x="5353313" y="1886366"/>
            <a:chExt cx="592039" cy="571414"/>
          </a:xfrm>
        </p:grpSpPr>
        <p:sp>
          <p:nvSpPr>
            <p:cNvPr id="34" name="Flowchart: Connector 33">
              <a:extLst>
                <a:ext uri="{FF2B5EF4-FFF2-40B4-BE49-F238E27FC236}">
                  <a16:creationId xmlns:a16="http://schemas.microsoft.com/office/drawing/2014/main" id="{984067A7-86C3-0BE1-5AE4-428A01E1A114}"/>
                </a:ext>
              </a:extLst>
            </p:cNvPr>
            <p:cNvSpPr/>
            <p:nvPr/>
          </p:nvSpPr>
          <p:spPr>
            <a:xfrm>
              <a:off x="5441296" y="1965337"/>
              <a:ext cx="504056" cy="492443"/>
            </a:xfrm>
            <a:prstGeom prst="flowChartConnector">
              <a:avLst/>
            </a:prstGeom>
            <a:solidFill>
              <a:srgbClr val="DBC7A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th-TH" sz="2000" b="1" dirty="0">
                  <a:solidFill>
                    <a:schemeClr val="bg1"/>
                  </a:solidFill>
                  <a:latin typeface="TH SarabunPSK" panose="020B0500040200020003" pitchFamily="34" charset="-34"/>
                  <a:cs typeface="TH SarabunPSK" panose="020B0500040200020003" pitchFamily="34" charset="-34"/>
                </a:rPr>
                <a:t>1.</a:t>
              </a:r>
              <a:endParaRPr lang="en-US" sz="2000" b="1" dirty="0">
                <a:solidFill>
                  <a:schemeClr val="bg1"/>
                </a:solidFill>
                <a:latin typeface="TH SarabunPSK" panose="020B0500040200020003" pitchFamily="34" charset="-34"/>
                <a:cs typeface="TH SarabunPSK" panose="020B0500040200020003" pitchFamily="34" charset="-34"/>
              </a:endParaRPr>
            </a:p>
          </p:txBody>
        </p:sp>
        <p:sp>
          <p:nvSpPr>
            <p:cNvPr id="35" name="TextBox 10">
              <a:extLst>
                <a:ext uri="{FF2B5EF4-FFF2-40B4-BE49-F238E27FC236}">
                  <a16:creationId xmlns:a16="http://schemas.microsoft.com/office/drawing/2014/main" id="{9C130C6E-5174-BEE9-D91A-FE4B51AB42D4}"/>
                </a:ext>
              </a:extLst>
            </p:cNvPr>
            <p:cNvSpPr txBox="1"/>
            <p:nvPr/>
          </p:nvSpPr>
          <p:spPr bwMode="auto">
            <a:xfrm>
              <a:off x="5353313" y="1886366"/>
              <a:ext cx="504056" cy="5584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ct val="50000"/>
                </a:spcBef>
              </a:pPr>
              <a:r>
                <a:rPr lang="th-TH" sz="20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H SarabunPSK" panose="020B0500040200020003" pitchFamily="34" charset="-34"/>
                  <a:cs typeface="TH SarabunPSK" panose="020B0500040200020003" pitchFamily="34" charset="-34"/>
                </a:rPr>
                <a:t>1.</a:t>
              </a:r>
              <a:endPara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endParaRP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01B8D0A6-5736-9F4F-760C-3A8AA825C78F}"/>
              </a:ext>
            </a:extLst>
          </p:cNvPr>
          <p:cNvGrpSpPr/>
          <p:nvPr/>
        </p:nvGrpSpPr>
        <p:grpSpPr>
          <a:xfrm>
            <a:off x="4951919" y="2882936"/>
            <a:ext cx="546491" cy="529395"/>
            <a:chOff x="5353320" y="2920344"/>
            <a:chExt cx="592032" cy="573512"/>
          </a:xfrm>
        </p:grpSpPr>
        <p:sp>
          <p:nvSpPr>
            <p:cNvPr id="32" name="Flowchart: Connector 31">
              <a:extLst>
                <a:ext uri="{FF2B5EF4-FFF2-40B4-BE49-F238E27FC236}">
                  <a16:creationId xmlns:a16="http://schemas.microsoft.com/office/drawing/2014/main" id="{29777C28-EF50-5268-FF1F-1A49A79D4999}"/>
                </a:ext>
              </a:extLst>
            </p:cNvPr>
            <p:cNvSpPr/>
            <p:nvPr/>
          </p:nvSpPr>
          <p:spPr>
            <a:xfrm>
              <a:off x="5441296" y="3001413"/>
              <a:ext cx="504056" cy="492443"/>
            </a:xfrm>
            <a:prstGeom prst="flowChartConnector">
              <a:avLst/>
            </a:prstGeom>
            <a:solidFill>
              <a:srgbClr val="DBC7A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th-TH" sz="2000" b="1" dirty="0">
                  <a:solidFill>
                    <a:schemeClr val="bg1"/>
                  </a:solidFill>
                  <a:latin typeface="TH SarabunPSK" panose="020B0500040200020003" pitchFamily="34" charset="-34"/>
                  <a:cs typeface="TH SarabunPSK" panose="020B0500040200020003" pitchFamily="34" charset="-34"/>
                </a:rPr>
                <a:t>2.</a:t>
              </a:r>
              <a:endParaRPr lang="en-US" sz="2000" b="1" dirty="0">
                <a:solidFill>
                  <a:schemeClr val="bg1"/>
                </a:solidFill>
                <a:latin typeface="TH SarabunPSK" panose="020B0500040200020003" pitchFamily="34" charset="-34"/>
                <a:cs typeface="TH SarabunPSK" panose="020B0500040200020003" pitchFamily="34" charset="-34"/>
              </a:endParaRPr>
            </a:p>
          </p:txBody>
        </p:sp>
        <p:sp>
          <p:nvSpPr>
            <p:cNvPr id="33" name="TextBox 16">
              <a:extLst>
                <a:ext uri="{FF2B5EF4-FFF2-40B4-BE49-F238E27FC236}">
                  <a16:creationId xmlns:a16="http://schemas.microsoft.com/office/drawing/2014/main" id="{09B110CA-2695-C719-8C84-F9C6E306C8FC}"/>
                </a:ext>
              </a:extLst>
            </p:cNvPr>
            <p:cNvSpPr txBox="1"/>
            <p:nvPr/>
          </p:nvSpPr>
          <p:spPr bwMode="auto">
            <a:xfrm>
              <a:off x="5353320" y="2920344"/>
              <a:ext cx="504056" cy="5584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ct val="50000"/>
                </a:spcBef>
              </a:pPr>
              <a:r>
                <a:rPr lang="en-US" sz="20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H SarabunPSK" panose="020B0500040200020003" pitchFamily="34" charset="-34"/>
                  <a:cs typeface="TH SarabunPSK" panose="020B0500040200020003" pitchFamily="34" charset="-34"/>
                </a:rPr>
                <a:t>2</a:t>
              </a:r>
              <a:r>
                <a:rPr lang="th-TH" sz="20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H SarabunPSK" panose="020B0500040200020003" pitchFamily="34" charset="-34"/>
                  <a:cs typeface="TH SarabunPSK" panose="020B0500040200020003" pitchFamily="34" charset="-34"/>
                </a:rPr>
                <a:t>.</a:t>
              </a:r>
              <a:endPara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A8E76798-0FBE-2C36-B8F3-73444DC0B99D}"/>
              </a:ext>
            </a:extLst>
          </p:cNvPr>
          <p:cNvGrpSpPr/>
          <p:nvPr/>
        </p:nvGrpSpPr>
        <p:grpSpPr>
          <a:xfrm>
            <a:off x="4951919" y="3809576"/>
            <a:ext cx="547579" cy="533303"/>
            <a:chOff x="5353319" y="3981683"/>
            <a:chExt cx="593210" cy="577745"/>
          </a:xfrm>
        </p:grpSpPr>
        <p:sp>
          <p:nvSpPr>
            <p:cNvPr id="30" name="Flowchart: Connector 29">
              <a:extLst>
                <a:ext uri="{FF2B5EF4-FFF2-40B4-BE49-F238E27FC236}">
                  <a16:creationId xmlns:a16="http://schemas.microsoft.com/office/drawing/2014/main" id="{1F861D1D-6680-4B6A-2D36-76683B54E6AB}"/>
                </a:ext>
              </a:extLst>
            </p:cNvPr>
            <p:cNvSpPr/>
            <p:nvPr/>
          </p:nvSpPr>
          <p:spPr>
            <a:xfrm>
              <a:off x="5442473" y="4066985"/>
              <a:ext cx="504056" cy="492443"/>
            </a:xfrm>
            <a:prstGeom prst="flowChartConnector">
              <a:avLst/>
            </a:prstGeom>
            <a:solidFill>
              <a:srgbClr val="DBC7A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th-TH" sz="2000" b="1" dirty="0">
                  <a:solidFill>
                    <a:schemeClr val="bg1"/>
                  </a:solidFill>
                  <a:latin typeface="TH SarabunPSK" panose="020B0500040200020003" pitchFamily="34" charset="-34"/>
                  <a:cs typeface="TH SarabunPSK" panose="020B0500040200020003" pitchFamily="34" charset="-34"/>
                </a:rPr>
                <a:t>3.</a:t>
              </a:r>
              <a:endParaRPr lang="en-US" sz="2000" b="1" dirty="0">
                <a:solidFill>
                  <a:schemeClr val="bg1"/>
                </a:solidFill>
                <a:latin typeface="TH SarabunPSK" panose="020B0500040200020003" pitchFamily="34" charset="-34"/>
                <a:cs typeface="TH SarabunPSK" panose="020B0500040200020003" pitchFamily="34" charset="-34"/>
              </a:endParaRPr>
            </a:p>
          </p:txBody>
        </p:sp>
        <p:sp>
          <p:nvSpPr>
            <p:cNvPr id="31" name="TextBox 19">
              <a:extLst>
                <a:ext uri="{FF2B5EF4-FFF2-40B4-BE49-F238E27FC236}">
                  <a16:creationId xmlns:a16="http://schemas.microsoft.com/office/drawing/2014/main" id="{A482AD74-1522-8383-2DFA-F726A3A13582}"/>
                </a:ext>
              </a:extLst>
            </p:cNvPr>
            <p:cNvSpPr txBox="1"/>
            <p:nvPr/>
          </p:nvSpPr>
          <p:spPr bwMode="auto">
            <a:xfrm>
              <a:off x="5353319" y="3981683"/>
              <a:ext cx="504056" cy="5584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ct val="50000"/>
                </a:spcBef>
              </a:pPr>
              <a:r>
                <a:rPr lang="en-US" sz="20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H SarabunPSK" panose="020B0500040200020003" pitchFamily="34" charset="-34"/>
                  <a:cs typeface="TH SarabunPSK" panose="020B0500040200020003" pitchFamily="34" charset="-34"/>
                </a:rPr>
                <a:t>3</a:t>
              </a:r>
              <a:r>
                <a:rPr lang="th-TH" sz="20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H SarabunPSK" panose="020B0500040200020003" pitchFamily="34" charset="-34"/>
                  <a:cs typeface="TH SarabunPSK" panose="020B0500040200020003" pitchFamily="34" charset="-34"/>
                </a:rPr>
                <a:t>.</a:t>
              </a:r>
              <a:endPara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endParaRPr>
            </a:p>
          </p:txBody>
        </p:sp>
      </p:grpSp>
      <p:sp>
        <p:nvSpPr>
          <p:cNvPr id="9" name="TextBox 20">
            <a:extLst>
              <a:ext uri="{FF2B5EF4-FFF2-40B4-BE49-F238E27FC236}">
                <a16:creationId xmlns:a16="http://schemas.microsoft.com/office/drawing/2014/main" id="{899C4E0E-8AB7-D321-DABC-672A1D907E5D}"/>
              </a:ext>
            </a:extLst>
          </p:cNvPr>
          <p:cNvSpPr txBox="1"/>
          <p:nvPr/>
        </p:nvSpPr>
        <p:spPr bwMode="auto">
          <a:xfrm>
            <a:off x="5574522" y="2104239"/>
            <a:ext cx="2988072" cy="717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thaiDist"/>
            <a:r>
              <a:rPr lang="th-TH" sz="2000" b="1" dirty="0">
                <a:latin typeface="TH Sarabun New" panose="020B0500040200020003" pitchFamily="34" charset="-34"/>
                <a:cs typeface="TH Sarabun New" panose="020B0500040200020003" pitchFamily="34" charset="-34"/>
              </a:rPr>
              <a:t>งานรวบรวมข้อมูลที่เกี่ยวข้องและสำรวจภาคสนาม</a:t>
            </a:r>
          </a:p>
        </p:txBody>
      </p:sp>
      <p:sp>
        <p:nvSpPr>
          <p:cNvPr id="10" name="TextBox 21">
            <a:extLst>
              <a:ext uri="{FF2B5EF4-FFF2-40B4-BE49-F238E27FC236}">
                <a16:creationId xmlns:a16="http://schemas.microsoft.com/office/drawing/2014/main" id="{688A41A6-9191-91EA-B320-383ADBFF5FBD}"/>
              </a:ext>
            </a:extLst>
          </p:cNvPr>
          <p:cNvSpPr txBox="1"/>
          <p:nvPr/>
        </p:nvSpPr>
        <p:spPr bwMode="auto">
          <a:xfrm>
            <a:off x="5551590" y="2957771"/>
            <a:ext cx="3057570" cy="717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thaiDist"/>
            <a:r>
              <a:rPr lang="th-TH" sz="2000" b="1" dirty="0">
                <a:latin typeface="TH Sarabun New" panose="020B0500040200020003" pitchFamily="34" charset="-34"/>
                <a:cs typeface="TH Sarabun New" panose="020B0500040200020003" pitchFamily="34" charset="-34"/>
              </a:rPr>
              <a:t>งานวิเคราะห์และคาดการณ์ปริมาณจราจรในอนาคต</a:t>
            </a:r>
          </a:p>
        </p:txBody>
      </p:sp>
      <p:sp>
        <p:nvSpPr>
          <p:cNvPr id="11" name="TextBox 22">
            <a:extLst>
              <a:ext uri="{FF2B5EF4-FFF2-40B4-BE49-F238E27FC236}">
                <a16:creationId xmlns:a16="http://schemas.microsoft.com/office/drawing/2014/main" id="{ABA7340B-0473-20E9-A530-14324272FF13}"/>
              </a:ext>
            </a:extLst>
          </p:cNvPr>
          <p:cNvSpPr txBox="1"/>
          <p:nvPr/>
        </p:nvSpPr>
        <p:spPr bwMode="auto">
          <a:xfrm>
            <a:off x="5564129" y="3888316"/>
            <a:ext cx="2930391" cy="4048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thaiDist"/>
            <a:r>
              <a:rPr lang="th-TH" sz="2000" b="1" dirty="0">
                <a:latin typeface="TH Sarabun New" panose="020B0500040200020003" pitchFamily="34" charset="-34"/>
                <a:cs typeface="TH Sarabun New" panose="020B0500040200020003" pitchFamily="34" charset="-34"/>
              </a:rPr>
              <a:t>งานวิเคราะห์ระดับการให้บริการ (</a:t>
            </a:r>
            <a:r>
              <a:rPr lang="en-US" sz="2000" b="1" dirty="0">
                <a:latin typeface="TH Sarabun New" panose="020B0500040200020003" pitchFamily="34" charset="-34"/>
                <a:cs typeface="TH Sarabun New" panose="020B0500040200020003" pitchFamily="34" charset="-34"/>
              </a:rPr>
              <a:t>LOS)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1EF615E-813F-4E60-380E-407D86D5C554}"/>
              </a:ext>
            </a:extLst>
          </p:cNvPr>
          <p:cNvGrpSpPr/>
          <p:nvPr/>
        </p:nvGrpSpPr>
        <p:grpSpPr>
          <a:xfrm>
            <a:off x="507003" y="1311882"/>
            <a:ext cx="3759197" cy="4538035"/>
            <a:chOff x="376481" y="1105084"/>
            <a:chExt cx="4072463" cy="4916204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C277E452-AFAA-3215-258D-BE99E6ACC1F8}"/>
                </a:ext>
              </a:extLst>
            </p:cNvPr>
            <p:cNvSpPr/>
            <p:nvPr/>
          </p:nvSpPr>
          <p:spPr>
            <a:xfrm>
              <a:off x="376481" y="1327369"/>
              <a:ext cx="4072463" cy="4693919"/>
            </a:xfrm>
            <a:prstGeom prst="rect">
              <a:avLst/>
            </a:prstGeom>
            <a:solidFill>
              <a:srgbClr val="FFFFFF"/>
            </a:solidFill>
            <a:ln w="3810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84406" rIns="42203" rtlCol="0" anchor="t" anchorCtr="0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th-TH" sz="2585" b="1" dirty="0">
                <a:solidFill>
                  <a:srgbClr val="007986"/>
                </a:solidFill>
                <a:effectLst>
                  <a:glow rad="101600">
                    <a:prstClr val="white">
                      <a:alpha val="60000"/>
                    </a:prstClr>
                  </a:glow>
                </a:effectLst>
                <a:ea typeface="Calibri" panose="020F0502020204030204" pitchFamily="34" charset="0"/>
                <a:cs typeface="TH SarabunPSK" panose="020B0500040200020003" pitchFamily="34" charset="-34"/>
              </a:endParaRPr>
            </a:p>
            <a:p>
              <a:endParaRPr lang="th-TH" sz="1846" b="1" dirty="0">
                <a:solidFill>
                  <a:srgbClr val="C00000"/>
                </a:solidFill>
                <a:latin typeface="TH SarabunPSK" panose="020B0500040200020003" pitchFamily="34" charset="-34"/>
                <a:cs typeface="TH SarabunPSK" panose="020B0500040200020003" pitchFamily="34" charset="-34"/>
              </a:endParaRPr>
            </a:p>
          </p:txBody>
        </p:sp>
        <p:sp>
          <p:nvSpPr>
            <p:cNvPr id="29" name="TextBox 27">
              <a:extLst>
                <a:ext uri="{FF2B5EF4-FFF2-40B4-BE49-F238E27FC236}">
                  <a16:creationId xmlns:a16="http://schemas.microsoft.com/office/drawing/2014/main" id="{CADE3B35-F676-FCB6-7DE5-A406FE53E2B2}"/>
                </a:ext>
              </a:extLst>
            </p:cNvPr>
            <p:cNvSpPr txBox="1"/>
            <p:nvPr/>
          </p:nvSpPr>
          <p:spPr bwMode="auto">
            <a:xfrm>
              <a:off x="591532" y="1105084"/>
              <a:ext cx="1656206" cy="433452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rgbClr val="002060"/>
              </a:solidFill>
              <a:miter lim="800000"/>
              <a:headEnd/>
              <a:tailEnd/>
            </a:ln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19462" indent="-319462">
                <a:buFont typeface="Wingdings" panose="05000000000000000000" pitchFamily="2" charset="2"/>
                <a:buChar char="§"/>
              </a:pPr>
              <a:r>
                <a:rPr lang="th-TH" sz="2000" b="1" dirty="0">
                  <a:latin typeface="TH Sarabun New" panose="020B0500040200020003" pitchFamily="34" charset="-34"/>
                  <a:ea typeface="Times New Roman" panose="02020603050405020304" pitchFamily="18" charset="0"/>
                  <a:cs typeface="TH Sarabun New" panose="020B0500040200020003" pitchFamily="34" charset="-34"/>
                </a:rPr>
                <a:t>วัตถุประสงค์</a:t>
              </a:r>
              <a:endParaRPr lang="en-US" sz="2000" b="1" dirty="0">
                <a:latin typeface="TH Sarabun New" panose="020B0500040200020003" pitchFamily="34" charset="-34"/>
                <a:ea typeface="Times New Roman" panose="02020603050405020304" pitchFamily="18" charset="0"/>
                <a:cs typeface="TH Sarabun New" panose="020B0500040200020003" pitchFamily="34" charset="-34"/>
              </a:endParaRPr>
            </a:p>
          </p:txBody>
        </p:sp>
      </p:grpSp>
      <p:sp>
        <p:nvSpPr>
          <p:cNvPr id="15" name="TextBox 28">
            <a:extLst>
              <a:ext uri="{FF2B5EF4-FFF2-40B4-BE49-F238E27FC236}">
                <a16:creationId xmlns:a16="http://schemas.microsoft.com/office/drawing/2014/main" id="{66912133-DB13-CD04-3EBB-B533E9243155}"/>
              </a:ext>
            </a:extLst>
          </p:cNvPr>
          <p:cNvSpPr txBox="1"/>
          <p:nvPr/>
        </p:nvSpPr>
        <p:spPr bwMode="auto">
          <a:xfrm>
            <a:off x="1197997" y="2061188"/>
            <a:ext cx="306820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thaiDist"/>
            <a:r>
              <a:rPr lang="th-TH" sz="2000" dirty="0">
                <a:latin typeface="TH Sarabun New" panose="020B0500040200020003" pitchFamily="34" charset="-34"/>
                <a:cs typeface="TH Sarabun New" panose="020B0500040200020003" pitchFamily="34" charset="-34"/>
              </a:rPr>
              <a:t>เพื่อ</a:t>
            </a:r>
            <a:r>
              <a:rPr lang="th-TH" sz="2000" b="1" dirty="0">
                <a:latin typeface="TH Sarabun New" panose="020B0500040200020003" pitchFamily="34" charset="-34"/>
                <a:cs typeface="TH Sarabun New" panose="020B0500040200020003" pitchFamily="34" charset="-34"/>
              </a:rPr>
              <a:t>ศึกษาสัดส่วนปริมาณจราจรและสภาพการจราจรและขนส่ง</a:t>
            </a:r>
            <a:r>
              <a:rPr lang="th-TH" sz="2000" dirty="0">
                <a:latin typeface="TH Sarabun New" panose="020B0500040200020003" pitchFamily="34" charset="-34"/>
                <a:cs typeface="TH Sarabun New" panose="020B0500040200020003" pitchFamily="34" charset="-34"/>
              </a:rPr>
              <a:t>ในพื้นที่โครงการ</a:t>
            </a:r>
          </a:p>
        </p:txBody>
      </p:sp>
      <p:sp>
        <p:nvSpPr>
          <p:cNvPr id="17" name="TextBox 29">
            <a:extLst>
              <a:ext uri="{FF2B5EF4-FFF2-40B4-BE49-F238E27FC236}">
                <a16:creationId xmlns:a16="http://schemas.microsoft.com/office/drawing/2014/main" id="{A5BDA5CA-9543-BF38-774C-79C6E5B68CF2}"/>
              </a:ext>
            </a:extLst>
          </p:cNvPr>
          <p:cNvSpPr txBox="1"/>
          <p:nvPr/>
        </p:nvSpPr>
        <p:spPr bwMode="auto">
          <a:xfrm>
            <a:off x="1187604" y="2924965"/>
            <a:ext cx="2930391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thaiDist"/>
            <a:r>
              <a:rPr lang="th-TH" sz="2000" dirty="0">
                <a:latin typeface="TH Sarabun New" panose="020B0500040200020003" pitchFamily="34" charset="-34"/>
                <a:cs typeface="TH Sarabun New" panose="020B0500040200020003" pitchFamily="34" charset="-34"/>
              </a:rPr>
              <a:t>เพื่อ</a:t>
            </a:r>
            <a:r>
              <a:rPr lang="th-TH" sz="2000" b="1" dirty="0">
                <a:latin typeface="TH Sarabun New" panose="020B0500040200020003" pitchFamily="34" charset="-34"/>
                <a:cs typeface="TH Sarabun New" panose="020B0500040200020003" pitchFamily="34" charset="-34"/>
              </a:rPr>
              <a:t>คาดการณ์ปริมาณจราจรในอนาคต</a:t>
            </a:r>
            <a:r>
              <a:rPr lang="th-TH" sz="2000" dirty="0">
                <a:latin typeface="TH Sarabun New" panose="020B0500040200020003" pitchFamily="34" charset="-34"/>
                <a:cs typeface="TH Sarabun New" panose="020B0500040200020003" pitchFamily="34" charset="-34"/>
              </a:rPr>
              <a:t>บริเวณพื้นที่โครงการ และนำผลการศึกษาไปวิเคราะห์ผลกระทบทางสิ่งแวดล้อม</a:t>
            </a:r>
          </a:p>
        </p:txBody>
      </p:sp>
      <p:sp>
        <p:nvSpPr>
          <p:cNvPr id="18" name="TextBox 30">
            <a:extLst>
              <a:ext uri="{FF2B5EF4-FFF2-40B4-BE49-F238E27FC236}">
                <a16:creationId xmlns:a16="http://schemas.microsoft.com/office/drawing/2014/main" id="{D042C5CF-041F-8C22-207F-8AB3EF831DEB}"/>
              </a:ext>
            </a:extLst>
          </p:cNvPr>
          <p:cNvSpPr txBox="1"/>
          <p:nvPr/>
        </p:nvSpPr>
        <p:spPr bwMode="auto">
          <a:xfrm>
            <a:off x="1187603" y="3997120"/>
            <a:ext cx="293039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thaiDist"/>
            <a:r>
              <a:rPr lang="th-TH" sz="2000" dirty="0">
                <a:latin typeface="TH Sarabun New" panose="020B0500040200020003" pitchFamily="34" charset="-34"/>
                <a:cs typeface="TH Sarabun New" panose="020B0500040200020003" pitchFamily="34" charset="-34"/>
              </a:rPr>
              <a:t>เพื่อ</a:t>
            </a:r>
            <a:r>
              <a:rPr lang="th-TH" sz="2000" b="1" dirty="0">
                <a:latin typeface="TH Sarabun New" panose="020B0500040200020003" pitchFamily="34" charset="-34"/>
                <a:cs typeface="TH Sarabun New" panose="020B0500040200020003" pitchFamily="34" charset="-34"/>
              </a:rPr>
              <a:t>วิเคราะห์ระดับการให้บริการ</a:t>
            </a:r>
            <a:r>
              <a:rPr lang="th-TH" sz="2000" dirty="0">
                <a:latin typeface="TH Sarabun New" panose="020B0500040200020003" pitchFamily="34" charset="-34"/>
                <a:cs typeface="TH Sarabun New" panose="020B0500040200020003" pitchFamily="34" charset="-34"/>
              </a:rPr>
              <a:t>ของโครงการ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37B67E7-4A8F-3BBB-2451-80BF0FF2609D}"/>
              </a:ext>
            </a:extLst>
          </p:cNvPr>
          <p:cNvGrpSpPr/>
          <p:nvPr/>
        </p:nvGrpSpPr>
        <p:grpSpPr>
          <a:xfrm>
            <a:off x="581406" y="2026534"/>
            <a:ext cx="544601" cy="533990"/>
            <a:chOff x="618599" y="1879291"/>
            <a:chExt cx="589985" cy="578489"/>
          </a:xfrm>
        </p:grpSpPr>
        <p:sp>
          <p:nvSpPr>
            <p:cNvPr id="26" name="Flowchart: Connector 25">
              <a:extLst>
                <a:ext uri="{FF2B5EF4-FFF2-40B4-BE49-F238E27FC236}">
                  <a16:creationId xmlns:a16="http://schemas.microsoft.com/office/drawing/2014/main" id="{2BAEB859-62D1-BB99-6FAA-24C5E3A6E688}"/>
                </a:ext>
              </a:extLst>
            </p:cNvPr>
            <p:cNvSpPr/>
            <p:nvPr/>
          </p:nvSpPr>
          <p:spPr>
            <a:xfrm>
              <a:off x="704528" y="1965337"/>
              <a:ext cx="504056" cy="492443"/>
            </a:xfrm>
            <a:prstGeom prst="flowChartConnector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th-TH" sz="2000" b="1" dirty="0">
                  <a:solidFill>
                    <a:schemeClr val="bg1"/>
                  </a:solidFill>
                  <a:latin typeface="TH SarabunPSK" panose="020B0500040200020003" pitchFamily="34" charset="-34"/>
                  <a:cs typeface="TH SarabunPSK" panose="020B0500040200020003" pitchFamily="34" charset="-34"/>
                </a:rPr>
                <a:t>1.</a:t>
              </a:r>
              <a:endParaRPr lang="en-US" sz="2000" b="1" dirty="0">
                <a:solidFill>
                  <a:schemeClr val="bg1"/>
                </a:solidFill>
                <a:latin typeface="TH SarabunPSK" panose="020B0500040200020003" pitchFamily="34" charset="-34"/>
                <a:cs typeface="TH SarabunPSK" panose="020B0500040200020003" pitchFamily="34" charset="-34"/>
              </a:endParaRPr>
            </a:p>
          </p:txBody>
        </p:sp>
        <p:sp>
          <p:nvSpPr>
            <p:cNvPr id="27" name="TextBox 33">
              <a:extLst>
                <a:ext uri="{FF2B5EF4-FFF2-40B4-BE49-F238E27FC236}">
                  <a16:creationId xmlns:a16="http://schemas.microsoft.com/office/drawing/2014/main" id="{756E0A2A-C726-2272-4D35-D06BF18639A9}"/>
                </a:ext>
              </a:extLst>
            </p:cNvPr>
            <p:cNvSpPr txBox="1"/>
            <p:nvPr/>
          </p:nvSpPr>
          <p:spPr bwMode="auto">
            <a:xfrm>
              <a:off x="618599" y="1879291"/>
              <a:ext cx="504056" cy="5584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ct val="50000"/>
                </a:spcBef>
              </a:pPr>
              <a:r>
                <a:rPr lang="th-TH" sz="2000" b="1" dirty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H SarabunPSK" panose="020B0500040200020003" pitchFamily="34" charset="-34"/>
                  <a:cs typeface="TH SarabunPSK" panose="020B0500040200020003" pitchFamily="34" charset="-34"/>
                </a:rPr>
                <a:t>1.</a:t>
              </a:r>
              <a:endParaRPr lang="en-US" sz="2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1DBB062-2CAD-68EA-2FA7-CF6FCBB264C1}"/>
              </a:ext>
            </a:extLst>
          </p:cNvPr>
          <p:cNvGrpSpPr/>
          <p:nvPr/>
        </p:nvGrpSpPr>
        <p:grpSpPr>
          <a:xfrm>
            <a:off x="581179" y="2814402"/>
            <a:ext cx="544828" cy="532421"/>
            <a:chOff x="618353" y="3115841"/>
            <a:chExt cx="590231" cy="576789"/>
          </a:xfrm>
        </p:grpSpPr>
        <p:sp>
          <p:nvSpPr>
            <p:cNvPr id="24" name="Flowchart: Connector 23">
              <a:extLst>
                <a:ext uri="{FF2B5EF4-FFF2-40B4-BE49-F238E27FC236}">
                  <a16:creationId xmlns:a16="http://schemas.microsoft.com/office/drawing/2014/main" id="{41371BD9-3EE3-D6F3-ACF3-8D75EB30BED8}"/>
                </a:ext>
              </a:extLst>
            </p:cNvPr>
            <p:cNvSpPr/>
            <p:nvPr/>
          </p:nvSpPr>
          <p:spPr>
            <a:xfrm>
              <a:off x="704528" y="3200187"/>
              <a:ext cx="504056" cy="492443"/>
            </a:xfrm>
            <a:prstGeom prst="flowChartConnector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th-TH" sz="2000" b="1" dirty="0">
                  <a:solidFill>
                    <a:schemeClr val="bg1"/>
                  </a:solidFill>
                  <a:latin typeface="TH SarabunPSK" panose="020B0500040200020003" pitchFamily="34" charset="-34"/>
                  <a:cs typeface="TH SarabunPSK" panose="020B0500040200020003" pitchFamily="34" charset="-34"/>
                </a:rPr>
                <a:t>2.</a:t>
              </a:r>
              <a:endParaRPr lang="en-US" sz="2000" b="1" dirty="0">
                <a:solidFill>
                  <a:schemeClr val="bg1"/>
                </a:solidFill>
                <a:latin typeface="TH SarabunPSK" panose="020B0500040200020003" pitchFamily="34" charset="-34"/>
                <a:cs typeface="TH SarabunPSK" panose="020B0500040200020003" pitchFamily="34" charset="-34"/>
              </a:endParaRPr>
            </a:p>
          </p:txBody>
        </p:sp>
        <p:sp>
          <p:nvSpPr>
            <p:cNvPr id="25" name="TextBox 36">
              <a:extLst>
                <a:ext uri="{FF2B5EF4-FFF2-40B4-BE49-F238E27FC236}">
                  <a16:creationId xmlns:a16="http://schemas.microsoft.com/office/drawing/2014/main" id="{7281BE5B-EECF-E6E1-0325-70376D1E5F14}"/>
                </a:ext>
              </a:extLst>
            </p:cNvPr>
            <p:cNvSpPr txBox="1"/>
            <p:nvPr/>
          </p:nvSpPr>
          <p:spPr bwMode="auto">
            <a:xfrm>
              <a:off x="618353" y="3115841"/>
              <a:ext cx="504056" cy="5584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ct val="50000"/>
                </a:spcBef>
              </a:pPr>
              <a:r>
                <a:rPr lang="en-US" sz="2000" b="1" dirty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H SarabunPSK" panose="020B0500040200020003" pitchFamily="34" charset="-34"/>
                  <a:cs typeface="TH SarabunPSK" panose="020B0500040200020003" pitchFamily="34" charset="-34"/>
                </a:rPr>
                <a:t>2</a:t>
              </a:r>
              <a:r>
                <a:rPr lang="th-TH" sz="2000" b="1" dirty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H SarabunPSK" panose="020B0500040200020003" pitchFamily="34" charset="-34"/>
                  <a:cs typeface="TH SarabunPSK" panose="020B0500040200020003" pitchFamily="34" charset="-34"/>
                </a:rPr>
                <a:t>.</a:t>
              </a:r>
              <a:endParaRPr lang="en-US" sz="2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endParaRP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E2C128AA-C280-D940-9E81-E32B228E3906}"/>
              </a:ext>
            </a:extLst>
          </p:cNvPr>
          <p:cNvGrpSpPr/>
          <p:nvPr/>
        </p:nvGrpSpPr>
        <p:grpSpPr>
          <a:xfrm>
            <a:off x="580751" y="3961599"/>
            <a:ext cx="546345" cy="533134"/>
            <a:chOff x="617888" y="4279396"/>
            <a:chExt cx="591873" cy="577562"/>
          </a:xfrm>
        </p:grpSpPr>
        <p:sp>
          <p:nvSpPr>
            <p:cNvPr id="22" name="Flowchart: Connector 21">
              <a:extLst>
                <a:ext uri="{FF2B5EF4-FFF2-40B4-BE49-F238E27FC236}">
                  <a16:creationId xmlns:a16="http://schemas.microsoft.com/office/drawing/2014/main" id="{66441A78-8337-E825-77F3-98499ECA893E}"/>
                </a:ext>
              </a:extLst>
            </p:cNvPr>
            <p:cNvSpPr/>
            <p:nvPr/>
          </p:nvSpPr>
          <p:spPr>
            <a:xfrm>
              <a:off x="705705" y="4364515"/>
              <a:ext cx="504056" cy="492443"/>
            </a:xfrm>
            <a:prstGeom prst="flowChartConnector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th-TH" sz="2000" b="1" dirty="0">
                  <a:solidFill>
                    <a:schemeClr val="bg1"/>
                  </a:solidFill>
                  <a:latin typeface="TH SarabunPSK" panose="020B0500040200020003" pitchFamily="34" charset="-34"/>
                  <a:cs typeface="TH SarabunPSK" panose="020B0500040200020003" pitchFamily="34" charset="-34"/>
                </a:rPr>
                <a:t>3.</a:t>
              </a:r>
              <a:endParaRPr lang="en-US" sz="2000" b="1" dirty="0">
                <a:solidFill>
                  <a:schemeClr val="bg1"/>
                </a:solidFill>
                <a:latin typeface="TH SarabunPSK" panose="020B0500040200020003" pitchFamily="34" charset="-34"/>
                <a:cs typeface="TH SarabunPSK" panose="020B0500040200020003" pitchFamily="34" charset="-34"/>
              </a:endParaRPr>
            </a:p>
          </p:txBody>
        </p:sp>
        <p:sp>
          <p:nvSpPr>
            <p:cNvPr id="23" name="TextBox 39">
              <a:extLst>
                <a:ext uri="{FF2B5EF4-FFF2-40B4-BE49-F238E27FC236}">
                  <a16:creationId xmlns:a16="http://schemas.microsoft.com/office/drawing/2014/main" id="{F20D3FF6-BDB2-A9FF-7735-D72450C434EF}"/>
                </a:ext>
              </a:extLst>
            </p:cNvPr>
            <p:cNvSpPr txBox="1"/>
            <p:nvPr/>
          </p:nvSpPr>
          <p:spPr bwMode="auto">
            <a:xfrm>
              <a:off x="617888" y="4279396"/>
              <a:ext cx="504056" cy="5584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ct val="50000"/>
                </a:spcBef>
              </a:pPr>
              <a:r>
                <a:rPr lang="en-US" sz="2000" b="1" dirty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H SarabunPSK" panose="020B0500040200020003" pitchFamily="34" charset="-34"/>
                  <a:cs typeface="TH SarabunPSK" panose="020B0500040200020003" pitchFamily="34" charset="-34"/>
                </a:rPr>
                <a:t>3</a:t>
              </a:r>
              <a:r>
                <a:rPr lang="th-TH" sz="2000" b="1" dirty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H SarabunPSK" panose="020B0500040200020003" pitchFamily="34" charset="-34"/>
                  <a:cs typeface="TH SarabunPSK" panose="020B0500040200020003" pitchFamily="34" charset="-34"/>
                </a:rPr>
                <a:t>.</a:t>
              </a:r>
              <a:endParaRPr lang="en-US" sz="2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endParaRPr>
            </a:p>
          </p:txBody>
        </p:sp>
      </p:grpSp>
      <p:sp>
        <p:nvSpPr>
          <p:cNvPr id="39" name="Arrow: Chevron 38">
            <a:extLst>
              <a:ext uri="{FF2B5EF4-FFF2-40B4-BE49-F238E27FC236}">
                <a16:creationId xmlns:a16="http://schemas.microsoft.com/office/drawing/2014/main" id="{0F17EAFC-BF99-3EDC-5FDF-9DF0A900E109}"/>
              </a:ext>
            </a:extLst>
          </p:cNvPr>
          <p:cNvSpPr/>
          <p:nvPr/>
        </p:nvSpPr>
        <p:spPr>
          <a:xfrm rot="5400000">
            <a:off x="6585682" y="4429885"/>
            <a:ext cx="216000" cy="432000"/>
          </a:xfrm>
          <a:prstGeom prst="chevron">
            <a:avLst/>
          </a:prstGeom>
          <a:solidFill>
            <a:srgbClr val="DBC7AA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1" name="Rectangle: Rounded Corners 40">
            <a:extLst>
              <a:ext uri="{FF2B5EF4-FFF2-40B4-BE49-F238E27FC236}">
                <a16:creationId xmlns:a16="http://schemas.microsoft.com/office/drawing/2014/main" id="{4CE3CF27-50E4-335A-FF85-7E1CF02B1E49}"/>
              </a:ext>
            </a:extLst>
          </p:cNvPr>
          <p:cNvSpPr/>
          <p:nvPr/>
        </p:nvSpPr>
        <p:spPr>
          <a:xfrm>
            <a:off x="5445099" y="5009319"/>
            <a:ext cx="2522108" cy="400110"/>
          </a:xfrm>
          <a:prstGeom prst="roundRect">
            <a:avLst/>
          </a:prstGeom>
          <a:solidFill>
            <a:schemeClr val="bg1">
              <a:alpha val="50196"/>
            </a:schemeClr>
          </a:solidFill>
          <a:ln>
            <a:solidFill>
              <a:srgbClr val="DBC7A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th-TH" sz="1800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ประเมินผลกระทบสิ่งแวดล้อม</a:t>
            </a:r>
            <a:endParaRPr lang="en-US" sz="1800" b="1" dirty="0">
              <a:solidFill>
                <a:schemeClr val="tx1"/>
              </a:solidFill>
              <a:latin typeface="TH Sarabun New" panose="020B0500040200020003" pitchFamily="34" charset="-34"/>
              <a:cs typeface="TH Sarabun New" panose="020B0500040200020003" pitchFamily="34" charset="-34"/>
            </a:endParaRPr>
          </a:p>
        </p:txBody>
      </p:sp>
      <p:sp>
        <p:nvSpPr>
          <p:cNvPr id="2" name="Slide Number Placeholder 27">
            <a:extLst>
              <a:ext uri="{FF2B5EF4-FFF2-40B4-BE49-F238E27FC236}">
                <a16:creationId xmlns:a16="http://schemas.microsoft.com/office/drawing/2014/main" id="{DF9B8DC0-FF84-48B0-C95C-1CE25BDB0F8D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124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1476166631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D7308A7E-7FD5-4136-105D-C869FFA21D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Rectangle 125">
            <a:extLst>
              <a:ext uri="{FF2B5EF4-FFF2-40B4-BE49-F238E27FC236}">
                <a16:creationId xmlns:a16="http://schemas.microsoft.com/office/drawing/2014/main" id="{B3E9CA58-332D-EFF1-ED44-A80B5C1CC849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6124" y="950975"/>
            <a:ext cx="9117875" cy="5415837"/>
          </a:xfrm>
          <a:prstGeom prst="rect">
            <a:avLst/>
          </a:prstGeom>
          <a:solidFill>
            <a:schemeClr val="bg1">
              <a:alpha val="50196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rIns="45720" rtlCol="0" anchor="t" anchorCtr="0"/>
          <a:lstStyle/>
          <a:p>
            <a:pPr marL="541338"/>
            <a:endParaRPr lang="th-TH" sz="1000" b="1" dirty="0">
              <a:solidFill>
                <a:srgbClr val="C00000"/>
              </a:solidFill>
              <a:latin typeface="TH SarabunPSK" panose="020B0500040200020003" pitchFamily="34" charset="-34"/>
              <a:cs typeface="TH SarabunPSK" panose="020B0500040200020003" pitchFamily="34" charset="-34"/>
            </a:endParaRPr>
          </a:p>
          <a:p>
            <a:pPr marL="625475"/>
            <a:endParaRPr lang="th-TH" dirty="0"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endParaRPr>
          </a:p>
        </p:txBody>
      </p:sp>
      <p:sp>
        <p:nvSpPr>
          <p:cNvPr id="127" name="กล่องข้อความ 3">
            <a:extLst>
              <a:ext uri="{FF2B5EF4-FFF2-40B4-BE49-F238E27FC236}">
                <a16:creationId xmlns:a16="http://schemas.microsoft.com/office/drawing/2014/main" id="{3C06CE8A-C10B-7A71-FD9D-E8CC233CBD66}"/>
              </a:ext>
            </a:extLst>
          </p:cNvPr>
          <p:cNvSpPr txBox="1"/>
          <p:nvPr/>
        </p:nvSpPr>
        <p:spPr>
          <a:xfrm>
            <a:off x="922286" y="239270"/>
            <a:ext cx="67610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h-TH" sz="3600" b="1" dirty="0">
                <a:effectLst>
                  <a:glow rad="76200">
                    <a:schemeClr val="bg1"/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Kanit Light" panose="00000400000000000000" pitchFamily="2" charset="-34"/>
                <a:cs typeface="Kanit Light" panose="00000400000000000000" pitchFamily="2" charset="-34"/>
              </a:rPr>
              <a:t>การศึกษาด้านการจราจรและขนส่ง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F988864-8EBF-D83E-732A-9E47723900E2}"/>
              </a:ext>
            </a:extLst>
          </p:cNvPr>
          <p:cNvSpPr txBox="1"/>
          <p:nvPr/>
        </p:nvSpPr>
        <p:spPr>
          <a:xfrm>
            <a:off x="-22872" y="983021"/>
            <a:ext cx="33158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thaiDist"/>
            <a:r>
              <a:rPr lang="th-TH" b="1" dirty="0">
                <a:latin typeface="TH Sarabun New" panose="020B0500040200020003" pitchFamily="34" charset="-34"/>
                <a:cs typeface="TH Sarabun New" panose="020B0500040200020003" pitchFamily="34" charset="-34"/>
              </a:rPr>
              <a:t>     ที่ปรึกษได้ดำเนินการสำรวจ</a:t>
            </a:r>
            <a:r>
              <a:rPr lang="th-TH" dirty="0">
                <a:latin typeface="TH Sarabun New" panose="020B0500040200020003" pitchFamily="34" charset="-34"/>
                <a:cs typeface="TH Sarabun New" panose="020B0500040200020003" pitchFamily="34" charset="-34"/>
              </a:rPr>
              <a:t>ข้อมูลปริมาณจราจรภาคสนามของโครงการ</a:t>
            </a:r>
            <a:r>
              <a:rPr lang="th-TH" b="1" dirty="0">
                <a:latin typeface="TH Sarabun New" panose="020B0500040200020003" pitchFamily="34" charset="-34"/>
                <a:cs typeface="TH Sarabun New" panose="020B0500040200020003" pitchFamily="34" charset="-34"/>
              </a:rPr>
              <a:t>แล้วเมื่อวันอาทิตย์ที่ 25 และวันอังคารที่ 27 พฤษภาคม 2568 </a:t>
            </a:r>
            <a:r>
              <a:rPr lang="th-TH" dirty="0">
                <a:latin typeface="TH Sarabun New" panose="020B0500040200020003" pitchFamily="34" charset="-34"/>
                <a:cs typeface="TH Sarabun New" panose="020B0500040200020003" pitchFamily="34" charset="-34"/>
              </a:rPr>
              <a:t>โดยข้อมูลสำรวจประกอบด้วย 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H Sarabun New" panose="020B0500040200020003" pitchFamily="34" charset="-34"/>
              <a:cs typeface="TH Sarabun New" panose="020B0500040200020003" pitchFamily="34" charset="-34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125ED36-E28E-5BCD-8B4C-1FFC80C59047}"/>
              </a:ext>
            </a:extLst>
          </p:cNvPr>
          <p:cNvGrpSpPr/>
          <p:nvPr/>
        </p:nvGrpSpPr>
        <p:grpSpPr>
          <a:xfrm>
            <a:off x="3231021" y="1148677"/>
            <a:ext cx="5892159" cy="4801504"/>
            <a:chOff x="3252287" y="1148677"/>
            <a:chExt cx="5892159" cy="4801504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73E6D7B5-EE59-D993-A102-01A2EC2C733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6131" r="6496"/>
            <a:stretch/>
          </p:blipFill>
          <p:spPr>
            <a:xfrm>
              <a:off x="6311702" y="1148677"/>
              <a:ext cx="2832298" cy="2359564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EF8D9614-4941-2A91-F219-672981B4BDC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311702" y="3551545"/>
              <a:ext cx="2832744" cy="2392646"/>
            </a:xfrm>
            <a:prstGeom prst="rect">
              <a:avLst/>
            </a:prstGeom>
          </p:spPr>
        </p:pic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D98D3F4E-DDEB-132A-7589-A0DFC416BFE0}"/>
                </a:ext>
              </a:extLst>
            </p:cNvPr>
            <p:cNvGrpSpPr/>
            <p:nvPr/>
          </p:nvGrpSpPr>
          <p:grpSpPr>
            <a:xfrm>
              <a:off x="3252287" y="1148677"/>
              <a:ext cx="5870075" cy="4801504"/>
              <a:chOff x="1539324" y="317422"/>
              <a:chExt cx="5870075" cy="4801504"/>
            </a:xfrm>
          </p:grpSpPr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id="{41AEAC63-24BA-49F7-EFCE-2D618D1CD62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rcRect l="29908" t="7920" r="39578" b="6546"/>
              <a:stretch>
                <a:fillRect/>
              </a:stretch>
            </p:blipFill>
            <p:spPr>
              <a:xfrm>
                <a:off x="1547680" y="317422"/>
                <a:ext cx="3024320" cy="4768286"/>
              </a:xfrm>
              <a:prstGeom prst="rect">
                <a:avLst/>
              </a:prstGeom>
            </p:spPr>
          </p:pic>
          <p:sp>
            <p:nvSpPr>
              <p:cNvPr id="10" name="Freeform: Shape 9">
                <a:extLst>
                  <a:ext uri="{FF2B5EF4-FFF2-40B4-BE49-F238E27FC236}">
                    <a16:creationId xmlns:a16="http://schemas.microsoft.com/office/drawing/2014/main" id="{999E44FA-B31B-9677-DF2F-3AA64D8FCC1F}"/>
                  </a:ext>
                </a:extLst>
              </p:cNvPr>
              <p:cNvSpPr/>
              <p:nvPr/>
            </p:nvSpPr>
            <p:spPr>
              <a:xfrm>
                <a:off x="2217759" y="936102"/>
                <a:ext cx="291369" cy="585836"/>
              </a:xfrm>
              <a:custGeom>
                <a:avLst/>
                <a:gdLst>
                  <a:gd name="connsiteX0" fmla="*/ 0 w 291369"/>
                  <a:gd name="connsiteY0" fmla="*/ 585836 h 585836"/>
                  <a:gd name="connsiteX1" fmla="*/ 30997 w 291369"/>
                  <a:gd name="connsiteY1" fmla="*/ 464949 h 585836"/>
                  <a:gd name="connsiteX2" fmla="*/ 37196 w 291369"/>
                  <a:gd name="connsiteY2" fmla="*/ 371959 h 585836"/>
                  <a:gd name="connsiteX3" fmla="*/ 52695 w 291369"/>
                  <a:gd name="connsiteY3" fmla="*/ 238674 h 585836"/>
                  <a:gd name="connsiteX4" fmla="*/ 74392 w 291369"/>
                  <a:gd name="connsiteY4" fmla="*/ 142584 h 585836"/>
                  <a:gd name="connsiteX5" fmla="*/ 108489 w 291369"/>
                  <a:gd name="connsiteY5" fmla="*/ 77492 h 585836"/>
                  <a:gd name="connsiteX6" fmla="*/ 161183 w 291369"/>
                  <a:gd name="connsiteY6" fmla="*/ 46495 h 585836"/>
                  <a:gd name="connsiteX7" fmla="*/ 247973 w 291369"/>
                  <a:gd name="connsiteY7" fmla="*/ 21698 h 585836"/>
                  <a:gd name="connsiteX8" fmla="*/ 291369 w 291369"/>
                  <a:gd name="connsiteY8" fmla="*/ 0 h 5858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91369" h="585836">
                    <a:moveTo>
                      <a:pt x="0" y="585836"/>
                    </a:moveTo>
                    <a:lnTo>
                      <a:pt x="30997" y="464949"/>
                    </a:lnTo>
                    <a:lnTo>
                      <a:pt x="37196" y="371959"/>
                    </a:lnTo>
                    <a:lnTo>
                      <a:pt x="52695" y="238674"/>
                    </a:lnTo>
                    <a:lnTo>
                      <a:pt x="74392" y="142584"/>
                    </a:lnTo>
                    <a:lnTo>
                      <a:pt x="108489" y="77492"/>
                    </a:lnTo>
                    <a:lnTo>
                      <a:pt x="161183" y="46495"/>
                    </a:lnTo>
                    <a:lnTo>
                      <a:pt x="247973" y="21698"/>
                    </a:lnTo>
                    <a:lnTo>
                      <a:pt x="291369" y="0"/>
                    </a:lnTo>
                  </a:path>
                </a:pathLst>
              </a:custGeom>
              <a:noFill/>
              <a:ln w="31750" cap="rnd">
                <a:solidFill>
                  <a:srgbClr val="FF0000"/>
                </a:solidFill>
                <a:round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th-TH"/>
              </a:p>
            </p:txBody>
          </p:sp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446BD30D-4787-B6D3-4BA2-C3875C73ED33}"/>
                  </a:ext>
                </a:extLst>
              </p:cNvPr>
              <p:cNvGrpSpPr/>
              <p:nvPr/>
            </p:nvGrpSpPr>
            <p:grpSpPr>
              <a:xfrm>
                <a:off x="2779717" y="618328"/>
                <a:ext cx="713992" cy="338554"/>
                <a:chOff x="3966008" y="987931"/>
                <a:chExt cx="713992" cy="338554"/>
              </a:xfrm>
            </p:grpSpPr>
            <p:sp>
              <p:nvSpPr>
                <p:cNvPr id="41" name="Rectangle 40">
                  <a:extLst>
                    <a:ext uri="{FF2B5EF4-FFF2-40B4-BE49-F238E27FC236}">
                      <a16:creationId xmlns:a16="http://schemas.microsoft.com/office/drawing/2014/main" id="{C095591F-FD47-2518-BB02-57F03B940507}"/>
                    </a:ext>
                  </a:extLst>
                </p:cNvPr>
                <p:cNvSpPr/>
                <p:nvPr/>
              </p:nvSpPr>
              <p:spPr>
                <a:xfrm>
                  <a:off x="3966008" y="1007405"/>
                  <a:ext cx="713992" cy="265742"/>
                </a:xfrm>
                <a:prstGeom prst="rect">
                  <a:avLst/>
                </a:prstGeom>
                <a:solidFill>
                  <a:schemeClr val="bg1"/>
                </a:solidFill>
                <a:ln w="12700"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th-TH"/>
                </a:p>
              </p:txBody>
            </p:sp>
            <p:sp>
              <p:nvSpPr>
                <p:cNvPr id="42" name="TextBox 41">
                  <a:extLst>
                    <a:ext uri="{FF2B5EF4-FFF2-40B4-BE49-F238E27FC236}">
                      <a16:creationId xmlns:a16="http://schemas.microsoft.com/office/drawing/2014/main" id="{D9BBC139-FF11-FEB8-66D6-066717F294FF}"/>
                    </a:ext>
                  </a:extLst>
                </p:cNvPr>
                <p:cNvSpPr txBox="1"/>
                <p:nvPr/>
              </p:nvSpPr>
              <p:spPr>
                <a:xfrm>
                  <a:off x="4001609" y="987931"/>
                  <a:ext cx="678391" cy="33855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th-TH" sz="800" b="1" dirty="0">
                      <a:latin typeface="TH SarabunPSK" panose="020B0500040200020003" pitchFamily="34" charset="-34"/>
                      <a:cs typeface="TH SarabunPSK" panose="020B0500040200020003" pitchFamily="34" charset="-34"/>
                    </a:rPr>
                    <a:t>จุดสิ้นสุดโครงการ</a:t>
                  </a:r>
                </a:p>
                <a:p>
                  <a:pPr algn="ctr"/>
                  <a:r>
                    <a:rPr lang="th-TH" sz="800" b="1" dirty="0">
                      <a:latin typeface="TH SarabunPSK" panose="020B0500040200020003" pitchFamily="34" charset="-34"/>
                      <a:cs typeface="TH SarabunPSK" panose="020B0500040200020003" pitchFamily="34" charset="-34"/>
                    </a:rPr>
                    <a:t>กม.21+000 </a:t>
                  </a:r>
                </a:p>
              </p:txBody>
            </p:sp>
          </p:grpSp>
          <p:cxnSp>
            <p:nvCxnSpPr>
              <p:cNvPr id="12" name="Straight Connector 11">
                <a:extLst>
                  <a:ext uri="{FF2B5EF4-FFF2-40B4-BE49-F238E27FC236}">
                    <a16:creationId xmlns:a16="http://schemas.microsoft.com/office/drawing/2014/main" id="{4E2936FF-1C09-7F62-1C02-5553C875E111}"/>
                  </a:ext>
                </a:extLst>
              </p:cNvPr>
              <p:cNvCxnSpPr>
                <a:cxnSpLocks/>
                <a:stCxn id="41" idx="1"/>
                <a:endCxn id="16" idx="7"/>
              </p:cNvCxnSpPr>
              <p:nvPr/>
            </p:nvCxnSpPr>
            <p:spPr>
              <a:xfrm flipH="1">
                <a:off x="2580532" y="770673"/>
                <a:ext cx="199185" cy="94025"/>
              </a:xfrm>
              <a:prstGeom prst="line">
                <a:avLst/>
              </a:prstGeom>
              <a:ln w="12700">
                <a:solidFill>
                  <a:srgbClr val="FF0000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B9F2BD4C-8B32-86D6-FEAD-D59FDAEB0910}"/>
                  </a:ext>
                </a:extLst>
              </p:cNvPr>
              <p:cNvGrpSpPr/>
              <p:nvPr/>
            </p:nvGrpSpPr>
            <p:grpSpPr>
              <a:xfrm>
                <a:off x="2433307" y="1669418"/>
                <a:ext cx="721206" cy="338554"/>
                <a:chOff x="3966008" y="987931"/>
                <a:chExt cx="721206" cy="338554"/>
              </a:xfrm>
            </p:grpSpPr>
            <p:sp>
              <p:nvSpPr>
                <p:cNvPr id="39" name="Rectangle 38">
                  <a:extLst>
                    <a:ext uri="{FF2B5EF4-FFF2-40B4-BE49-F238E27FC236}">
                      <a16:creationId xmlns:a16="http://schemas.microsoft.com/office/drawing/2014/main" id="{D2B31ED9-0C7F-5B67-9407-631AE457C3C1}"/>
                    </a:ext>
                  </a:extLst>
                </p:cNvPr>
                <p:cNvSpPr/>
                <p:nvPr/>
              </p:nvSpPr>
              <p:spPr>
                <a:xfrm>
                  <a:off x="3966008" y="1007405"/>
                  <a:ext cx="713992" cy="265742"/>
                </a:xfrm>
                <a:prstGeom prst="rect">
                  <a:avLst/>
                </a:prstGeom>
                <a:solidFill>
                  <a:schemeClr val="bg1"/>
                </a:solidFill>
                <a:ln w="12700"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th-TH"/>
                </a:p>
              </p:txBody>
            </p:sp>
            <p:sp>
              <p:nvSpPr>
                <p:cNvPr id="40" name="TextBox 39">
                  <a:extLst>
                    <a:ext uri="{FF2B5EF4-FFF2-40B4-BE49-F238E27FC236}">
                      <a16:creationId xmlns:a16="http://schemas.microsoft.com/office/drawing/2014/main" id="{4B046A28-2719-EABC-774D-3D812FD74B4C}"/>
                    </a:ext>
                  </a:extLst>
                </p:cNvPr>
                <p:cNvSpPr txBox="1"/>
                <p:nvPr/>
              </p:nvSpPr>
              <p:spPr>
                <a:xfrm>
                  <a:off x="3994396" y="987931"/>
                  <a:ext cx="692818" cy="33855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th-TH" sz="800" b="1" dirty="0">
                      <a:latin typeface="TH SarabunPSK" panose="020B0500040200020003" pitchFamily="34" charset="-34"/>
                      <a:cs typeface="TH SarabunPSK" panose="020B0500040200020003" pitchFamily="34" charset="-34"/>
                    </a:rPr>
                    <a:t>จุดเริ่มต้นโครงการ</a:t>
                  </a:r>
                </a:p>
                <a:p>
                  <a:pPr algn="ctr"/>
                  <a:r>
                    <a:rPr lang="th-TH" sz="800" b="1" dirty="0">
                      <a:latin typeface="TH SarabunPSK" panose="020B0500040200020003" pitchFamily="34" charset="-34"/>
                      <a:cs typeface="TH SarabunPSK" panose="020B0500040200020003" pitchFamily="34" charset="-34"/>
                    </a:rPr>
                    <a:t>กม.19+500 </a:t>
                  </a:r>
                </a:p>
              </p:txBody>
            </p:sp>
          </p:grpSp>
          <p:cxnSp>
            <p:nvCxnSpPr>
              <p:cNvPr id="14" name="Straight Connector 13">
                <a:extLst>
                  <a:ext uri="{FF2B5EF4-FFF2-40B4-BE49-F238E27FC236}">
                    <a16:creationId xmlns:a16="http://schemas.microsoft.com/office/drawing/2014/main" id="{854158A0-D21F-F85A-57DB-151B68430C9A}"/>
                  </a:ext>
                </a:extLst>
              </p:cNvPr>
              <p:cNvCxnSpPr>
                <a:cxnSpLocks/>
                <a:stCxn id="39" idx="1"/>
                <a:endCxn id="17" idx="5"/>
              </p:cNvCxnSpPr>
              <p:nvPr/>
            </p:nvCxnSpPr>
            <p:spPr>
              <a:xfrm flipH="1" flipV="1">
                <a:off x="2249867" y="1572730"/>
                <a:ext cx="183440" cy="249033"/>
              </a:xfrm>
              <a:prstGeom prst="line">
                <a:avLst/>
              </a:prstGeom>
              <a:ln w="12700">
                <a:solidFill>
                  <a:srgbClr val="FF0000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8E855A5F-9D9C-D8BB-474D-54BA78F864DE}"/>
                  </a:ext>
                </a:extLst>
              </p:cNvPr>
              <p:cNvSpPr/>
              <p:nvPr/>
            </p:nvSpPr>
            <p:spPr>
              <a:xfrm>
                <a:off x="2786054" y="3710491"/>
                <a:ext cx="711201" cy="751367"/>
              </a:xfrm>
              <a:custGeom>
                <a:avLst/>
                <a:gdLst>
                  <a:gd name="connsiteX0" fmla="*/ 663945 w 663945"/>
                  <a:gd name="connsiteY0" fmla="*/ 697023 h 697023"/>
                  <a:gd name="connsiteX1" fmla="*/ 574159 w 663945"/>
                  <a:gd name="connsiteY1" fmla="*/ 611963 h 697023"/>
                  <a:gd name="connsiteX2" fmla="*/ 522177 w 663945"/>
                  <a:gd name="connsiteY2" fmla="*/ 538716 h 697023"/>
                  <a:gd name="connsiteX3" fmla="*/ 472559 w 663945"/>
                  <a:gd name="connsiteY3" fmla="*/ 496186 h 697023"/>
                  <a:gd name="connsiteX4" fmla="*/ 382773 w 663945"/>
                  <a:gd name="connsiteY4" fmla="*/ 422940 h 697023"/>
                  <a:gd name="connsiteX5" fmla="*/ 274084 w 663945"/>
                  <a:gd name="connsiteY5" fmla="*/ 342605 h 697023"/>
                  <a:gd name="connsiteX6" fmla="*/ 200838 w 663945"/>
                  <a:gd name="connsiteY6" fmla="*/ 248093 h 697023"/>
                  <a:gd name="connsiteX7" fmla="*/ 61433 w 663945"/>
                  <a:gd name="connsiteY7" fmla="*/ 68521 h 697023"/>
                  <a:gd name="connsiteX8" fmla="*/ 0 w 663945"/>
                  <a:gd name="connsiteY8" fmla="*/ 0 h 697023"/>
                  <a:gd name="connsiteX0" fmla="*/ 711201 w 711201"/>
                  <a:gd name="connsiteY0" fmla="*/ 751367 h 751367"/>
                  <a:gd name="connsiteX1" fmla="*/ 621415 w 711201"/>
                  <a:gd name="connsiteY1" fmla="*/ 666307 h 751367"/>
                  <a:gd name="connsiteX2" fmla="*/ 569433 w 711201"/>
                  <a:gd name="connsiteY2" fmla="*/ 593060 h 751367"/>
                  <a:gd name="connsiteX3" fmla="*/ 519815 w 711201"/>
                  <a:gd name="connsiteY3" fmla="*/ 550530 h 751367"/>
                  <a:gd name="connsiteX4" fmla="*/ 430029 w 711201"/>
                  <a:gd name="connsiteY4" fmla="*/ 477284 h 751367"/>
                  <a:gd name="connsiteX5" fmla="*/ 321340 w 711201"/>
                  <a:gd name="connsiteY5" fmla="*/ 396949 h 751367"/>
                  <a:gd name="connsiteX6" fmla="*/ 248094 w 711201"/>
                  <a:gd name="connsiteY6" fmla="*/ 302437 h 751367"/>
                  <a:gd name="connsiteX7" fmla="*/ 108689 w 711201"/>
                  <a:gd name="connsiteY7" fmla="*/ 122865 h 751367"/>
                  <a:gd name="connsiteX8" fmla="*/ 0 w 711201"/>
                  <a:gd name="connsiteY8" fmla="*/ 0 h 7513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711201" h="751367">
                    <a:moveTo>
                      <a:pt x="711201" y="751367"/>
                    </a:moveTo>
                    <a:lnTo>
                      <a:pt x="621415" y="666307"/>
                    </a:lnTo>
                    <a:lnTo>
                      <a:pt x="569433" y="593060"/>
                    </a:lnTo>
                    <a:lnTo>
                      <a:pt x="519815" y="550530"/>
                    </a:lnTo>
                    <a:lnTo>
                      <a:pt x="430029" y="477284"/>
                    </a:lnTo>
                    <a:lnTo>
                      <a:pt x="321340" y="396949"/>
                    </a:lnTo>
                    <a:lnTo>
                      <a:pt x="248094" y="302437"/>
                    </a:lnTo>
                    <a:lnTo>
                      <a:pt x="108689" y="122865"/>
                    </a:lnTo>
                    <a:cubicBezTo>
                      <a:pt x="88211" y="100025"/>
                      <a:pt x="20478" y="22840"/>
                      <a:pt x="0" y="0"/>
                    </a:cubicBezTo>
                  </a:path>
                </a:pathLst>
              </a:custGeom>
              <a:noFill/>
              <a:ln w="31750" cap="rnd">
                <a:solidFill>
                  <a:srgbClr val="FF0000"/>
                </a:solidFill>
                <a:round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th-TH"/>
              </a:p>
            </p:txBody>
          </p:sp>
          <p:sp>
            <p:nvSpPr>
              <p:cNvPr id="16" name="Oval 15">
                <a:extLst>
                  <a:ext uri="{FF2B5EF4-FFF2-40B4-BE49-F238E27FC236}">
                    <a16:creationId xmlns:a16="http://schemas.microsoft.com/office/drawing/2014/main" id="{860DA480-78CA-825C-57A9-628DF37D2A31}"/>
                  </a:ext>
                </a:extLst>
              </p:cNvPr>
              <p:cNvSpPr/>
              <p:nvPr/>
            </p:nvSpPr>
            <p:spPr>
              <a:xfrm>
                <a:off x="2488348" y="848882"/>
                <a:ext cx="108000" cy="108000"/>
              </a:xfrm>
              <a:prstGeom prst="ellipse">
                <a:avLst/>
              </a:prstGeom>
              <a:solidFill>
                <a:srgbClr val="FF0000"/>
              </a:solidFill>
              <a:ln w="127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th-TH"/>
              </a:p>
            </p:txBody>
          </p:sp>
          <p:sp>
            <p:nvSpPr>
              <p:cNvPr id="17" name="Oval 16">
                <a:extLst>
                  <a:ext uri="{FF2B5EF4-FFF2-40B4-BE49-F238E27FC236}">
                    <a16:creationId xmlns:a16="http://schemas.microsoft.com/office/drawing/2014/main" id="{BB616B85-6009-0B2C-BC25-D960A0FE456A}"/>
                  </a:ext>
                </a:extLst>
              </p:cNvPr>
              <p:cNvSpPr/>
              <p:nvPr/>
            </p:nvSpPr>
            <p:spPr>
              <a:xfrm>
                <a:off x="2157683" y="1480546"/>
                <a:ext cx="108000" cy="108000"/>
              </a:xfrm>
              <a:prstGeom prst="ellipse">
                <a:avLst/>
              </a:prstGeom>
              <a:solidFill>
                <a:srgbClr val="FF0000"/>
              </a:solidFill>
              <a:ln w="127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th-TH"/>
              </a:p>
            </p:txBody>
          </p:sp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id="{1215EB19-A412-0C8A-D2F8-256EAE8BAACF}"/>
                  </a:ext>
                </a:extLst>
              </p:cNvPr>
              <p:cNvGrpSpPr/>
              <p:nvPr/>
            </p:nvGrpSpPr>
            <p:grpSpPr>
              <a:xfrm>
                <a:off x="3748146" y="4069304"/>
                <a:ext cx="721206" cy="338554"/>
                <a:chOff x="3966008" y="987931"/>
                <a:chExt cx="721206" cy="338554"/>
              </a:xfrm>
            </p:grpSpPr>
            <p:sp>
              <p:nvSpPr>
                <p:cNvPr id="37" name="Rectangle 36">
                  <a:extLst>
                    <a:ext uri="{FF2B5EF4-FFF2-40B4-BE49-F238E27FC236}">
                      <a16:creationId xmlns:a16="http://schemas.microsoft.com/office/drawing/2014/main" id="{5DFDC67F-5FBF-0ED0-6097-4BC8583F019C}"/>
                    </a:ext>
                  </a:extLst>
                </p:cNvPr>
                <p:cNvSpPr/>
                <p:nvPr/>
              </p:nvSpPr>
              <p:spPr>
                <a:xfrm>
                  <a:off x="3966008" y="1007405"/>
                  <a:ext cx="713992" cy="265742"/>
                </a:xfrm>
                <a:prstGeom prst="rect">
                  <a:avLst/>
                </a:prstGeom>
                <a:solidFill>
                  <a:schemeClr val="bg1"/>
                </a:solidFill>
                <a:ln w="12700"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th-TH"/>
                </a:p>
              </p:txBody>
            </p:sp>
            <p:sp>
              <p:nvSpPr>
                <p:cNvPr id="38" name="TextBox 37">
                  <a:extLst>
                    <a:ext uri="{FF2B5EF4-FFF2-40B4-BE49-F238E27FC236}">
                      <a16:creationId xmlns:a16="http://schemas.microsoft.com/office/drawing/2014/main" id="{18E0367A-AB19-79F5-8D70-BAEEF4AF4425}"/>
                    </a:ext>
                  </a:extLst>
                </p:cNvPr>
                <p:cNvSpPr txBox="1"/>
                <p:nvPr/>
              </p:nvSpPr>
              <p:spPr>
                <a:xfrm>
                  <a:off x="3994396" y="987931"/>
                  <a:ext cx="692818" cy="33855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th-TH" sz="800" b="1" dirty="0">
                      <a:latin typeface="TH SarabunPSK" panose="020B0500040200020003" pitchFamily="34" charset="-34"/>
                      <a:cs typeface="TH SarabunPSK" panose="020B0500040200020003" pitchFamily="34" charset="-34"/>
                    </a:rPr>
                    <a:t>จุดเริ่มต้นโครงการ</a:t>
                  </a:r>
                </a:p>
                <a:p>
                  <a:pPr algn="ctr"/>
                  <a:r>
                    <a:rPr lang="th-TH" sz="800" b="1" dirty="0">
                      <a:latin typeface="TH SarabunPSK" panose="020B0500040200020003" pitchFamily="34" charset="-34"/>
                      <a:cs typeface="TH SarabunPSK" panose="020B0500040200020003" pitchFamily="34" charset="-34"/>
                    </a:rPr>
                    <a:t>กม.11+950</a:t>
                  </a:r>
                </a:p>
              </p:txBody>
            </p:sp>
          </p:grpSp>
          <p:grpSp>
            <p:nvGrpSpPr>
              <p:cNvPr id="19" name="Group 18">
                <a:extLst>
                  <a:ext uri="{FF2B5EF4-FFF2-40B4-BE49-F238E27FC236}">
                    <a16:creationId xmlns:a16="http://schemas.microsoft.com/office/drawing/2014/main" id="{E34700F1-EA69-CD3C-161A-0F220753A8C9}"/>
                  </a:ext>
                </a:extLst>
              </p:cNvPr>
              <p:cNvGrpSpPr/>
              <p:nvPr/>
            </p:nvGrpSpPr>
            <p:grpSpPr>
              <a:xfrm>
                <a:off x="1726607" y="3575106"/>
                <a:ext cx="706699" cy="338554"/>
                <a:chOff x="3966008" y="987931"/>
                <a:chExt cx="713992" cy="338554"/>
              </a:xfrm>
            </p:grpSpPr>
            <p:sp>
              <p:nvSpPr>
                <p:cNvPr id="35" name="Rectangle 34">
                  <a:extLst>
                    <a:ext uri="{FF2B5EF4-FFF2-40B4-BE49-F238E27FC236}">
                      <a16:creationId xmlns:a16="http://schemas.microsoft.com/office/drawing/2014/main" id="{51127E7D-E80C-3E67-82A6-7D3593D6CBBC}"/>
                    </a:ext>
                  </a:extLst>
                </p:cNvPr>
                <p:cNvSpPr/>
                <p:nvPr/>
              </p:nvSpPr>
              <p:spPr>
                <a:xfrm>
                  <a:off x="3966008" y="1007405"/>
                  <a:ext cx="713992" cy="265742"/>
                </a:xfrm>
                <a:prstGeom prst="rect">
                  <a:avLst/>
                </a:prstGeom>
                <a:solidFill>
                  <a:schemeClr val="bg1"/>
                </a:solidFill>
                <a:ln w="12700"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th-TH"/>
                </a:p>
              </p:txBody>
            </p:sp>
            <p:sp>
              <p:nvSpPr>
                <p:cNvPr id="36" name="TextBox 35">
                  <a:extLst>
                    <a:ext uri="{FF2B5EF4-FFF2-40B4-BE49-F238E27FC236}">
                      <a16:creationId xmlns:a16="http://schemas.microsoft.com/office/drawing/2014/main" id="{6432469B-C4BC-728E-36F3-A40266FBD071}"/>
                    </a:ext>
                  </a:extLst>
                </p:cNvPr>
                <p:cNvSpPr txBox="1"/>
                <p:nvPr/>
              </p:nvSpPr>
              <p:spPr>
                <a:xfrm>
                  <a:off x="4001609" y="987931"/>
                  <a:ext cx="678391" cy="33855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th-TH" sz="800" b="1" dirty="0">
                      <a:latin typeface="TH SarabunPSK" panose="020B0500040200020003" pitchFamily="34" charset="-34"/>
                      <a:cs typeface="TH SarabunPSK" panose="020B0500040200020003" pitchFamily="34" charset="-34"/>
                    </a:rPr>
                    <a:t>จุดสิ้นสุดโครงการ</a:t>
                  </a:r>
                </a:p>
                <a:p>
                  <a:pPr algn="ctr"/>
                  <a:r>
                    <a:rPr lang="th-TH" sz="800" b="1" dirty="0">
                      <a:latin typeface="TH SarabunPSK" panose="020B0500040200020003" pitchFamily="34" charset="-34"/>
                      <a:cs typeface="TH SarabunPSK" panose="020B0500040200020003" pitchFamily="34" charset="-34"/>
                    </a:rPr>
                    <a:t>กม.13+930</a:t>
                  </a:r>
                </a:p>
              </p:txBody>
            </p:sp>
          </p:grpSp>
          <p:cxnSp>
            <p:nvCxnSpPr>
              <p:cNvPr id="20" name="Straight Connector 19">
                <a:extLst>
                  <a:ext uri="{FF2B5EF4-FFF2-40B4-BE49-F238E27FC236}">
                    <a16:creationId xmlns:a16="http://schemas.microsoft.com/office/drawing/2014/main" id="{2B288826-9AF8-56DB-2308-EC7DDB632BC3}"/>
                  </a:ext>
                </a:extLst>
              </p:cNvPr>
              <p:cNvCxnSpPr>
                <a:cxnSpLocks/>
                <a:stCxn id="36" idx="3"/>
                <a:endCxn id="22" idx="2"/>
              </p:cNvCxnSpPr>
              <p:nvPr/>
            </p:nvCxnSpPr>
            <p:spPr>
              <a:xfrm flipV="1">
                <a:off x="2433306" y="3690383"/>
                <a:ext cx="292411" cy="54000"/>
              </a:xfrm>
              <a:prstGeom prst="line">
                <a:avLst/>
              </a:prstGeom>
              <a:ln w="12700">
                <a:solidFill>
                  <a:srgbClr val="FF0000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20">
                <a:extLst>
                  <a:ext uri="{FF2B5EF4-FFF2-40B4-BE49-F238E27FC236}">
                    <a16:creationId xmlns:a16="http://schemas.microsoft.com/office/drawing/2014/main" id="{6554493D-3C47-1F4F-ADFD-F5B213D7E9B7}"/>
                  </a:ext>
                </a:extLst>
              </p:cNvPr>
              <p:cNvCxnSpPr>
                <a:cxnSpLocks/>
                <a:stCxn id="37" idx="1"/>
                <a:endCxn id="23" idx="7"/>
              </p:cNvCxnSpPr>
              <p:nvPr/>
            </p:nvCxnSpPr>
            <p:spPr>
              <a:xfrm flipH="1">
                <a:off x="3541776" y="4221649"/>
                <a:ext cx="206370" cy="202025"/>
              </a:xfrm>
              <a:prstGeom prst="line">
                <a:avLst/>
              </a:prstGeom>
              <a:ln w="12700">
                <a:solidFill>
                  <a:srgbClr val="FF0000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Oval 21">
                <a:extLst>
                  <a:ext uri="{FF2B5EF4-FFF2-40B4-BE49-F238E27FC236}">
                    <a16:creationId xmlns:a16="http://schemas.microsoft.com/office/drawing/2014/main" id="{5CDE4213-84FC-6F02-E753-46D3435D68E6}"/>
                  </a:ext>
                </a:extLst>
              </p:cNvPr>
              <p:cNvSpPr/>
              <p:nvPr/>
            </p:nvSpPr>
            <p:spPr>
              <a:xfrm>
                <a:off x="2725717" y="3636383"/>
                <a:ext cx="108000" cy="108000"/>
              </a:xfrm>
              <a:prstGeom prst="ellipse">
                <a:avLst/>
              </a:prstGeom>
              <a:solidFill>
                <a:srgbClr val="FF0000"/>
              </a:solidFill>
              <a:ln w="127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th-TH"/>
              </a:p>
            </p:txBody>
          </p:sp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E08EDC21-D049-7236-171E-9DC284279233}"/>
                  </a:ext>
                </a:extLst>
              </p:cNvPr>
              <p:cNvSpPr/>
              <p:nvPr/>
            </p:nvSpPr>
            <p:spPr>
              <a:xfrm>
                <a:off x="3449592" y="4407858"/>
                <a:ext cx="108000" cy="108000"/>
              </a:xfrm>
              <a:prstGeom prst="ellipse">
                <a:avLst/>
              </a:prstGeom>
              <a:solidFill>
                <a:srgbClr val="FF0000"/>
              </a:solidFill>
              <a:ln w="127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th-TH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E215CE30-2D83-E1E2-26E3-613BB3E454B0}"/>
                  </a:ext>
                </a:extLst>
              </p:cNvPr>
              <p:cNvSpPr/>
              <p:nvPr/>
            </p:nvSpPr>
            <p:spPr>
              <a:xfrm>
                <a:off x="2639066" y="3488479"/>
                <a:ext cx="1014045" cy="1121600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  <a:prstDash val="solid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th-TH"/>
              </a:p>
            </p:txBody>
          </p:sp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2CA7F42C-7C0E-9D23-DBFB-9F39545D8C63}"/>
                  </a:ext>
                </a:extLst>
              </p:cNvPr>
              <p:cNvSpPr/>
              <p:nvPr/>
            </p:nvSpPr>
            <p:spPr>
              <a:xfrm>
                <a:off x="2007559" y="770673"/>
                <a:ext cx="660742" cy="864881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  <a:prstDash val="solid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th-TH"/>
              </a:p>
            </p:txBody>
          </p:sp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82590093-ED47-1074-EC62-4BACA5C893E0}"/>
                  </a:ext>
                </a:extLst>
              </p:cNvPr>
              <p:cNvSpPr txBox="1"/>
              <p:nvPr/>
            </p:nvSpPr>
            <p:spPr>
              <a:xfrm rot="16840408">
                <a:off x="1526055" y="2431870"/>
                <a:ext cx="699230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th-TH" sz="1600" b="1" dirty="0">
                    <a:solidFill>
                      <a:srgbClr val="FFFF00"/>
                    </a:solidFill>
                    <a:latin typeface="TH SarabunPSK" panose="020B0500040200020003" pitchFamily="34" charset="-34"/>
                    <a:cs typeface="TH SarabunPSK" panose="020B0500040200020003" pitchFamily="34" charset="-34"/>
                  </a:rPr>
                  <a:t>ทล.</a:t>
                </a:r>
                <a:r>
                  <a:rPr lang="en-US" sz="1600" b="1" dirty="0">
                    <a:solidFill>
                      <a:srgbClr val="FFFF00"/>
                    </a:solidFill>
                    <a:latin typeface="TH SarabunPSK" panose="020B0500040200020003" pitchFamily="34" charset="-34"/>
                    <a:cs typeface="TH SarabunPSK" panose="020B0500040200020003" pitchFamily="34" charset="-34"/>
                  </a:rPr>
                  <a:t>4034</a:t>
                </a:r>
                <a:endParaRPr lang="th-TH" sz="1600" b="1" dirty="0">
                  <a:solidFill>
                    <a:srgbClr val="FFFF00"/>
                  </a:solidFill>
                  <a:latin typeface="TH SarabunPSK" panose="020B0500040200020003" pitchFamily="34" charset="-34"/>
                  <a:cs typeface="TH SarabunPSK" panose="020B0500040200020003" pitchFamily="34" charset="-34"/>
                </a:endParaRPr>
              </a:p>
            </p:txBody>
          </p:sp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4D713AD0-DEC5-D8F9-1815-D6CD7F2A2E1A}"/>
                  </a:ext>
                </a:extLst>
              </p:cNvPr>
              <p:cNvSpPr txBox="1"/>
              <p:nvPr/>
            </p:nvSpPr>
            <p:spPr>
              <a:xfrm>
                <a:off x="1873264" y="549368"/>
                <a:ext cx="516488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th-TH" sz="1200" b="1" dirty="0">
                    <a:solidFill>
                      <a:schemeClr val="bg1"/>
                    </a:solidFill>
                    <a:latin typeface="TH SarabunPSK" panose="020B0500040200020003" pitchFamily="34" charset="-34"/>
                    <a:cs typeface="TH SarabunPSK" panose="020B0500040200020003" pitchFamily="34" charset="-34"/>
                  </a:rPr>
                  <a:t>ช่วงที่ 2</a:t>
                </a:r>
              </a:p>
            </p:txBody>
          </p:sp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EA535F1C-679E-8E4D-83CC-EB150743A217}"/>
                  </a:ext>
                </a:extLst>
              </p:cNvPr>
              <p:cNvSpPr txBox="1"/>
              <p:nvPr/>
            </p:nvSpPr>
            <p:spPr>
              <a:xfrm rot="274630">
                <a:off x="2680694" y="347121"/>
                <a:ext cx="699230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th-TH" sz="1600" b="1" dirty="0">
                    <a:solidFill>
                      <a:srgbClr val="FFFF00"/>
                    </a:solidFill>
                    <a:latin typeface="TH SarabunPSK" panose="020B0500040200020003" pitchFamily="34" charset="-34"/>
                    <a:cs typeface="TH SarabunPSK" panose="020B0500040200020003" pitchFamily="34" charset="-34"/>
                  </a:rPr>
                  <a:t>ทล.</a:t>
                </a:r>
                <a:r>
                  <a:rPr lang="en-US" sz="1600" b="1" dirty="0">
                    <a:solidFill>
                      <a:srgbClr val="FFFF00"/>
                    </a:solidFill>
                    <a:latin typeface="TH SarabunPSK" panose="020B0500040200020003" pitchFamily="34" charset="-34"/>
                    <a:cs typeface="TH SarabunPSK" panose="020B0500040200020003" pitchFamily="34" charset="-34"/>
                  </a:rPr>
                  <a:t>4033</a:t>
                </a:r>
                <a:endParaRPr lang="th-TH" sz="1600" b="1" dirty="0">
                  <a:solidFill>
                    <a:srgbClr val="FFFF00"/>
                  </a:solidFill>
                  <a:latin typeface="TH SarabunPSK" panose="020B0500040200020003" pitchFamily="34" charset="-34"/>
                  <a:cs typeface="TH SarabunPSK" panose="020B0500040200020003" pitchFamily="34" charset="-34"/>
                </a:endParaRPr>
              </a:p>
            </p:txBody>
          </p:sp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DC3F3EE6-5A0D-176B-EAF2-35108B6878DB}"/>
                  </a:ext>
                </a:extLst>
              </p:cNvPr>
              <p:cNvSpPr txBox="1"/>
              <p:nvPr/>
            </p:nvSpPr>
            <p:spPr>
              <a:xfrm>
                <a:off x="3218922" y="3271644"/>
                <a:ext cx="516488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th-TH" sz="1200" b="1" dirty="0">
                    <a:solidFill>
                      <a:schemeClr val="bg1"/>
                    </a:solidFill>
                    <a:latin typeface="TH SarabunPSK" panose="020B0500040200020003" pitchFamily="34" charset="-34"/>
                    <a:cs typeface="TH SarabunPSK" panose="020B0500040200020003" pitchFamily="34" charset="-34"/>
                  </a:rPr>
                  <a:t>ช่วงที่ 1</a:t>
                </a:r>
              </a:p>
            </p:txBody>
          </p:sp>
          <p:pic>
            <p:nvPicPr>
              <p:cNvPr id="30" name="Picture 29">
                <a:extLst>
                  <a:ext uri="{FF2B5EF4-FFF2-40B4-BE49-F238E27FC236}">
                    <a16:creationId xmlns:a16="http://schemas.microsoft.com/office/drawing/2014/main" id="{E7D13582-775E-E7BA-0C41-C1D2D07E280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539324" y="4640510"/>
                <a:ext cx="1435248" cy="478416"/>
              </a:xfrm>
              <a:prstGeom prst="rect">
                <a:avLst/>
              </a:prstGeom>
            </p:spPr>
          </p:pic>
          <p:sp>
            <p:nvSpPr>
              <p:cNvPr id="31" name="Rectangle 30">
                <a:extLst>
                  <a:ext uri="{FF2B5EF4-FFF2-40B4-BE49-F238E27FC236}">
                    <a16:creationId xmlns:a16="http://schemas.microsoft.com/office/drawing/2014/main" id="{DD14215D-683B-406B-1A99-5C71E4D21FC1}"/>
                  </a:ext>
                </a:extLst>
              </p:cNvPr>
              <p:cNvSpPr/>
              <p:nvPr/>
            </p:nvSpPr>
            <p:spPr>
              <a:xfrm>
                <a:off x="5110013" y="398011"/>
                <a:ext cx="1433956" cy="2185819"/>
              </a:xfrm>
              <a:prstGeom prst="rect">
                <a:avLst/>
              </a:prstGeom>
              <a:noFill/>
              <a:ln w="12700">
                <a:solidFill>
                  <a:schemeClr val="bg1"/>
                </a:solidFill>
                <a:prstDash val="solid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th-TH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DBACFD4D-5826-80BB-3838-29C9310F85C5}"/>
                  </a:ext>
                </a:extLst>
              </p:cNvPr>
              <p:cNvSpPr txBox="1"/>
              <p:nvPr/>
            </p:nvSpPr>
            <p:spPr>
              <a:xfrm>
                <a:off x="6726199" y="329100"/>
                <a:ext cx="68320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th-TH" b="1" dirty="0">
                    <a:solidFill>
                      <a:schemeClr val="bg1"/>
                    </a:solidFill>
                    <a:latin typeface="TH SarabunPSK" panose="020B0500040200020003" pitchFamily="34" charset="-34"/>
                    <a:cs typeface="TH SarabunPSK" panose="020B0500040200020003" pitchFamily="34" charset="-34"/>
                  </a:rPr>
                  <a:t>ช่วงที่ 2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EE631EDD-F6E4-22CB-FA43-C546723B7CD0}"/>
                  </a:ext>
                </a:extLst>
              </p:cNvPr>
              <p:cNvSpPr/>
              <p:nvPr/>
            </p:nvSpPr>
            <p:spPr>
              <a:xfrm>
                <a:off x="5099381" y="2762187"/>
                <a:ext cx="1626369" cy="2287706"/>
              </a:xfrm>
              <a:prstGeom prst="rect">
                <a:avLst/>
              </a:prstGeom>
              <a:noFill/>
              <a:ln w="12700">
                <a:solidFill>
                  <a:schemeClr val="bg1"/>
                </a:solidFill>
                <a:prstDash val="solid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th-TH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AC4B25FA-B0D9-25F6-F345-E39C3A22A227}"/>
                  </a:ext>
                </a:extLst>
              </p:cNvPr>
              <p:cNvSpPr txBox="1"/>
              <p:nvPr/>
            </p:nvSpPr>
            <p:spPr>
              <a:xfrm>
                <a:off x="6717229" y="2720290"/>
                <a:ext cx="68320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th-TH" b="1" dirty="0">
                    <a:solidFill>
                      <a:schemeClr val="bg1"/>
                    </a:solidFill>
                    <a:latin typeface="TH SarabunPSK" panose="020B0500040200020003" pitchFamily="34" charset="-34"/>
                    <a:cs typeface="TH SarabunPSK" panose="020B0500040200020003" pitchFamily="34" charset="-34"/>
                  </a:rPr>
                  <a:t>ช่วงที่ 1</a:t>
                </a:r>
              </a:p>
            </p:txBody>
          </p:sp>
        </p:grp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581C0677-E19A-E145-02F2-38267304DE97}"/>
                </a:ext>
              </a:extLst>
            </p:cNvPr>
            <p:cNvSpPr/>
            <p:nvPr/>
          </p:nvSpPr>
          <p:spPr>
            <a:xfrm>
              <a:off x="3339816" y="5623464"/>
              <a:ext cx="150272" cy="8272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 dirty="0"/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EB991F15-051A-5904-ED66-A43E64D11604}"/>
              </a:ext>
            </a:extLst>
          </p:cNvPr>
          <p:cNvGrpSpPr/>
          <p:nvPr/>
        </p:nvGrpSpPr>
        <p:grpSpPr>
          <a:xfrm>
            <a:off x="256141" y="2130278"/>
            <a:ext cx="2950537" cy="4137178"/>
            <a:chOff x="-5117" y="1240508"/>
            <a:chExt cx="2950537" cy="4137178"/>
          </a:xfrm>
        </p:grpSpPr>
        <p:sp>
          <p:nvSpPr>
            <p:cNvPr id="44" name="Rectangle: Rounded Corners 43">
              <a:extLst>
                <a:ext uri="{FF2B5EF4-FFF2-40B4-BE49-F238E27FC236}">
                  <a16:creationId xmlns:a16="http://schemas.microsoft.com/office/drawing/2014/main" id="{BBDD9666-CE8B-65EC-9A7E-5DF7D120AA10}"/>
                </a:ext>
              </a:extLst>
            </p:cNvPr>
            <p:cNvSpPr/>
            <p:nvPr/>
          </p:nvSpPr>
          <p:spPr>
            <a:xfrm>
              <a:off x="85365" y="1334983"/>
              <a:ext cx="288000" cy="144000"/>
            </a:xfrm>
            <a:prstGeom prst="roundRect">
              <a:avLst>
                <a:gd name="adj" fmla="val 0"/>
              </a:avLst>
            </a:prstGeom>
            <a:solidFill>
              <a:srgbClr val="FFFF00"/>
            </a:solidFill>
            <a:ln w="28575">
              <a:solidFill>
                <a:schemeClr val="bg1"/>
              </a:solidFill>
            </a:ln>
          </p:spPr>
          <p:style>
            <a:lnRef idx="0">
              <a:schemeClr val="dk1"/>
            </a:lnRef>
            <a:fillRef idx="3">
              <a:schemeClr val="dk1"/>
            </a:fillRef>
            <a:effectRef idx="3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03993443-CA11-8631-4A7A-FBA736BECDE1}"/>
                </a:ext>
              </a:extLst>
            </p:cNvPr>
            <p:cNvSpPr txBox="1"/>
            <p:nvPr/>
          </p:nvSpPr>
          <p:spPr>
            <a:xfrm>
              <a:off x="403483" y="2423806"/>
              <a:ext cx="205206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th-TH" b="1" dirty="0">
                  <a:effectLst>
                    <a:glow rad="63500">
                      <a:schemeClr val="accent1">
                        <a:lumMod val="40000"/>
                        <a:lumOff val="60000"/>
                      </a:schemeClr>
                    </a:glow>
                  </a:effectLst>
                  <a:latin typeface="TH SarabunPSK" panose="020B0500040200020003" pitchFamily="34" charset="-34"/>
                  <a:cs typeface="TH SarabunPSK" panose="020B0500040200020003" pitchFamily="34" charset="-34"/>
                </a:rPr>
                <a:t>จุดสำรวจเข้า-ออกจุดตัด (</a:t>
              </a:r>
              <a:r>
                <a:rPr lang="en-US" b="1" dirty="0">
                  <a:effectLst>
                    <a:glow rad="63500">
                      <a:schemeClr val="accent1">
                        <a:lumMod val="40000"/>
                        <a:lumOff val="60000"/>
                      </a:schemeClr>
                    </a:glow>
                  </a:effectLst>
                  <a:latin typeface="TH SarabunPSK" panose="020B0500040200020003" pitchFamily="34" charset="-34"/>
                  <a:cs typeface="TH SarabunPSK" panose="020B0500040200020003" pitchFamily="34" charset="-34"/>
                </a:rPr>
                <a:t>AR</a:t>
              </a:r>
              <a:r>
                <a:rPr lang="th-TH" b="1" dirty="0">
                  <a:effectLst>
                    <a:glow rad="63500">
                      <a:schemeClr val="accent1">
                        <a:lumMod val="40000"/>
                        <a:lumOff val="60000"/>
                      </a:schemeClr>
                    </a:glow>
                  </a:effectLst>
                  <a:latin typeface="TH SarabunPSK" panose="020B0500040200020003" pitchFamily="34" charset="-34"/>
                  <a:cs typeface="TH SarabunPSK" panose="020B0500040200020003" pitchFamily="34" charset="-34"/>
                </a:rPr>
                <a:t>)</a:t>
              </a:r>
              <a:endParaRPr lang="en-US" b="1" dirty="0">
                <a:effectLst>
                  <a:glow rad="63500">
                    <a:schemeClr val="accent1">
                      <a:lumMod val="40000"/>
                      <a:lumOff val="60000"/>
                    </a:schemeClr>
                  </a:glow>
                </a:effectLst>
                <a:latin typeface="TH SarabunPSK" panose="020B0500040200020003" pitchFamily="34" charset="-34"/>
                <a:cs typeface="TH SarabunPSK" panose="020B0500040200020003" pitchFamily="34" charset="-34"/>
              </a:endParaRPr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A995F37B-3D07-742F-6FC1-A81575B1C74E}"/>
                </a:ext>
              </a:extLst>
            </p:cNvPr>
            <p:cNvSpPr txBox="1"/>
            <p:nvPr/>
          </p:nvSpPr>
          <p:spPr>
            <a:xfrm>
              <a:off x="409434" y="1240508"/>
              <a:ext cx="205206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th-TH" b="1" dirty="0">
                  <a:effectLst>
                    <a:glow rad="101600">
                      <a:srgbClr val="FFFF00"/>
                    </a:glow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TH SarabunPSK" panose="020B0500040200020003" pitchFamily="34" charset="-34"/>
                  <a:cs typeface="TH SarabunPSK" panose="020B0500040200020003" pitchFamily="34" charset="-34"/>
                </a:rPr>
                <a:t>จุดสำรวจบนช่วงถนน (</a:t>
              </a:r>
              <a:r>
                <a:rPr lang="en-GB" b="1" dirty="0">
                  <a:effectLst>
                    <a:glow rad="101600">
                      <a:srgbClr val="FFFF00"/>
                    </a:glow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TH SarabunPSK" panose="020B0500040200020003" pitchFamily="34" charset="-34"/>
                  <a:cs typeface="TH SarabunPSK" panose="020B0500040200020003" pitchFamily="34" charset="-34"/>
                </a:rPr>
                <a:t>MB</a:t>
              </a:r>
              <a:r>
                <a:rPr lang="th-TH" b="1" dirty="0">
                  <a:effectLst>
                    <a:glow rad="101600">
                      <a:srgbClr val="FFFF00"/>
                    </a:glow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TH SarabunPSK" panose="020B0500040200020003" pitchFamily="34" charset="-34"/>
                  <a:cs typeface="TH SarabunPSK" panose="020B0500040200020003" pitchFamily="34" charset="-34"/>
                </a:rPr>
                <a:t>)</a:t>
              </a:r>
              <a:endParaRPr lang="en-US" b="1" dirty="0">
                <a:effectLst>
                  <a:glow rad="101600">
                    <a:srgbClr val="FFFF00"/>
                  </a:glow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TH SarabunPSK" panose="020B0500040200020003" pitchFamily="34" charset="-34"/>
                <a:cs typeface="TH SarabunPSK" panose="020B0500040200020003" pitchFamily="34" charset="-34"/>
              </a:endParaRPr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BA3232FF-BB58-B87A-AA0E-A8B8006276F4}"/>
                </a:ext>
              </a:extLst>
            </p:cNvPr>
            <p:cNvSpPr/>
            <p:nvPr/>
          </p:nvSpPr>
          <p:spPr>
            <a:xfrm>
              <a:off x="134081" y="3967506"/>
              <a:ext cx="288000" cy="0"/>
            </a:xfrm>
            <a:custGeom>
              <a:avLst/>
              <a:gdLst>
                <a:gd name="connsiteX0" fmla="*/ 0 w 1241425"/>
                <a:gd name="connsiteY0" fmla="*/ 22225 h 22225"/>
                <a:gd name="connsiteX1" fmla="*/ 1241425 w 1241425"/>
                <a:gd name="connsiteY1" fmla="*/ 0 h 22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1425" h="22225">
                  <a:moveTo>
                    <a:pt x="0" y="22225"/>
                  </a:moveTo>
                  <a:lnTo>
                    <a:pt x="1241425" y="0"/>
                  </a:lnTo>
                </a:path>
              </a:pathLst>
            </a:custGeom>
            <a:noFill/>
            <a:ln w="38100">
              <a:solidFill>
                <a:schemeClr val="tx1"/>
              </a:solidFill>
              <a:prstDash val="sysDash"/>
            </a:ln>
            <a:effectLst>
              <a:glow>
                <a:srgbClr val="FF0000">
                  <a:alpha val="97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2F152CE4-695E-2144-B3A2-96F7F6DA9210}"/>
                </a:ext>
              </a:extLst>
            </p:cNvPr>
            <p:cNvSpPr/>
            <p:nvPr/>
          </p:nvSpPr>
          <p:spPr>
            <a:xfrm>
              <a:off x="142262" y="2500472"/>
              <a:ext cx="216000" cy="216000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h-TH"/>
            </a:p>
          </p:txBody>
        </p: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1C6D2B5F-3B47-5134-4ADD-32183AF65D4C}"/>
                </a:ext>
              </a:extLst>
            </p:cNvPr>
            <p:cNvSpPr txBox="1"/>
            <p:nvPr/>
          </p:nvSpPr>
          <p:spPr>
            <a:xfrm>
              <a:off x="404771" y="3789184"/>
              <a:ext cx="24565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th-TH" b="1" dirty="0">
                  <a:solidFill>
                    <a:schemeClr val="bg1"/>
                  </a:solidFill>
                  <a:effectLst>
                    <a:glow rad="63500">
                      <a:schemeClr val="tx1"/>
                    </a:glow>
                  </a:effectLst>
                  <a:latin typeface="TH SarabunPSK" panose="020B0500040200020003" pitchFamily="34" charset="-34"/>
                  <a:cs typeface="TH SarabunPSK" panose="020B0500040200020003" pitchFamily="34" charset="-34"/>
                </a:rPr>
                <a:t>สำรวจความเร็วในการเดินทาง</a:t>
              </a:r>
              <a:r>
                <a:rPr lang="en-US" b="1" dirty="0">
                  <a:solidFill>
                    <a:schemeClr val="bg1"/>
                  </a:solidFill>
                  <a:effectLst>
                    <a:glow rad="63500">
                      <a:schemeClr val="tx1"/>
                    </a:glow>
                  </a:effectLst>
                  <a:latin typeface="TH SarabunPSK" panose="020B0500040200020003" pitchFamily="34" charset="-34"/>
                  <a:cs typeface="TH SarabunPSK" panose="020B0500040200020003" pitchFamily="34" charset="-34"/>
                </a:rPr>
                <a:t> </a:t>
              </a:r>
              <a:r>
                <a:rPr lang="th-TH" b="1" dirty="0">
                  <a:solidFill>
                    <a:schemeClr val="bg1"/>
                  </a:solidFill>
                  <a:effectLst>
                    <a:glow rad="63500">
                      <a:schemeClr val="tx1"/>
                    </a:glow>
                  </a:effectLst>
                  <a:latin typeface="TH SarabunPSK" panose="020B0500040200020003" pitchFamily="34" charset="-34"/>
                  <a:cs typeface="TH SarabunPSK" panose="020B0500040200020003" pitchFamily="34" charset="-34"/>
                </a:rPr>
                <a:t>(</a:t>
              </a:r>
              <a:r>
                <a:rPr lang="en-US" b="1" dirty="0">
                  <a:solidFill>
                    <a:schemeClr val="bg1"/>
                  </a:solidFill>
                  <a:effectLst>
                    <a:glow rad="63500">
                      <a:schemeClr val="tx1"/>
                    </a:glow>
                  </a:effectLst>
                  <a:latin typeface="TH SarabunPSK" panose="020B0500040200020003" pitchFamily="34" charset="-34"/>
                  <a:cs typeface="TH SarabunPSK" panose="020B0500040200020003" pitchFamily="34" charset="-34"/>
                </a:rPr>
                <a:t>TS</a:t>
              </a:r>
              <a:r>
                <a:rPr lang="th-TH" b="1" dirty="0">
                  <a:solidFill>
                    <a:schemeClr val="bg1"/>
                  </a:solidFill>
                  <a:effectLst>
                    <a:glow rad="63500">
                      <a:schemeClr val="tx1"/>
                    </a:glow>
                  </a:effectLst>
                  <a:latin typeface="TH SarabunPSK" panose="020B0500040200020003" pitchFamily="34" charset="-34"/>
                  <a:cs typeface="TH SarabunPSK" panose="020B0500040200020003" pitchFamily="34" charset="-34"/>
                </a:rPr>
                <a:t>)</a:t>
              </a:r>
              <a:endParaRPr lang="en-US" b="1" dirty="0">
                <a:solidFill>
                  <a:schemeClr val="bg1"/>
                </a:solidFill>
                <a:effectLst>
                  <a:glow rad="63500">
                    <a:schemeClr val="tx1"/>
                  </a:glow>
                </a:effectLst>
                <a:latin typeface="TH SarabunPSK" panose="020B0500040200020003" pitchFamily="34" charset="-34"/>
                <a:cs typeface="TH SarabunPSK" panose="020B0500040200020003" pitchFamily="34" charset="-34"/>
              </a:endParaRPr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A92CC7CD-C954-2362-8C49-A50C297B5209}"/>
                </a:ext>
              </a:extLst>
            </p:cNvPr>
            <p:cNvSpPr txBox="1"/>
            <p:nvPr/>
          </p:nvSpPr>
          <p:spPr>
            <a:xfrm>
              <a:off x="34622" y="1557969"/>
              <a:ext cx="2757630" cy="80021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ctr">
                <a:defRPr sz="2200" b="1" i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H SarabunPSK" panose="020B0500040200020003" pitchFamily="34" charset="-34"/>
                  <a:ea typeface="SimSun"/>
                  <a:cs typeface="TH SarabunPSK" panose="020B0500040200020003" pitchFamily="34" charset="-34"/>
                </a:defRPr>
              </a:lvl1pPr>
            </a:lstStyle>
            <a:p>
              <a:pPr algn="l"/>
              <a:r>
                <a:rPr lang="en-US" sz="1600" b="0" i="0" dirty="0">
                  <a:solidFill>
                    <a:schemeClr val="tx1"/>
                  </a:solidFill>
                  <a:effectLst/>
                  <a:latin typeface="TH Sarabun New" panose="020B0500040200020003" pitchFamily="34" charset="-34"/>
                  <a:cs typeface="TH Sarabun New" panose="020B0500040200020003" pitchFamily="34" charset="-34"/>
                </a:rPr>
                <a:t>MB1: </a:t>
              </a:r>
              <a:r>
                <a:rPr lang="th-TH" sz="1600" b="0" i="0" dirty="0">
                  <a:solidFill>
                    <a:schemeClr val="tx1"/>
                  </a:solidFill>
                  <a:effectLst/>
                  <a:latin typeface="TH Sarabun New" panose="020B0500040200020003" pitchFamily="34" charset="-34"/>
                  <a:cs typeface="TH Sarabun New" panose="020B0500040200020003" pitchFamily="34" charset="-34"/>
                </a:rPr>
                <a:t>บนทล.4034 กม.13+000</a:t>
              </a:r>
            </a:p>
            <a:p>
              <a:pPr algn="l"/>
              <a:r>
                <a:rPr lang="en-US" sz="1600" b="0" i="0" dirty="0">
                  <a:solidFill>
                    <a:schemeClr val="tx1"/>
                  </a:solidFill>
                  <a:effectLst/>
                  <a:latin typeface="TH Sarabun New" panose="020B0500040200020003" pitchFamily="34" charset="-34"/>
                  <a:cs typeface="TH Sarabun New" panose="020B0500040200020003" pitchFamily="34" charset="-34"/>
                </a:rPr>
                <a:t>MB2: </a:t>
              </a:r>
              <a:r>
                <a:rPr lang="th-TH" sz="1600" b="0" i="0" dirty="0">
                  <a:solidFill>
                    <a:schemeClr val="tx1"/>
                  </a:solidFill>
                  <a:effectLst/>
                  <a:latin typeface="TH Sarabun New" panose="020B0500040200020003" pitchFamily="34" charset="-34"/>
                  <a:cs typeface="TH Sarabun New" panose="020B0500040200020003" pitchFamily="34" charset="-34"/>
                </a:rPr>
                <a:t>บนทล.4034 กม.20+000</a:t>
              </a:r>
              <a:br>
                <a:rPr lang="th-TH" sz="1600" b="0" i="0" dirty="0">
                  <a:solidFill>
                    <a:schemeClr val="tx1"/>
                  </a:solidFill>
                  <a:effectLst/>
                  <a:latin typeface="TH Sarabun New" panose="020B0500040200020003" pitchFamily="34" charset="-34"/>
                  <a:cs typeface="TH Sarabun New" panose="020B0500040200020003" pitchFamily="34" charset="-34"/>
                </a:rPr>
              </a:br>
              <a:r>
                <a:rPr lang="th-TH" sz="1400" b="0" i="0" dirty="0">
                  <a:solidFill>
                    <a:schemeClr val="tx1"/>
                  </a:solidFill>
                  <a:effectLst/>
                  <a:latin typeface="TH Sarabun New" panose="020B0500040200020003" pitchFamily="34" charset="-34"/>
                  <a:cs typeface="TH Sarabun New" panose="020B0500040200020003" pitchFamily="34" charset="-34"/>
                </a:rPr>
                <a:t>จำนวน 2 วัน (วันทำการ, วันหยุด)</a:t>
              </a:r>
              <a:endParaRPr lang="th-TH" sz="1800" b="0" i="0" dirty="0">
                <a:solidFill>
                  <a:schemeClr val="tx1"/>
                </a:solidFill>
                <a:effectLst/>
                <a:latin typeface="TH Sarabun New" panose="020B0500040200020003" pitchFamily="34" charset="-34"/>
                <a:cs typeface="TH Sarabun New" panose="020B0500040200020003" pitchFamily="34" charset="-34"/>
              </a:endParaRPr>
            </a:p>
          </p:txBody>
        </p:sp>
        <p:sp>
          <p:nvSpPr>
            <p:cNvPr id="51" name="Right Brace 50">
              <a:extLst>
                <a:ext uri="{FF2B5EF4-FFF2-40B4-BE49-F238E27FC236}">
                  <a16:creationId xmlns:a16="http://schemas.microsoft.com/office/drawing/2014/main" id="{C105DA28-130F-F923-FD11-1A4451A9786C}"/>
                </a:ext>
              </a:extLst>
            </p:cNvPr>
            <p:cNvSpPr/>
            <p:nvPr/>
          </p:nvSpPr>
          <p:spPr>
            <a:xfrm>
              <a:off x="1865136" y="1568812"/>
              <a:ext cx="144000" cy="745881"/>
            </a:xfrm>
            <a:prstGeom prst="rightBrace">
              <a:avLst>
                <a:gd name="adj1" fmla="val 82069"/>
                <a:gd name="adj2" fmla="val 50000"/>
              </a:avLst>
            </a:prstGeom>
            <a:ln w="9525">
              <a:solidFill>
                <a:schemeClr val="tx1"/>
              </a:solidFill>
            </a:ln>
            <a:effectLst>
              <a:glow rad="38100">
                <a:srgbClr val="FFFF00">
                  <a:alpha val="80000"/>
                </a:srgbClr>
              </a:glo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5C30B0D5-701E-56D4-495F-70C97FA80A73}"/>
                </a:ext>
              </a:extLst>
            </p:cNvPr>
            <p:cNvSpPr txBox="1"/>
            <p:nvPr/>
          </p:nvSpPr>
          <p:spPr>
            <a:xfrm>
              <a:off x="1953208" y="1798051"/>
              <a:ext cx="708161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th-TH" sz="1400" b="1" dirty="0">
                  <a:effectLst>
                    <a:glow rad="101600">
                      <a:srgbClr val="FFFF00"/>
                    </a:glow>
                  </a:effectLst>
                  <a:latin typeface="TH SarabunPSK" panose="020B0500040200020003" pitchFamily="34" charset="-34"/>
                  <a:cs typeface="TH SarabunPSK" panose="020B0500040200020003" pitchFamily="34" charset="-34"/>
                </a:rPr>
                <a:t>(24 ชม.)</a:t>
              </a:r>
              <a:endParaRPr lang="en-US" sz="1400" b="1" dirty="0">
                <a:effectLst>
                  <a:glow rad="101600">
                    <a:srgbClr val="FFFF00"/>
                  </a:glow>
                </a:effectLst>
                <a:latin typeface="TH SarabunPSK" panose="020B0500040200020003" pitchFamily="34" charset="-34"/>
                <a:cs typeface="TH SarabunPSK" panose="020B0500040200020003" pitchFamily="34" charset="-34"/>
              </a:endParaRPr>
            </a:p>
          </p:txBody>
        </p: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2033F903-9511-6560-70DE-09087CF667EF}"/>
                </a:ext>
              </a:extLst>
            </p:cNvPr>
            <p:cNvSpPr txBox="1"/>
            <p:nvPr/>
          </p:nvSpPr>
          <p:spPr>
            <a:xfrm>
              <a:off x="-5117" y="2724728"/>
              <a:ext cx="2757630" cy="104644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ctr">
                <a:defRPr sz="2200" b="1" i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H SarabunPSK" panose="020B0500040200020003" pitchFamily="34" charset="-34"/>
                  <a:ea typeface="SimSun"/>
                  <a:cs typeface="TH SarabunPSK" panose="020B0500040200020003" pitchFamily="34" charset="-34"/>
                </a:defRPr>
              </a:lvl1pPr>
            </a:lstStyle>
            <a:p>
              <a:pPr algn="l"/>
              <a:r>
                <a:rPr lang="en-US" sz="1600" b="0" i="0" dirty="0">
                  <a:solidFill>
                    <a:schemeClr val="tx1"/>
                  </a:solidFill>
                  <a:effectLst/>
                  <a:latin typeface="TH Sarabun New" panose="020B0500040200020003" pitchFamily="34" charset="-34"/>
                  <a:cs typeface="TH Sarabun New" panose="020B0500040200020003" pitchFamily="34" charset="-34"/>
                </a:rPr>
                <a:t>AR1: </a:t>
              </a:r>
              <a:r>
                <a:rPr lang="th-TH" sz="1600" b="0" i="0" dirty="0">
                  <a:solidFill>
                    <a:schemeClr val="tx1"/>
                  </a:solidFill>
                  <a:effectLst/>
                  <a:latin typeface="TH Sarabun New" panose="020B0500040200020003" pitchFamily="34" charset="-34"/>
                  <a:cs typeface="TH Sarabun New" panose="020B0500040200020003" pitchFamily="34" charset="-34"/>
                </a:rPr>
                <a:t>จุดตัดซอยช่องพลี 6</a:t>
              </a:r>
            </a:p>
            <a:p>
              <a:pPr algn="l"/>
              <a:r>
                <a:rPr lang="en-US" sz="1600" b="0" i="0" dirty="0">
                  <a:solidFill>
                    <a:schemeClr val="tx1"/>
                  </a:solidFill>
                  <a:effectLst/>
                  <a:latin typeface="TH Sarabun New" panose="020B0500040200020003" pitchFamily="34" charset="-34"/>
                  <a:cs typeface="TH Sarabun New" panose="020B0500040200020003" pitchFamily="34" charset="-34"/>
                </a:rPr>
                <a:t>AR2: </a:t>
              </a:r>
              <a:r>
                <a:rPr lang="th-TH" sz="1600" b="0" i="0" dirty="0">
                  <a:solidFill>
                    <a:schemeClr val="tx1"/>
                  </a:solidFill>
                  <a:effectLst/>
                  <a:latin typeface="TH Sarabun New" panose="020B0500040200020003" pitchFamily="34" charset="-34"/>
                  <a:cs typeface="TH Sarabun New" panose="020B0500040200020003" pitchFamily="34" charset="-34"/>
                </a:rPr>
                <a:t>จุดตัดโรงเรียนบ้านหนองทะเล</a:t>
              </a:r>
              <a:endParaRPr lang="en-US" sz="1600" b="0" i="0" dirty="0">
                <a:solidFill>
                  <a:schemeClr val="tx1"/>
                </a:solidFill>
                <a:effectLst/>
                <a:latin typeface="TH Sarabun New" panose="020B0500040200020003" pitchFamily="34" charset="-34"/>
                <a:cs typeface="TH Sarabun New" panose="020B0500040200020003" pitchFamily="34" charset="-34"/>
              </a:endParaRPr>
            </a:p>
            <a:p>
              <a:pPr algn="l"/>
              <a:r>
                <a:rPr lang="en-US" sz="1600" b="0" i="0" dirty="0">
                  <a:solidFill>
                    <a:schemeClr val="tx1"/>
                  </a:solidFill>
                  <a:effectLst/>
                  <a:latin typeface="TH Sarabun New" panose="020B0500040200020003" pitchFamily="34" charset="-34"/>
                  <a:cs typeface="TH Sarabun New" panose="020B0500040200020003" pitchFamily="34" charset="-34"/>
                </a:rPr>
                <a:t>AR3: </a:t>
              </a:r>
              <a:r>
                <a:rPr lang="th-TH" sz="1600" b="0" i="0" dirty="0">
                  <a:solidFill>
                    <a:schemeClr val="tx1"/>
                  </a:solidFill>
                  <a:effectLst/>
                  <a:latin typeface="TH Sarabun New" panose="020B0500040200020003" pitchFamily="34" charset="-34"/>
                  <a:cs typeface="TH Sarabun New" panose="020B0500040200020003" pitchFamily="34" charset="-34"/>
                </a:rPr>
                <a:t>จุดตัดถนนสายบ้านในไร่เขาหัวช้าง</a:t>
              </a:r>
              <a:br>
                <a:rPr lang="th-TH" sz="1400" b="0" i="0" dirty="0">
                  <a:solidFill>
                    <a:schemeClr val="tx1"/>
                  </a:solidFill>
                  <a:effectLst/>
                  <a:latin typeface="TH Sarabun New" panose="020B0500040200020003" pitchFamily="34" charset="-34"/>
                  <a:cs typeface="TH Sarabun New" panose="020B0500040200020003" pitchFamily="34" charset="-34"/>
                </a:rPr>
              </a:br>
              <a:r>
                <a:rPr lang="th-TH" sz="1400" b="0" i="0" dirty="0">
                  <a:solidFill>
                    <a:schemeClr val="tx1"/>
                  </a:solidFill>
                  <a:effectLst/>
                  <a:latin typeface="TH Sarabun New" panose="020B0500040200020003" pitchFamily="34" charset="-34"/>
                  <a:cs typeface="TH Sarabun New" panose="020B0500040200020003" pitchFamily="34" charset="-34"/>
                </a:rPr>
                <a:t>จำนวน 2 วัน (วันทำการ, วันหยุด)</a:t>
              </a:r>
              <a:endParaRPr lang="th-TH" sz="1800" b="0" i="0" dirty="0">
                <a:solidFill>
                  <a:schemeClr val="tx1"/>
                </a:solidFill>
                <a:effectLst/>
                <a:latin typeface="TH Sarabun New" panose="020B0500040200020003" pitchFamily="34" charset="-34"/>
                <a:cs typeface="TH Sarabun New" panose="020B0500040200020003" pitchFamily="34" charset="-34"/>
              </a:endParaRPr>
            </a:p>
          </p:txBody>
        </p:sp>
        <p:sp>
          <p:nvSpPr>
            <p:cNvPr id="54" name="Right Brace 53">
              <a:extLst>
                <a:ext uri="{FF2B5EF4-FFF2-40B4-BE49-F238E27FC236}">
                  <a16:creationId xmlns:a16="http://schemas.microsoft.com/office/drawing/2014/main" id="{9B461A45-AEA3-5CF1-5834-7A4E98539995}"/>
                </a:ext>
              </a:extLst>
            </p:cNvPr>
            <p:cNvSpPr/>
            <p:nvPr/>
          </p:nvSpPr>
          <p:spPr>
            <a:xfrm>
              <a:off x="2164557" y="2799821"/>
              <a:ext cx="144000" cy="745881"/>
            </a:xfrm>
            <a:prstGeom prst="rightBrace">
              <a:avLst>
                <a:gd name="adj1" fmla="val 82069"/>
                <a:gd name="adj2" fmla="val 50000"/>
              </a:avLst>
            </a:prstGeom>
            <a:ln w="9525">
              <a:solidFill>
                <a:schemeClr val="tx1"/>
              </a:solidFill>
            </a:ln>
            <a:effectLst>
              <a:glow rad="38100">
                <a:srgbClr val="B7ECFF">
                  <a:alpha val="80000"/>
                </a:srgbClr>
              </a:glo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4770565F-DB5E-3C00-CCDF-9D6195A52CF7}"/>
                </a:ext>
              </a:extLst>
            </p:cNvPr>
            <p:cNvSpPr txBox="1"/>
            <p:nvPr/>
          </p:nvSpPr>
          <p:spPr>
            <a:xfrm>
              <a:off x="2237259" y="3029060"/>
              <a:ext cx="708161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th-TH" sz="1400" b="1" dirty="0">
                  <a:effectLst>
                    <a:glow rad="101600">
                      <a:srgbClr val="B7ECFF"/>
                    </a:glow>
                  </a:effectLst>
                  <a:latin typeface="TH SarabunPSK" panose="020B0500040200020003" pitchFamily="34" charset="-34"/>
                  <a:cs typeface="TH SarabunPSK" panose="020B0500040200020003" pitchFamily="34" charset="-34"/>
                </a:rPr>
                <a:t>(12 ชม.)</a:t>
              </a:r>
              <a:endParaRPr lang="en-US" sz="1400" b="1" dirty="0">
                <a:effectLst>
                  <a:glow rad="101600">
                    <a:srgbClr val="B7ECFF"/>
                  </a:glow>
                </a:effectLst>
                <a:latin typeface="TH SarabunPSK" panose="020B0500040200020003" pitchFamily="34" charset="-34"/>
                <a:cs typeface="TH SarabunPSK" panose="020B0500040200020003" pitchFamily="34" charset="-34"/>
              </a:endParaRPr>
            </a:p>
          </p:txBody>
        </p:sp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9B1B79F7-9B63-DED2-2783-2D3DB5B4F359}"/>
                </a:ext>
              </a:extLst>
            </p:cNvPr>
            <p:cNvSpPr txBox="1"/>
            <p:nvPr/>
          </p:nvSpPr>
          <p:spPr>
            <a:xfrm>
              <a:off x="26737" y="4115802"/>
              <a:ext cx="2757630" cy="126188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ctr">
                <a:defRPr sz="2200" b="1" i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H SarabunPSK" panose="020B0500040200020003" pitchFamily="34" charset="-34"/>
                  <a:ea typeface="SimSun"/>
                  <a:cs typeface="TH SarabunPSK" panose="020B0500040200020003" pitchFamily="34" charset="-34"/>
                </a:defRPr>
              </a:lvl1pPr>
            </a:lstStyle>
            <a:p>
              <a:pPr algn="l"/>
              <a:r>
                <a:rPr lang="th-TH" sz="1600" b="0" i="0" dirty="0">
                  <a:solidFill>
                    <a:schemeClr val="tx1"/>
                  </a:solidFill>
                  <a:effectLst/>
                  <a:latin typeface="TH Sarabun New" panose="020B0500040200020003" pitchFamily="34" charset="-34"/>
                  <a:cs typeface="TH Sarabun New" panose="020B0500040200020003" pitchFamily="34" charset="-34"/>
                </a:rPr>
                <a:t>บนทล.4034 ช่วงแนวเส้นทางโครงการ </a:t>
              </a:r>
              <a:br>
                <a:rPr lang="th-TH" sz="1600" b="0" i="0" dirty="0">
                  <a:solidFill>
                    <a:schemeClr val="tx1"/>
                  </a:solidFill>
                  <a:effectLst/>
                  <a:latin typeface="TH Sarabun New" panose="020B0500040200020003" pitchFamily="34" charset="-34"/>
                  <a:cs typeface="TH Sarabun New" panose="020B0500040200020003" pitchFamily="34" charset="-34"/>
                </a:rPr>
              </a:br>
              <a:r>
                <a:rPr lang="th-TH" sz="1600" b="0" i="0" dirty="0">
                  <a:solidFill>
                    <a:schemeClr val="tx1"/>
                  </a:solidFill>
                  <a:effectLst/>
                  <a:latin typeface="TH Sarabun New" panose="020B0500040200020003" pitchFamily="34" charset="-34"/>
                  <a:cs typeface="TH Sarabun New" panose="020B0500040200020003" pitchFamily="34" charset="-34"/>
                </a:rPr>
                <a:t>ช่วงที่ 1 กม.11+950 - 13+930</a:t>
              </a:r>
            </a:p>
            <a:p>
              <a:pPr algn="l"/>
              <a:r>
                <a:rPr lang="th-TH" sz="1600" b="0" i="0" dirty="0">
                  <a:solidFill>
                    <a:schemeClr val="tx1"/>
                  </a:solidFill>
                  <a:effectLst/>
                  <a:latin typeface="TH Sarabun New" panose="020B0500040200020003" pitchFamily="34" charset="-34"/>
                  <a:cs typeface="TH Sarabun New" panose="020B0500040200020003" pitchFamily="34" charset="-34"/>
                </a:rPr>
                <a:t>ช่วงที่ 2 กม.19+500 - 21+000</a:t>
              </a:r>
              <a:br>
                <a:rPr lang="th-TH" sz="1400" b="0" i="0" dirty="0">
                  <a:solidFill>
                    <a:schemeClr val="tx1"/>
                  </a:solidFill>
                  <a:effectLst/>
                  <a:latin typeface="TH Sarabun New" panose="020B0500040200020003" pitchFamily="34" charset="-34"/>
                  <a:cs typeface="TH Sarabun New" panose="020B0500040200020003" pitchFamily="34" charset="-34"/>
                </a:rPr>
              </a:br>
              <a:r>
                <a:rPr lang="th-TH" sz="1400" b="0" i="0" dirty="0">
                  <a:solidFill>
                    <a:schemeClr val="tx1"/>
                  </a:solidFill>
                  <a:effectLst/>
                  <a:latin typeface="TH Sarabun New" panose="020B0500040200020003" pitchFamily="34" charset="-34"/>
                  <a:cs typeface="TH Sarabun New" panose="020B0500040200020003" pitchFamily="34" charset="-34"/>
                </a:rPr>
                <a:t>แบ่ง 3 ช่วงเวลา (เร่งด่วนเช้า, เย็น นอกเวลาเร่งด่วน)</a:t>
              </a:r>
            </a:p>
            <a:p>
              <a:pPr algn="l"/>
              <a:r>
                <a:rPr lang="th-TH" sz="1400" b="0" i="0" dirty="0">
                  <a:solidFill>
                    <a:schemeClr val="tx1"/>
                  </a:solidFill>
                  <a:effectLst/>
                  <a:latin typeface="TH Sarabun New" panose="020B0500040200020003" pitchFamily="34" charset="-34"/>
                  <a:cs typeface="TH Sarabun New" panose="020B0500040200020003" pitchFamily="34" charset="-34"/>
                </a:rPr>
                <a:t>จำนวน 2 วัน (วันทำการ, วันหยุด)</a:t>
              </a:r>
              <a:endParaRPr lang="th-TH" sz="1800" b="0" i="0" dirty="0">
                <a:solidFill>
                  <a:schemeClr val="tx1"/>
                </a:solidFill>
                <a:effectLst/>
                <a:latin typeface="TH Sarabun New" panose="020B0500040200020003" pitchFamily="34" charset="-34"/>
                <a:cs typeface="TH Sarabun New" panose="020B0500040200020003" pitchFamily="34" charset="-34"/>
              </a:endParaRPr>
            </a:p>
          </p:txBody>
        </p:sp>
      </p:grpSp>
      <p:sp>
        <p:nvSpPr>
          <p:cNvPr id="57" name="TextBox 56">
            <a:extLst>
              <a:ext uri="{FF2B5EF4-FFF2-40B4-BE49-F238E27FC236}">
                <a16:creationId xmlns:a16="http://schemas.microsoft.com/office/drawing/2014/main" id="{D05E93D9-AF4D-ABD7-79F9-4E2736287493}"/>
              </a:ext>
            </a:extLst>
          </p:cNvPr>
          <p:cNvSpPr txBox="1"/>
          <p:nvPr/>
        </p:nvSpPr>
        <p:spPr>
          <a:xfrm>
            <a:off x="6100431" y="381664"/>
            <a:ext cx="2723647" cy="40011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th-TH" sz="20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H Sarabun New" panose="020B0500040200020003" pitchFamily="34" charset="-34"/>
                <a:cs typeface="TH Sarabun New" panose="020B0500040200020003" pitchFamily="34" charset="-34"/>
              </a:rPr>
              <a:t>จุดสำรวจปริมาณจราจรภาคสนาม</a:t>
            </a:r>
            <a:endParaRPr lang="th-TH" sz="2200" b="1" i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H Sarabun New" panose="020B0500040200020003" pitchFamily="34" charset="-34"/>
              <a:cs typeface="TH Sarabun New" panose="020B0500040200020003" pitchFamily="34" charset="-34"/>
            </a:endParaRPr>
          </a:p>
        </p:txBody>
      </p:sp>
      <p:sp>
        <p:nvSpPr>
          <p:cNvPr id="3" name="Slide Number Placeholder 27">
            <a:extLst>
              <a:ext uri="{FF2B5EF4-FFF2-40B4-BE49-F238E27FC236}">
                <a16:creationId xmlns:a16="http://schemas.microsoft.com/office/drawing/2014/main" id="{F48C0D69-3DCA-93C7-EA41-F4B510BD7F30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125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059126789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FA607B87-2C71-F35F-62A3-750FE643A9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Rectangle 125">
            <a:extLst>
              <a:ext uri="{FF2B5EF4-FFF2-40B4-BE49-F238E27FC236}">
                <a16:creationId xmlns:a16="http://schemas.microsoft.com/office/drawing/2014/main" id="{B716C18A-2635-4C0F-A1F1-D22BE437960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6124" y="950975"/>
            <a:ext cx="9117875" cy="5415837"/>
          </a:xfrm>
          <a:prstGeom prst="rect">
            <a:avLst/>
          </a:prstGeom>
          <a:solidFill>
            <a:schemeClr val="bg1">
              <a:alpha val="50196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rIns="45720" rtlCol="0" anchor="t" anchorCtr="0"/>
          <a:lstStyle/>
          <a:p>
            <a:pPr marL="541338"/>
            <a:endParaRPr lang="th-TH" sz="1000" b="1" dirty="0">
              <a:solidFill>
                <a:srgbClr val="C00000"/>
              </a:solidFill>
              <a:latin typeface="TH SarabunPSK" panose="020B0500040200020003" pitchFamily="34" charset="-34"/>
              <a:cs typeface="TH SarabunPSK" panose="020B0500040200020003" pitchFamily="34" charset="-34"/>
            </a:endParaRPr>
          </a:p>
          <a:p>
            <a:pPr marL="625475"/>
            <a:endParaRPr lang="th-TH" dirty="0"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endParaRPr>
          </a:p>
        </p:txBody>
      </p:sp>
      <p:sp>
        <p:nvSpPr>
          <p:cNvPr id="127" name="กล่องข้อความ 3">
            <a:extLst>
              <a:ext uri="{FF2B5EF4-FFF2-40B4-BE49-F238E27FC236}">
                <a16:creationId xmlns:a16="http://schemas.microsoft.com/office/drawing/2014/main" id="{FCACE2FE-9DA7-0161-725F-5F34A1D4E559}"/>
              </a:ext>
            </a:extLst>
          </p:cNvPr>
          <p:cNvSpPr txBox="1"/>
          <p:nvPr/>
        </p:nvSpPr>
        <p:spPr>
          <a:xfrm>
            <a:off x="922286" y="239270"/>
            <a:ext cx="67610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h-TH" sz="3600" b="1" dirty="0">
                <a:effectLst>
                  <a:glow rad="76200">
                    <a:schemeClr val="bg1"/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Kanit Light" panose="00000400000000000000" pitchFamily="2" charset="-34"/>
                <a:cs typeface="Kanit Light" panose="00000400000000000000" pitchFamily="2" charset="-34"/>
              </a:rPr>
              <a:t>การศึกษาด้านการจราจรและขนส่ง</a:t>
            </a:r>
          </a:p>
        </p:txBody>
      </p:sp>
      <p:sp>
        <p:nvSpPr>
          <p:cNvPr id="152" name="TextBox 151">
            <a:extLst>
              <a:ext uri="{FF2B5EF4-FFF2-40B4-BE49-F238E27FC236}">
                <a16:creationId xmlns:a16="http://schemas.microsoft.com/office/drawing/2014/main" id="{F4E9422A-63CE-B2BD-E9D7-727ABBCBDB46}"/>
              </a:ext>
            </a:extLst>
          </p:cNvPr>
          <p:cNvSpPr txBox="1"/>
          <p:nvPr/>
        </p:nvSpPr>
        <p:spPr>
          <a:xfrm>
            <a:off x="5935254" y="350279"/>
            <a:ext cx="3096083" cy="40011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th-TH" sz="20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H Sarabun New" panose="020B0500040200020003" pitchFamily="34" charset="-34"/>
                <a:cs typeface="TH Sarabun New" panose="020B0500040200020003" pitchFamily="34" charset="-34"/>
              </a:rPr>
              <a:t>ผลสำรวจปริมาณจราจรบนช่วงถนน (</a:t>
            </a:r>
            <a:r>
              <a:rPr lang="en-US" sz="20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H Sarabun New" panose="020B0500040200020003" pitchFamily="34" charset="-34"/>
                <a:cs typeface="TH Sarabun New" panose="020B0500040200020003" pitchFamily="34" charset="-34"/>
              </a:rPr>
              <a:t>MB</a:t>
            </a:r>
            <a:r>
              <a:rPr lang="th-TH" sz="20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H Sarabun New" panose="020B0500040200020003" pitchFamily="34" charset="-34"/>
                <a:cs typeface="TH Sarabun New" panose="020B0500040200020003" pitchFamily="34" charset="-34"/>
              </a:rPr>
              <a:t>)</a:t>
            </a:r>
            <a:endParaRPr lang="th-TH" sz="2200" b="1" i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H Sarabun New" panose="020B0500040200020003" pitchFamily="34" charset="-34"/>
              <a:cs typeface="TH Sarabun New" panose="020B0500040200020003" pitchFamily="34" charset="-34"/>
            </a:endParaRPr>
          </a:p>
        </p:txBody>
      </p:sp>
      <p:sp>
        <p:nvSpPr>
          <p:cNvPr id="153" name="TextBox 152">
            <a:extLst>
              <a:ext uri="{FF2B5EF4-FFF2-40B4-BE49-F238E27FC236}">
                <a16:creationId xmlns:a16="http://schemas.microsoft.com/office/drawing/2014/main" id="{D310E2FE-9DB7-6C06-0976-917ADD7BDD9C}"/>
              </a:ext>
            </a:extLst>
          </p:cNvPr>
          <p:cNvSpPr txBox="1"/>
          <p:nvPr/>
        </p:nvSpPr>
        <p:spPr>
          <a:xfrm>
            <a:off x="3798172" y="1343087"/>
            <a:ext cx="5313743" cy="92333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thaiDist"/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       จากการสำรวจปริมาณจราจร</a:t>
            </a:r>
            <a:r>
              <a:rPr lang="th-TH" b="1" dirty="0">
                <a:solidFill>
                  <a:srgbClr val="FF00FF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ในวันทำการ </a:t>
            </a:r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พบว่า</a:t>
            </a:r>
            <a:r>
              <a:rPr lang="th-TH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มีปริมาณจราจรรวมเท่ากับ 9,588 คัน/วัน หรือ 6,839 </a:t>
            </a:r>
            <a:r>
              <a:rPr lang="en-US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PCU/</a:t>
            </a:r>
            <a:r>
              <a:rPr lang="th-TH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วัน</a:t>
            </a:r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โดยช่วงเร่งด่วนเช้าและเย็น มีปริมาณจราจรเท่ากับ 666 และ 507 </a:t>
            </a:r>
            <a:r>
              <a:rPr lang="en-US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PCU</a:t>
            </a:r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/ชม. </a:t>
            </a:r>
            <a:r>
              <a:rPr lang="th-TH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และมีสัดส่วนรถใหญ่เฉลี่ยที่ 0.78</a:t>
            </a:r>
            <a:r>
              <a:rPr lang="en-US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%</a:t>
            </a:r>
            <a:r>
              <a:rPr lang="th-TH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</a:t>
            </a:r>
            <a:endParaRPr lang="th-TH" b="1" i="1" dirty="0">
              <a:solidFill>
                <a:schemeClr val="tx1"/>
              </a:solidFill>
              <a:latin typeface="TH Sarabun New" panose="020B0500040200020003" pitchFamily="34" charset="-34"/>
              <a:cs typeface="TH Sarabun New" panose="020B0500040200020003" pitchFamily="34" charset="-34"/>
            </a:endParaRPr>
          </a:p>
        </p:txBody>
      </p:sp>
      <p:sp>
        <p:nvSpPr>
          <p:cNvPr id="233" name="TextBox 232">
            <a:extLst>
              <a:ext uri="{FF2B5EF4-FFF2-40B4-BE49-F238E27FC236}">
                <a16:creationId xmlns:a16="http://schemas.microsoft.com/office/drawing/2014/main" id="{666FA143-A0C7-4CE5-06E6-72FD56F1297D}"/>
              </a:ext>
            </a:extLst>
          </p:cNvPr>
          <p:cNvSpPr txBox="1"/>
          <p:nvPr/>
        </p:nvSpPr>
        <p:spPr>
          <a:xfrm>
            <a:off x="3805236" y="1011254"/>
            <a:ext cx="34015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>
                <a:ln w="0"/>
                <a:effectLst>
                  <a:glow rad="88900">
                    <a:schemeClr val="bg1"/>
                  </a:glow>
                </a:effectLst>
                <a:latin typeface="TH Sarabun New" panose="020B0500040200020003" pitchFamily="34" charset="-34"/>
                <a:cs typeface="TH Sarabun New" panose="020B0500040200020003" pitchFamily="34" charset="-34"/>
              </a:rPr>
              <a:t>MB-2 </a:t>
            </a:r>
            <a:r>
              <a:rPr lang="th-TH" sz="2000" b="1" u="sng" dirty="0">
                <a:ln w="0"/>
                <a:effectLst>
                  <a:glow rad="88900">
                    <a:schemeClr val="bg1"/>
                  </a:glow>
                </a:effectLst>
                <a:latin typeface="TH Sarabun New" panose="020B0500040200020003" pitchFamily="34" charset="-34"/>
                <a:cs typeface="TH Sarabun New" panose="020B0500040200020003" pitchFamily="34" charset="-34"/>
              </a:rPr>
              <a:t>บนทล.4034 กม.13+000</a:t>
            </a: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01ACED41-2A20-C4E2-46E8-CF96520749D2}"/>
              </a:ext>
            </a:extLst>
          </p:cNvPr>
          <p:cNvSpPr txBox="1"/>
          <p:nvPr/>
        </p:nvSpPr>
        <p:spPr>
          <a:xfrm>
            <a:off x="3811433" y="3830502"/>
            <a:ext cx="5300481" cy="92333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thaiDist"/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       จากการสำรวจปริมาณจราจร</a:t>
            </a:r>
            <a:r>
              <a:rPr lang="th-TH" b="1" dirty="0">
                <a:solidFill>
                  <a:srgbClr val="FF00FF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ในวันทำการ </a:t>
            </a:r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พบว่า</a:t>
            </a:r>
            <a:r>
              <a:rPr lang="th-TH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มีปริมาณจราจรรวมเท่ากับ 11,900 คัน/วัน หรือ 8,250 </a:t>
            </a:r>
            <a:r>
              <a:rPr lang="en-US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PCU/</a:t>
            </a:r>
            <a:r>
              <a:rPr lang="th-TH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วัน</a:t>
            </a:r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โดยช่วงเร่งด่วนเช้าและเย็น มีปริมาณจราจรเท่ากับ 935 และ 646 </a:t>
            </a:r>
            <a:r>
              <a:rPr lang="en-US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PCU</a:t>
            </a:r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/ชม. </a:t>
            </a:r>
            <a:r>
              <a:rPr lang="th-TH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และมีสัดส่วนรถใหญ่เฉลี่ยที่ 1.28</a:t>
            </a:r>
            <a:r>
              <a:rPr lang="en-US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%</a:t>
            </a:r>
            <a:r>
              <a:rPr lang="th-TH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</a:t>
            </a:r>
            <a:endParaRPr lang="th-TH" b="1" i="1" dirty="0">
              <a:solidFill>
                <a:schemeClr val="tx1"/>
              </a:solidFill>
              <a:latin typeface="TH Sarabun New" panose="020B0500040200020003" pitchFamily="34" charset="-34"/>
              <a:cs typeface="TH Sarabun New" panose="020B0500040200020003" pitchFamily="34" charset="-34"/>
            </a:endParaRP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ECC5828C-DCDF-D592-1F91-804AF7C102F0}"/>
              </a:ext>
            </a:extLst>
          </p:cNvPr>
          <p:cNvSpPr txBox="1"/>
          <p:nvPr/>
        </p:nvSpPr>
        <p:spPr>
          <a:xfrm>
            <a:off x="3807138" y="3498669"/>
            <a:ext cx="34015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>
                <a:ln w="0"/>
                <a:effectLst>
                  <a:glow rad="88900">
                    <a:schemeClr val="bg1"/>
                  </a:glow>
                </a:effectLst>
                <a:latin typeface="TH Sarabun New" panose="020B0500040200020003" pitchFamily="34" charset="-34"/>
                <a:cs typeface="TH Sarabun New" panose="020B0500040200020003" pitchFamily="34" charset="-34"/>
              </a:rPr>
              <a:t>MB-</a:t>
            </a:r>
            <a:r>
              <a:rPr lang="th-TH" sz="2000" b="1" u="sng" dirty="0">
                <a:ln w="0"/>
                <a:effectLst>
                  <a:glow rad="88900">
                    <a:schemeClr val="bg1"/>
                  </a:glow>
                </a:effectLst>
                <a:latin typeface="TH Sarabun New" panose="020B0500040200020003" pitchFamily="34" charset="-34"/>
                <a:cs typeface="TH Sarabun New" panose="020B0500040200020003" pitchFamily="34" charset="-34"/>
              </a:rPr>
              <a:t>1</a:t>
            </a:r>
            <a:r>
              <a:rPr lang="en-US" sz="2000" b="1" u="sng" dirty="0">
                <a:ln w="0"/>
                <a:effectLst>
                  <a:glow rad="88900">
                    <a:schemeClr val="bg1"/>
                  </a:glow>
                </a:effectLst>
                <a:latin typeface="TH Sarabun New" panose="020B0500040200020003" pitchFamily="34" charset="-34"/>
                <a:cs typeface="TH Sarabun New" panose="020B0500040200020003" pitchFamily="34" charset="-34"/>
              </a:rPr>
              <a:t> </a:t>
            </a:r>
            <a:r>
              <a:rPr lang="th-TH" sz="2000" b="1" u="sng" dirty="0">
                <a:ln w="0"/>
                <a:effectLst>
                  <a:glow rad="88900">
                    <a:schemeClr val="bg1"/>
                  </a:glow>
                </a:effectLst>
                <a:latin typeface="TH Sarabun New" panose="020B0500040200020003" pitchFamily="34" charset="-34"/>
                <a:cs typeface="TH Sarabun New" panose="020B0500040200020003" pitchFamily="34" charset="-34"/>
              </a:rPr>
              <a:t>บนทล.4034 กม.20+000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C12060A-94F2-51AC-D875-2B24F8D3E8C1}"/>
              </a:ext>
            </a:extLst>
          </p:cNvPr>
          <p:cNvSpPr txBox="1"/>
          <p:nvPr/>
        </p:nvSpPr>
        <p:spPr>
          <a:xfrm>
            <a:off x="3838082" y="2266417"/>
            <a:ext cx="5313743" cy="923330"/>
          </a:xfrm>
          <a:prstGeom prst="rect">
            <a:avLst/>
          </a:prstGeom>
          <a:noFill/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thaiDist"/>
            <a:r>
              <a:rPr lang="th-TH" b="1" dirty="0">
                <a:solidFill>
                  <a:srgbClr val="C00000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      และในวันหยุด</a:t>
            </a:r>
            <a:r>
              <a:rPr lang="th-TH" b="1" dirty="0">
                <a:solidFill>
                  <a:srgbClr val="FF00FF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</a:t>
            </a:r>
            <a:r>
              <a:rPr lang="th-TH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มีปริมาณจราจรรวมเท่ากับ 4,673 คัน/วัน หรือ 3,742 </a:t>
            </a:r>
            <a:r>
              <a:rPr lang="en-US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PCU/</a:t>
            </a:r>
            <a:r>
              <a:rPr lang="th-TH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วัน</a:t>
            </a:r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โดยช่วงเร่งด่วนเช้าและเย็น มีปริมาณจราจรเท่ากับ 287 และ 303 </a:t>
            </a:r>
            <a:r>
              <a:rPr lang="en-US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PCU</a:t>
            </a:r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/ชม. </a:t>
            </a:r>
            <a:r>
              <a:rPr lang="th-TH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และมีสัดส่วนรถใหญ่เฉลี่ยที่ 1.88</a:t>
            </a:r>
            <a:r>
              <a:rPr lang="en-US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%</a:t>
            </a:r>
            <a:r>
              <a:rPr lang="th-TH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</a:t>
            </a:r>
            <a:endParaRPr lang="th-TH" b="1" i="1" dirty="0">
              <a:solidFill>
                <a:schemeClr val="tx1"/>
              </a:solidFill>
              <a:latin typeface="TH Sarabun New" panose="020B0500040200020003" pitchFamily="34" charset="-34"/>
              <a:cs typeface="TH Sarabun New" panose="020B0500040200020003" pitchFamily="34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BE72DA4-95F3-66C8-525B-7F221AE856B3}"/>
              </a:ext>
            </a:extLst>
          </p:cNvPr>
          <p:cNvSpPr txBox="1"/>
          <p:nvPr/>
        </p:nvSpPr>
        <p:spPr>
          <a:xfrm>
            <a:off x="3851343" y="4753832"/>
            <a:ext cx="5300481" cy="923330"/>
          </a:xfrm>
          <a:prstGeom prst="rect">
            <a:avLst/>
          </a:prstGeom>
          <a:noFill/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thaiDist"/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       และ</a:t>
            </a:r>
            <a:r>
              <a:rPr lang="th-TH" b="1" dirty="0">
                <a:solidFill>
                  <a:srgbClr val="C00000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ในวันหยุด</a:t>
            </a:r>
            <a:r>
              <a:rPr lang="th-TH" b="1" dirty="0">
                <a:solidFill>
                  <a:srgbClr val="FF00FF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</a:t>
            </a:r>
            <a:r>
              <a:rPr lang="th-TH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มีปริมาณจราจรรวมเท่ากับ 10,118 คัน/วัน หรือ 7,527 </a:t>
            </a:r>
            <a:r>
              <a:rPr lang="en-US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PCU/</a:t>
            </a:r>
            <a:r>
              <a:rPr lang="th-TH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วัน</a:t>
            </a:r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โดยช่วงเร่งด่วนเช้าและเย็น มีปริมาณจราจรเท่ากับ 399 และ 772 </a:t>
            </a:r>
            <a:r>
              <a:rPr lang="en-US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PCU</a:t>
            </a:r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/ชม. </a:t>
            </a:r>
            <a:r>
              <a:rPr lang="th-TH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และมีสัดส่วนรถใหญ่เฉลี่ยที่ 1.19</a:t>
            </a:r>
            <a:r>
              <a:rPr lang="en-US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%</a:t>
            </a:r>
            <a:r>
              <a:rPr lang="th-TH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</a:t>
            </a:r>
            <a:endParaRPr lang="th-TH" b="1" i="1" dirty="0">
              <a:solidFill>
                <a:schemeClr val="tx1"/>
              </a:solidFill>
              <a:latin typeface="TH Sarabun New" panose="020B0500040200020003" pitchFamily="34" charset="-34"/>
              <a:cs typeface="TH Sarabun New" panose="020B0500040200020003" pitchFamily="34" charset="-3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DCCEB3-CA97-C146-9B68-5F0D9363C4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33" y="951879"/>
            <a:ext cx="3761558" cy="5889246"/>
          </a:xfrm>
          <a:prstGeom prst="rect">
            <a:avLst/>
          </a:prstGeom>
        </p:spPr>
      </p:pic>
      <p:sp>
        <p:nvSpPr>
          <p:cNvPr id="5" name="Slide Number Placeholder 27">
            <a:extLst>
              <a:ext uri="{FF2B5EF4-FFF2-40B4-BE49-F238E27FC236}">
                <a16:creationId xmlns:a16="http://schemas.microsoft.com/office/drawing/2014/main" id="{D1A70C54-C6F3-CD07-977F-0E4AF923D980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126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683060756"/>
      </p:ext>
    </p:extLst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A2FC4069-68F3-BD1E-915B-CA4F5C908A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Rectangle 125">
            <a:extLst>
              <a:ext uri="{FF2B5EF4-FFF2-40B4-BE49-F238E27FC236}">
                <a16:creationId xmlns:a16="http://schemas.microsoft.com/office/drawing/2014/main" id="{47B35239-40BD-E9CC-5779-E7BD6F97DBF9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6124" y="950975"/>
            <a:ext cx="9117875" cy="5415837"/>
          </a:xfrm>
          <a:prstGeom prst="rect">
            <a:avLst/>
          </a:prstGeom>
          <a:solidFill>
            <a:schemeClr val="bg1">
              <a:alpha val="50196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rIns="45720" rtlCol="0" anchor="t" anchorCtr="0"/>
          <a:lstStyle/>
          <a:p>
            <a:pPr marL="541338"/>
            <a:endParaRPr lang="th-TH" sz="1000" b="1" dirty="0">
              <a:solidFill>
                <a:srgbClr val="C00000"/>
              </a:solidFill>
              <a:latin typeface="TH SarabunPSK" panose="020B0500040200020003" pitchFamily="34" charset="-34"/>
              <a:cs typeface="TH SarabunPSK" panose="020B0500040200020003" pitchFamily="34" charset="-34"/>
            </a:endParaRPr>
          </a:p>
          <a:p>
            <a:pPr marL="625475"/>
            <a:endParaRPr lang="th-TH" dirty="0">
              <a:solidFill>
                <a:schemeClr val="tx1"/>
              </a:solidFill>
              <a:latin typeface="TH SarabunPSK" panose="020B0500040200020003" pitchFamily="34" charset="-34"/>
              <a:cs typeface="TH SarabunPSK" panose="020B0500040200020003" pitchFamily="34" charset="-34"/>
            </a:endParaRPr>
          </a:p>
        </p:txBody>
      </p:sp>
      <p:sp>
        <p:nvSpPr>
          <p:cNvPr id="127" name="กล่องข้อความ 3">
            <a:extLst>
              <a:ext uri="{FF2B5EF4-FFF2-40B4-BE49-F238E27FC236}">
                <a16:creationId xmlns:a16="http://schemas.microsoft.com/office/drawing/2014/main" id="{5EBFB196-9574-EDE2-37B1-E8C2B151369C}"/>
              </a:ext>
            </a:extLst>
          </p:cNvPr>
          <p:cNvSpPr txBox="1"/>
          <p:nvPr/>
        </p:nvSpPr>
        <p:spPr>
          <a:xfrm>
            <a:off x="922286" y="239270"/>
            <a:ext cx="67610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h-TH" sz="3600" b="1" dirty="0">
                <a:effectLst>
                  <a:glow rad="76200">
                    <a:schemeClr val="bg1"/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Kanit Light" panose="00000400000000000000" pitchFamily="2" charset="-34"/>
                <a:cs typeface="Kanit Light" panose="00000400000000000000" pitchFamily="2" charset="-34"/>
              </a:rPr>
              <a:t>การศึกษาด้านการจราจรและขนส่ง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85F7CB-2FF9-124D-933F-85B2CA28671F}"/>
              </a:ext>
            </a:extLst>
          </p:cNvPr>
          <p:cNvSpPr txBox="1"/>
          <p:nvPr/>
        </p:nvSpPr>
        <p:spPr>
          <a:xfrm>
            <a:off x="5803392" y="357188"/>
            <a:ext cx="3317158" cy="400110"/>
          </a:xfrm>
          <a:prstGeom prst="rect">
            <a:avLst/>
          </a:prstGeom>
          <a:solidFill>
            <a:srgbClr val="CCECFF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th-TH" sz="20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H Sarabun New" panose="020B0500040200020003" pitchFamily="34" charset="-34"/>
                <a:cs typeface="TH Sarabun New" panose="020B0500040200020003" pitchFamily="34" charset="-34"/>
              </a:rPr>
              <a:t>ผลสำรวจปริมาณจราจรเข้า-ออกจุดตัด</a:t>
            </a:r>
            <a:r>
              <a:rPr lang="en-US" sz="20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H Sarabun New" panose="020B0500040200020003" pitchFamily="34" charset="-34"/>
                <a:cs typeface="TH Sarabun New" panose="020B0500040200020003" pitchFamily="34" charset="-34"/>
              </a:rPr>
              <a:t> </a:t>
            </a:r>
            <a:r>
              <a:rPr lang="th-TH" sz="20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H Sarabun New" panose="020B0500040200020003" pitchFamily="34" charset="-34"/>
                <a:cs typeface="TH Sarabun New" panose="020B0500040200020003" pitchFamily="34" charset="-34"/>
              </a:rPr>
              <a:t>(</a:t>
            </a:r>
            <a:r>
              <a:rPr lang="en-US" sz="20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H Sarabun New" panose="020B0500040200020003" pitchFamily="34" charset="-34"/>
                <a:cs typeface="TH Sarabun New" panose="020B0500040200020003" pitchFamily="34" charset="-34"/>
              </a:rPr>
              <a:t>AR</a:t>
            </a:r>
            <a:r>
              <a:rPr lang="th-TH" sz="20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H Sarabun New" panose="020B0500040200020003" pitchFamily="34" charset="-34"/>
                <a:cs typeface="TH Sarabun New" panose="020B0500040200020003" pitchFamily="34" charset="-34"/>
              </a:rPr>
              <a:t>)</a:t>
            </a:r>
            <a:endParaRPr lang="th-TH" sz="2200" b="1" i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H Sarabun New" panose="020B0500040200020003" pitchFamily="34" charset="-34"/>
              <a:cs typeface="TH Sarabun New" panose="020B0500040200020003" pitchFamily="34" charset="-34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5454AD43-86FB-00FB-7E46-7091FEA58B57}"/>
              </a:ext>
            </a:extLst>
          </p:cNvPr>
          <p:cNvSpPr txBox="1"/>
          <p:nvPr/>
        </p:nvSpPr>
        <p:spPr>
          <a:xfrm>
            <a:off x="5755686" y="984898"/>
            <a:ext cx="3388314" cy="29392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thaiDist"/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   จากการสำรวจปริมาณจราจรใน</a:t>
            </a:r>
            <a:r>
              <a:rPr lang="th-TH" b="1" dirty="0">
                <a:solidFill>
                  <a:srgbClr val="FF00FF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วันทำการ </a:t>
            </a:r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พบว่า</a:t>
            </a:r>
          </a:p>
          <a:p>
            <a:pPr algn="thaiDist"/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   </a:t>
            </a:r>
            <a:r>
              <a:rPr lang="th-TH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- จุด</a:t>
            </a:r>
            <a:r>
              <a:rPr lang="en-US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AR-1</a:t>
            </a:r>
            <a:r>
              <a:rPr lang="th-TH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ซอยช่องพลี 6</a:t>
            </a:r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(เชื่อมต่อกับซอยช่องพลี 4) มีปริมาณจราจรรวมเท่ากับ </a:t>
            </a:r>
            <a:r>
              <a:rPr lang="th-TH" u="sng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698 </a:t>
            </a:r>
            <a:r>
              <a:rPr lang="en-US" u="sng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PCU/</a:t>
            </a:r>
            <a:r>
              <a:rPr lang="th-TH" u="sng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วัน </a:t>
            </a:r>
          </a:p>
          <a:p>
            <a:pPr algn="thaiDist"/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   </a:t>
            </a:r>
            <a:r>
              <a:rPr lang="th-TH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- จุด</a:t>
            </a:r>
            <a:r>
              <a:rPr lang="en-US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AR-2</a:t>
            </a:r>
            <a:r>
              <a:rPr lang="th-TH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ซอยรร.บ้านหนองทะเล </a:t>
            </a:r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(เชื่อมต่อกับสถานศึกษาและชุมชนบึงหนองทะเล) มีปริมาณจราจรรวมเท่ากับ </a:t>
            </a:r>
            <a:r>
              <a:rPr lang="th-TH" u="sng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669 </a:t>
            </a:r>
            <a:r>
              <a:rPr lang="en-US" u="sng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PCU/</a:t>
            </a:r>
            <a:r>
              <a:rPr lang="th-TH" u="sng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วัน </a:t>
            </a:r>
          </a:p>
          <a:p>
            <a:pPr algn="thaiDist"/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   </a:t>
            </a:r>
            <a:r>
              <a:rPr lang="th-TH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- จุด</a:t>
            </a:r>
            <a:r>
              <a:rPr lang="en-US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AR-3</a:t>
            </a:r>
            <a:r>
              <a:rPr lang="th-TH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ถนนบ้านไร่-เขาหัวช้าง </a:t>
            </a:r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(เชื่อมต่อกับทล.4033)</a:t>
            </a:r>
            <a:r>
              <a:rPr lang="th-TH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</a:t>
            </a:r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มีปริมาณจราจรรวมเท่ากับ </a:t>
            </a:r>
            <a:r>
              <a:rPr lang="th-TH" u="sng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296 </a:t>
            </a:r>
            <a:r>
              <a:rPr lang="en-US" u="sng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PCU/</a:t>
            </a:r>
            <a:r>
              <a:rPr lang="th-TH" u="sng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วัน </a:t>
            </a:r>
          </a:p>
          <a:p>
            <a:pPr algn="thaiDist"/>
            <a:endParaRPr lang="th-TH" sz="500" u="sng" dirty="0">
              <a:solidFill>
                <a:schemeClr val="tx1"/>
              </a:solidFill>
              <a:latin typeface="TH Sarabun New" panose="020B0500040200020003" pitchFamily="34" charset="-34"/>
              <a:cs typeface="TH Sarabun New" panose="020B0500040200020003" pitchFamily="34" charset="-34"/>
            </a:endParaRPr>
          </a:p>
          <a:p>
            <a:pPr algn="thaiDist"/>
            <a:r>
              <a:rPr lang="en-US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</a:t>
            </a:r>
            <a:r>
              <a:rPr lang="th-TH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   โดยจุดสำรวจ</a:t>
            </a:r>
            <a:r>
              <a:rPr lang="th-TH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ทั้ง 3 จุด มีสัดส่วนรถจักรยานยนต์สูงที่สุดเฉลี่ยเท่ากับ 67.60</a:t>
            </a:r>
            <a:r>
              <a:rPr lang="en-US" b="1" dirty="0">
                <a:solidFill>
                  <a:schemeClr val="tx1"/>
                </a:solidFill>
                <a:latin typeface="TH Sarabun New" panose="020B0500040200020003" pitchFamily="34" charset="-34"/>
                <a:cs typeface="TH Sarabun New" panose="020B0500040200020003" pitchFamily="34" charset="-34"/>
              </a:rPr>
              <a:t>%</a:t>
            </a:r>
            <a:endParaRPr lang="th-TH" b="1" dirty="0">
              <a:solidFill>
                <a:schemeClr val="tx1"/>
              </a:solidFill>
              <a:latin typeface="TH Sarabun New" panose="020B0500040200020003" pitchFamily="34" charset="-34"/>
              <a:cs typeface="TH Sarabun New" panose="020B0500040200020003" pitchFamily="34" charset="-3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692EF6-869D-8595-CEF2-32160541D1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48" y="944976"/>
            <a:ext cx="7901101" cy="5334462"/>
          </a:xfrm>
          <a:prstGeom prst="rect">
            <a:avLst/>
          </a:prstGeom>
        </p:spPr>
      </p:pic>
      <p:sp>
        <p:nvSpPr>
          <p:cNvPr id="2" name="Slide Number Placeholder 27">
            <a:extLst>
              <a:ext uri="{FF2B5EF4-FFF2-40B4-BE49-F238E27FC236}">
                <a16:creationId xmlns:a16="http://schemas.microsoft.com/office/drawing/2014/main" id="{25991CDA-A401-096B-ACC7-A5E135CA4F01}"/>
              </a:ext>
            </a:extLst>
          </p:cNvPr>
          <p:cNvSpPr txBox="1">
            <a:spLocks/>
          </p:cNvSpPr>
          <p:nvPr/>
        </p:nvSpPr>
        <p:spPr>
          <a:xfrm>
            <a:off x="7012023" y="6405243"/>
            <a:ext cx="312271" cy="27141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lIns="0" rIns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9C43C5-4660-42F3-BA30-928D713360AA}" type="slidenum">
              <a:rPr kumimoji="0" 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2E471D"/>
                </a:solidFill>
                <a:effectLst/>
                <a:uLnTx/>
                <a:uFillTx/>
                <a:latin typeface="TH SarabunPSK" panose="020B0500040200020003" pitchFamily="34" charset="-34"/>
                <a:ea typeface="+mn-ea"/>
                <a:cs typeface="TH SarabunPSK" panose="020B0500040200020003" pitchFamily="34" charset="-34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127</a:t>
            </a:fld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E471D"/>
              </a:solidFill>
              <a:effectLst/>
              <a:uLnTx/>
              <a:uFillTx/>
              <a:latin typeface="TH SarabunPSK" panose="020B0500040200020003" pitchFamily="34" charset="-34"/>
              <a:ea typeface="+mn-ea"/>
              <a:cs typeface="TH SarabunPSK" panose="020B05000402000200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4143249391"/>
      </p:ext>
    </p:extLst>
  </p:cSld>
  <p:clrMapOvr>
    <a:masterClrMapping/>
  </p:clrMapOvr>
</p:sld>
</file>

<file path=ppt/theme/theme1.xml><?xml version="1.0" encoding="utf-8"?>
<a:theme xmlns:a="http://schemas.openxmlformats.org/drawingml/2006/main" name="ธีมของ Office">
  <a:themeElements>
    <a:clrScheme name="ธีมของ 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ธีมของ 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ธีมของ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ธีมของ Office">
  <a:themeElements>
    <a:clrScheme name="ธีมของ 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ธีมของ 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ธีมของ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2_ธีมของ Office">
  <a:themeElements>
    <a:clrScheme name="ธีมของ 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ธีมของ 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ธีมของ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明朝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明朝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明朝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明朝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明朝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明朝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明朝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明朝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明朝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7145</TotalTime>
  <Words>22427</Words>
  <Application>Microsoft Office PowerPoint</Application>
  <PresentationFormat>On-screen Show (4:3)</PresentationFormat>
  <Paragraphs>2388</Paragraphs>
  <Slides>127</Slides>
  <Notes>54</Notes>
  <HiddenSlides>22</HiddenSlides>
  <MMClips>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127</vt:i4>
      </vt:variant>
    </vt:vector>
  </HeadingPairs>
  <TitlesOfParts>
    <vt:vector size="144" baseType="lpstr">
      <vt:lpstr>Aptos</vt:lpstr>
      <vt:lpstr>Aptos Display</vt:lpstr>
      <vt:lpstr>Arial</vt:lpstr>
      <vt:lpstr>Calibri</vt:lpstr>
      <vt:lpstr>Cordia New</vt:lpstr>
      <vt:lpstr>Courier New</vt:lpstr>
      <vt:lpstr>DilleniaUPC</vt:lpstr>
      <vt:lpstr>Kanit</vt:lpstr>
      <vt:lpstr>Kanit Light</vt:lpstr>
      <vt:lpstr>Symbol</vt:lpstr>
      <vt:lpstr>TH Sarabun New</vt:lpstr>
      <vt:lpstr>TH SarabunPSK</vt:lpstr>
      <vt:lpstr>TH SarabunPSK Bold</vt:lpstr>
      <vt:lpstr>Wingdings</vt:lpstr>
      <vt:lpstr>ธีมของ Office</vt:lpstr>
      <vt:lpstr>1_ธีมของ Office</vt:lpstr>
      <vt:lpstr>2_ธีมของ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banjong lekcharoenkul</dc:creator>
  <cp:lastModifiedBy>Tmcc Thammachart</cp:lastModifiedBy>
  <cp:revision>346</cp:revision>
  <cp:lastPrinted>2025-05-09T06:14:41Z</cp:lastPrinted>
  <dcterms:created xsi:type="dcterms:W3CDTF">2025-03-14T03:38:49Z</dcterms:created>
  <dcterms:modified xsi:type="dcterms:W3CDTF">2026-07-10T02:09:30Z</dcterms:modified>
</cp:coreProperties>
</file>